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395" r:id="rId4"/>
    <p:sldId id="399" r:id="rId5"/>
    <p:sldId id="407" r:id="rId6"/>
    <p:sldId id="363" r:id="rId7"/>
    <p:sldId id="372" r:id="rId8"/>
    <p:sldId id="398" r:id="rId9"/>
    <p:sldId id="264" r:id="rId10"/>
    <p:sldId id="391" r:id="rId11"/>
    <p:sldId id="261" r:id="rId12"/>
    <p:sldId id="262" r:id="rId13"/>
    <p:sldId id="397" r:id="rId14"/>
    <p:sldId id="263" r:id="rId15"/>
    <p:sldId id="265" r:id="rId1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18" autoAdjust="0"/>
    <p:restoredTop sz="65650" autoAdjust="0"/>
  </p:normalViewPr>
  <p:slideViewPr>
    <p:cSldViewPr snapToGrid="0">
      <p:cViewPr varScale="1">
        <p:scale>
          <a:sx n="83" d="100"/>
          <a:sy n="83" d="100"/>
        </p:scale>
        <p:origin x="1578" y="9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p:scale>
          <a:sx n="140" d="100"/>
          <a:sy n="140" d="100"/>
        </p:scale>
        <p:origin x="696" y="-3366"/>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F452D6-D33E-D746-86E0-E85CC1EC076B}" type="doc">
      <dgm:prSet loTypeId="urn:microsoft.com/office/officeart/2005/8/layout/hList1" loCatId="" qsTypeId="urn:microsoft.com/office/officeart/2005/8/quickstyle/simple5" qsCatId="simple" csTypeId="urn:microsoft.com/office/officeart/2005/8/colors/accent2_2" csCatId="accent2" phldr="1"/>
      <dgm:spPr/>
      <dgm:t>
        <a:bodyPr/>
        <a:lstStyle/>
        <a:p>
          <a:endParaRPr kumimoji="1" lang="ja-JP" altLang="en-US"/>
        </a:p>
      </dgm:t>
    </dgm:pt>
    <dgm:pt modelId="{E39BD14B-2A34-0F44-8381-D2DE360BDDA2}">
      <dgm:prSet phldrT="[テキスト]" custT="1"/>
      <dgm:spPr/>
      <dgm:t>
        <a:bodyPr anchor="ctr"/>
        <a:lstStyle/>
        <a:p>
          <a:r>
            <a:rPr kumimoji="1" lang="ja-JP" altLang="en-US" sz="2400" dirty="0">
              <a:latin typeface="Meiryo UI" panose="020B0604030504040204" pitchFamily="50" charset="-128"/>
              <a:ea typeface="Meiryo UI" panose="020B0604030504040204" pitchFamily="50" charset="-128"/>
            </a:rPr>
            <a:t>④施設（児養護施設・乳児院）</a:t>
          </a:r>
        </a:p>
      </dgm:t>
    </dgm:pt>
    <dgm:pt modelId="{2F99D1CB-DD80-C445-8F3E-D7AA9B1B665A}" type="parTrans" cxnId="{90D15BB2-721E-AA47-9028-545393A25434}">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9F0F6D32-2A9B-F646-965F-7FEBA1D17492}" type="sibTrans" cxnId="{90D15BB2-721E-AA47-9028-545393A25434}">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B794EBC6-7F39-F942-A9B8-4DDBBA60B869}">
      <dgm:prSet phldrT="[テキスト]" custT="1"/>
      <dgm:spPr/>
      <dgm:t>
        <a:bodyPr/>
        <a:lstStyle/>
        <a:p>
          <a:r>
            <a:rPr kumimoji="1" lang="ja-JP" altLang="en-US" sz="2400" dirty="0">
              <a:latin typeface="Meiryo UI" panose="020B0604030504040204" pitchFamily="50" charset="-128"/>
              <a:ea typeface="Meiryo UI" panose="020B0604030504040204" pitchFamily="50" charset="-128"/>
            </a:rPr>
            <a:t>大舎（</a:t>
          </a:r>
          <a:r>
            <a:rPr kumimoji="1" lang="en-US" altLang="ja-JP" sz="2400" dirty="0">
              <a:latin typeface="Meiryo UI" panose="020B0604030504040204" pitchFamily="50" charset="-128"/>
              <a:ea typeface="Meiryo UI" panose="020B0604030504040204" pitchFamily="50" charset="-128"/>
            </a:rPr>
            <a:t>20</a:t>
          </a:r>
          <a:r>
            <a:rPr kumimoji="1" lang="ja-JP" altLang="en-US" sz="2400" dirty="0">
              <a:latin typeface="Meiryo UI" panose="020B0604030504040204" pitchFamily="50" charset="-128"/>
              <a:ea typeface="Meiryo UI" panose="020B0604030504040204" pitchFamily="50" charset="-128"/>
            </a:rPr>
            <a:t>人以上）</a:t>
          </a:r>
        </a:p>
      </dgm:t>
    </dgm:pt>
    <dgm:pt modelId="{928DBD2E-34E8-6A48-B44C-D06E50472846}" type="parTrans" cxnId="{2630CFD2-3D57-7A43-AC7B-32CD24CDF7F4}">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9C7DDEFE-266F-D743-BD79-7737B389C3D0}" type="sibTrans" cxnId="{2630CFD2-3D57-7A43-AC7B-32CD24CDF7F4}">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3B7BC591-D2C4-3947-B1F9-0C991AAA39B1}">
      <dgm:prSet phldrT="[テキスト]" custT="1"/>
      <dgm:spPr/>
      <dgm:t>
        <a:bodyPr/>
        <a:lstStyle/>
        <a:p>
          <a:r>
            <a:rPr kumimoji="1" lang="ja-JP" altLang="en-US" sz="2400" dirty="0">
              <a:latin typeface="Meiryo UI" panose="020B0604030504040204" pitchFamily="50" charset="-128"/>
              <a:ea typeface="Meiryo UI" panose="020B0604030504040204" pitchFamily="50" charset="-128"/>
            </a:rPr>
            <a:t>小舎（</a:t>
          </a:r>
          <a:r>
            <a:rPr kumimoji="1" lang="en-US" altLang="ja-JP" sz="2400" dirty="0">
              <a:latin typeface="Meiryo UI" panose="020B0604030504040204" pitchFamily="50" charset="-128"/>
              <a:ea typeface="Meiryo UI" panose="020B0604030504040204" pitchFamily="50" charset="-128"/>
            </a:rPr>
            <a:t>12</a:t>
          </a:r>
          <a:r>
            <a:rPr kumimoji="1" lang="ja-JP" altLang="en-US" sz="2400" dirty="0">
              <a:latin typeface="Meiryo UI" panose="020B0604030504040204" pitchFamily="50" charset="-128"/>
              <a:ea typeface="Meiryo UI" panose="020B0604030504040204" pitchFamily="50" charset="-128"/>
            </a:rPr>
            <a:t>人以下）</a:t>
          </a:r>
        </a:p>
      </dgm:t>
    </dgm:pt>
    <dgm:pt modelId="{DF26829D-DC58-BC41-820A-7A82F70DFF1C}" type="parTrans" cxnId="{F9029D9E-6AF2-2C4F-80F4-6EDCD598B756}">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03D27E58-8440-E748-B2E4-1964F0C51B2C}" type="sibTrans" cxnId="{F9029D9E-6AF2-2C4F-80F4-6EDCD598B756}">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BCC0522A-16A4-5C47-B35C-EBBBCB071FF7}">
      <dgm:prSet phldrT="[テキスト]" custT="1"/>
      <dgm:spPr/>
      <dgm:t>
        <a:bodyPr/>
        <a:lstStyle/>
        <a:p>
          <a:r>
            <a:rPr kumimoji="1" lang="ja-JP" altLang="en-US" sz="2400" dirty="0">
              <a:latin typeface="Meiryo UI" panose="020B0604030504040204" pitchFamily="50" charset="-128"/>
              <a:ea typeface="Meiryo UI" panose="020B0604030504040204" pitchFamily="50" charset="-128"/>
            </a:rPr>
            <a:t>②家庭と同様の養育環境</a:t>
          </a:r>
        </a:p>
      </dgm:t>
    </dgm:pt>
    <dgm:pt modelId="{1D589E95-62D5-DD46-8740-38B512425528}" type="parTrans" cxnId="{B1A42E94-4823-5043-8B16-AE145D14FC15}">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3AFB7357-8345-344C-A667-1576D4267840}" type="sibTrans" cxnId="{B1A42E94-4823-5043-8B16-AE145D14FC15}">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230B9A44-631F-2A4C-807A-069BD50CDD42}">
      <dgm:prSet phldrT="[テキスト]" custT="1"/>
      <dgm:spPr/>
      <dgm:t>
        <a:bodyPr/>
        <a:lstStyle/>
        <a:p>
          <a:r>
            <a:rPr kumimoji="1" lang="ja-JP" altLang="en-US" sz="2400" dirty="0">
              <a:latin typeface="Meiryo UI" panose="020B0604030504040204" pitchFamily="50" charset="-128"/>
              <a:ea typeface="Meiryo UI" panose="020B0604030504040204" pitchFamily="50" charset="-128"/>
            </a:rPr>
            <a:t>実親による養育</a:t>
          </a:r>
        </a:p>
      </dgm:t>
    </dgm:pt>
    <dgm:pt modelId="{75ADF9A0-7540-1B45-AB4B-AA16D6E89E21}" type="parTrans" cxnId="{64A6B03E-4F1F-D24A-91F0-90BE4D5FBFC7}">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1F4B1733-41EB-BC4C-9205-A1FA8F2B12E1}" type="sibTrans" cxnId="{64A6B03E-4F1F-D24A-91F0-90BE4D5FBFC7}">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4BEEF23B-19F1-B54E-8229-2219ADCBBEC9}">
      <dgm:prSet custT="1"/>
      <dgm:spPr/>
      <dgm:t>
        <a:bodyPr/>
        <a:lstStyle/>
        <a:p>
          <a:r>
            <a:rPr kumimoji="1" lang="ja-JP" altLang="en-US" sz="2400" dirty="0">
              <a:latin typeface="Meiryo UI" panose="020B0604030504040204" pitchFamily="50" charset="-128"/>
              <a:ea typeface="Meiryo UI" panose="020B0604030504040204" pitchFamily="50" charset="-128"/>
            </a:rPr>
            <a:t>分園型小規模グループケア</a:t>
          </a:r>
        </a:p>
      </dgm:t>
    </dgm:pt>
    <dgm:pt modelId="{7432A6F9-AB25-E04E-9E7B-8AE5A1572D57}" type="parTrans" cxnId="{659D962D-7EF4-264E-80D9-58F990500F0D}">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76F6B295-19A7-D747-A77C-F8753149EC07}" type="sibTrans" cxnId="{659D962D-7EF4-264E-80D9-58F990500F0D}">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F56B7EB7-48D6-DC4E-89F6-2F3958A0F6E9}">
      <dgm:prSet custT="1"/>
      <dgm:spPr/>
      <dgm:t>
        <a:bodyPr/>
        <a:lstStyle/>
        <a:p>
          <a:r>
            <a:rPr kumimoji="1" lang="ja-JP" altLang="en-US" sz="2400" dirty="0">
              <a:latin typeface="Meiryo UI" panose="020B0604030504040204" pitchFamily="50" charset="-128"/>
              <a:ea typeface="Meiryo UI" panose="020B0604030504040204" pitchFamily="50" charset="-128"/>
            </a:rPr>
            <a:t>③良好な家庭環境</a:t>
          </a:r>
          <a:endParaRPr kumimoji="1" lang="en-US" altLang="ja-JP" sz="2400" dirty="0">
            <a:latin typeface="Meiryo UI" panose="020B0604030504040204" pitchFamily="50" charset="-128"/>
            <a:ea typeface="Meiryo UI" panose="020B0604030504040204" pitchFamily="50" charset="-128"/>
          </a:endParaRPr>
        </a:p>
      </dgm:t>
    </dgm:pt>
    <dgm:pt modelId="{001937B7-5291-7A48-AEC0-2B2C315EE460}" type="parTrans" cxnId="{D0486B30-20F9-BF42-8C3F-BE4C8126DB8C}">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35D9AD71-1C94-7B4B-9B22-710748B7B239}" type="sibTrans" cxnId="{D0486B30-20F9-BF42-8C3F-BE4C8126DB8C}">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DB1F282C-8985-C440-A93B-E759D92F8B6D}">
      <dgm:prSet phldrT="[テキスト]" custT="1"/>
      <dgm:spPr/>
      <dgm:t>
        <a:bodyPr/>
        <a:lstStyle/>
        <a:p>
          <a:r>
            <a:rPr kumimoji="1" lang="ja-JP" altLang="en-US" sz="2400" dirty="0">
              <a:latin typeface="Meiryo UI" panose="020B0604030504040204" pitchFamily="50" charset="-128"/>
              <a:ea typeface="Meiryo UI" panose="020B0604030504040204" pitchFamily="50" charset="-128"/>
            </a:rPr>
            <a:t>中舎（</a:t>
          </a:r>
          <a:r>
            <a:rPr kumimoji="1" lang="en-US" altLang="ja-JP" sz="2400" dirty="0">
              <a:latin typeface="Meiryo UI" panose="020B0604030504040204" pitchFamily="50" charset="-128"/>
              <a:ea typeface="Meiryo UI" panose="020B0604030504040204" pitchFamily="50" charset="-128"/>
            </a:rPr>
            <a:t>13〜19</a:t>
          </a:r>
          <a:r>
            <a:rPr kumimoji="1" lang="ja-JP" altLang="en-US" sz="2400" dirty="0">
              <a:latin typeface="Meiryo UI" panose="020B0604030504040204" pitchFamily="50" charset="-128"/>
              <a:ea typeface="Meiryo UI" panose="020B0604030504040204" pitchFamily="50" charset="-128"/>
            </a:rPr>
            <a:t>人）</a:t>
          </a:r>
        </a:p>
      </dgm:t>
    </dgm:pt>
    <dgm:pt modelId="{34CEBF59-2D4F-154E-A3BC-324FFE814142}" type="parTrans" cxnId="{356AF92B-C12A-C64B-9926-1624604DEA7F}">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05E87F07-1EAB-E148-AA32-11DEE2540505}" type="sibTrans" cxnId="{356AF92B-C12A-C64B-9926-1624604DEA7F}">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C5B8124A-66A9-0347-9349-6C22A3F08958}">
      <dgm:prSet phldrT="[テキスト]" custT="1"/>
      <dgm:spPr/>
      <dgm:t>
        <a:bodyPr/>
        <a:lstStyle/>
        <a:p>
          <a:r>
            <a:rPr kumimoji="1" lang="ja-JP" altLang="en-US" sz="2400">
              <a:latin typeface="Meiryo UI" panose="020B0604030504040204" pitchFamily="50" charset="-128"/>
              <a:ea typeface="Meiryo UI" panose="020B0604030504040204" pitchFamily="50" charset="-128"/>
            </a:rPr>
            <a:t>親族</a:t>
          </a:r>
        </a:p>
      </dgm:t>
    </dgm:pt>
    <dgm:pt modelId="{00DF7445-A2A2-7E49-B633-DBFC9EBED3A3}" type="sibTrans" cxnId="{4995FEB3-D7CD-DC41-85BB-BCB5B3CEC255}">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548E2A01-3BB0-334B-B6F8-BCE7915E21CE}" type="parTrans" cxnId="{4995FEB3-D7CD-DC41-85BB-BCB5B3CEC255}">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1521C9AD-B2E3-B54A-8073-46750587A4CD}">
      <dgm:prSet phldrT="[テキスト]" custT="1"/>
      <dgm:spPr/>
      <dgm:t>
        <a:bodyPr/>
        <a:lstStyle/>
        <a:p>
          <a:r>
            <a:rPr kumimoji="1" lang="ja-JP" altLang="en-US" sz="2400">
              <a:latin typeface="Meiryo UI" panose="020B0604030504040204" pitchFamily="50" charset="-128"/>
              <a:ea typeface="Meiryo UI" panose="020B0604030504040204" pitchFamily="50" charset="-128"/>
            </a:rPr>
            <a:t>普通・特別養子縁組</a:t>
          </a:r>
        </a:p>
      </dgm:t>
    </dgm:pt>
    <dgm:pt modelId="{212414BC-5605-8640-8FEB-E0867C26E823}" type="sibTrans" cxnId="{5532E8CA-9F25-3248-B0E5-F1495FADB00C}">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3DDF7054-66A9-704F-8ECB-DE233F87496B}" type="parTrans" cxnId="{5532E8CA-9F25-3248-B0E5-F1495FADB00C}">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F8CAB499-02BE-CA48-9D83-95A680D08AF2}">
      <dgm:prSet phldrT="[テキスト]" custT="1"/>
      <dgm:spPr/>
      <dgm:t>
        <a:bodyPr/>
        <a:lstStyle/>
        <a:p>
          <a:r>
            <a:rPr kumimoji="1" lang="ja-JP" altLang="en-US" sz="2400" dirty="0">
              <a:latin typeface="Meiryo UI" panose="020B0604030504040204" pitchFamily="50" charset="-128"/>
              <a:ea typeface="Meiryo UI" panose="020B0604030504040204" pitchFamily="50" charset="-128"/>
            </a:rPr>
            <a:t>里親</a:t>
          </a:r>
        </a:p>
      </dgm:t>
    </dgm:pt>
    <dgm:pt modelId="{07EB85CD-82D4-DF46-AA38-256F72FD96E2}" type="sibTrans" cxnId="{2A5D27C6-F910-7444-BED6-DBBBA3A2942F}">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5D8F063B-268C-7646-A8E3-17D9191D4C55}" type="parTrans" cxnId="{2A5D27C6-F910-7444-BED6-DBBBA3A2942F}">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D63ECCBA-D9D6-6549-80FB-950783C92AB3}">
      <dgm:prSet phldrT="[テキスト]" custT="1"/>
      <dgm:spPr/>
      <dgm:t>
        <a:bodyPr/>
        <a:lstStyle/>
        <a:p>
          <a:r>
            <a:rPr kumimoji="1" lang="ja-JP" altLang="en-US" sz="2400" dirty="0">
              <a:latin typeface="Meiryo UI" panose="020B0604030504040204" pitchFamily="50" charset="-128"/>
              <a:ea typeface="Meiryo UI" panose="020B0604030504040204" pitchFamily="50" charset="-128"/>
            </a:rPr>
            <a:t>小規模住居型児童養育事業（ファミリーホーム）</a:t>
          </a:r>
        </a:p>
      </dgm:t>
    </dgm:pt>
    <dgm:pt modelId="{CBA5F6D8-C0DD-E946-AA0A-F4E49D83C38D}" type="sibTrans" cxnId="{8D0AAA98-BA65-EA4E-A10A-BFB5F4E84EDF}">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5104CB4F-8DC5-4C41-9D78-36651CB100BA}" type="parTrans" cxnId="{8D0AAA98-BA65-EA4E-A10A-BFB5F4E84EDF}">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1ED788C0-6F27-954F-B47C-E26B9F2E554C}">
      <dgm:prSet phldrT="[テキスト]" custT="1"/>
      <dgm:spPr/>
      <dgm:t>
        <a:bodyPr/>
        <a:lstStyle/>
        <a:p>
          <a:r>
            <a:rPr kumimoji="1" lang="ja-JP" altLang="en-US" sz="2400" dirty="0">
              <a:latin typeface="Meiryo UI" panose="020B0604030504040204" pitchFamily="50" charset="-128"/>
              <a:ea typeface="Meiryo UI" panose="020B0604030504040204" pitchFamily="50" charset="-128"/>
            </a:rPr>
            <a:t>①家庭</a:t>
          </a:r>
        </a:p>
      </dgm:t>
    </dgm:pt>
    <dgm:pt modelId="{FA690F77-EECF-5840-93B1-5360289E3E7B}" type="sibTrans" cxnId="{04DB6864-18BE-D945-A94C-C7A443ADEECA}">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9C933273-C85F-2047-B54D-96995DB7D455}" type="parTrans" cxnId="{04DB6864-18BE-D945-A94C-C7A443ADEECA}">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185E2988-801F-F741-AA2D-CA1C2D50C370}">
      <dgm:prSet custT="1"/>
      <dgm:spPr/>
      <dgm:t>
        <a:bodyPr/>
        <a:lstStyle/>
        <a:p>
          <a:r>
            <a:rPr kumimoji="1" lang="ja-JP" altLang="en-US" sz="2400" dirty="0">
              <a:latin typeface="Meiryo UI" panose="020B0604030504040204" pitchFamily="50" charset="-128"/>
              <a:ea typeface="Meiryo UI" panose="020B0604030504040204" pitchFamily="50" charset="-128"/>
            </a:rPr>
            <a:t>地域小規模児童養護施設（グループホーム）</a:t>
          </a:r>
        </a:p>
      </dgm:t>
    </dgm:pt>
    <dgm:pt modelId="{ECE00CF0-7F1D-5E47-ACAE-C03B9B940A09}" type="parTrans" cxnId="{424ADFCA-51FE-0548-AA69-8596733A7E92}">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AAED280D-9CF0-2A42-BC6E-4A258B2572EA}" type="sibTrans" cxnId="{424ADFCA-51FE-0548-AA69-8596733A7E92}">
      <dgm:prSet/>
      <dgm:spPr/>
      <dgm:t>
        <a:bodyPr/>
        <a:lstStyle/>
        <a:p>
          <a:endParaRPr kumimoji="1" lang="ja-JP" altLang="en-US" sz="1800">
            <a:latin typeface="Meiryo UI" panose="020B0604030504040204" pitchFamily="50" charset="-128"/>
            <a:ea typeface="Meiryo UI" panose="020B0604030504040204" pitchFamily="50" charset="-128"/>
          </a:endParaRPr>
        </a:p>
      </dgm:t>
    </dgm:pt>
    <dgm:pt modelId="{74B73513-F14F-034D-A35A-317CC53AE853}" type="pres">
      <dgm:prSet presAssocID="{20F452D6-D33E-D746-86E0-E85CC1EC076B}" presName="Name0" presStyleCnt="0">
        <dgm:presLayoutVars>
          <dgm:dir/>
          <dgm:animLvl val="lvl"/>
          <dgm:resizeHandles val="exact"/>
        </dgm:presLayoutVars>
      </dgm:prSet>
      <dgm:spPr/>
    </dgm:pt>
    <dgm:pt modelId="{A1062159-BFEF-274E-864C-F43A83466112}" type="pres">
      <dgm:prSet presAssocID="{E39BD14B-2A34-0F44-8381-D2DE360BDDA2}" presName="composite" presStyleCnt="0"/>
      <dgm:spPr/>
    </dgm:pt>
    <dgm:pt modelId="{78BD894F-AAA9-3846-8F63-B7A2CB733EF5}" type="pres">
      <dgm:prSet presAssocID="{E39BD14B-2A34-0F44-8381-D2DE360BDDA2}" presName="parTx" presStyleLbl="alignNode1" presStyleIdx="0" presStyleCnt="4">
        <dgm:presLayoutVars>
          <dgm:chMax val="0"/>
          <dgm:chPref val="0"/>
          <dgm:bulletEnabled val="1"/>
        </dgm:presLayoutVars>
      </dgm:prSet>
      <dgm:spPr/>
    </dgm:pt>
    <dgm:pt modelId="{511D5A8C-904D-BF45-9E14-0CA0AAC5EC3C}" type="pres">
      <dgm:prSet presAssocID="{E39BD14B-2A34-0F44-8381-D2DE360BDDA2}" presName="desTx" presStyleLbl="alignAccFollowNode1" presStyleIdx="0" presStyleCnt="4">
        <dgm:presLayoutVars>
          <dgm:bulletEnabled val="1"/>
        </dgm:presLayoutVars>
      </dgm:prSet>
      <dgm:spPr/>
    </dgm:pt>
    <dgm:pt modelId="{15C7A320-6B7B-C543-90F5-73498AEBE003}" type="pres">
      <dgm:prSet presAssocID="{9F0F6D32-2A9B-F646-965F-7FEBA1D17492}" presName="space" presStyleCnt="0"/>
      <dgm:spPr/>
    </dgm:pt>
    <dgm:pt modelId="{2A129849-43BF-8B43-9A35-F4C135BCCA61}" type="pres">
      <dgm:prSet presAssocID="{F56B7EB7-48D6-DC4E-89F6-2F3958A0F6E9}" presName="composite" presStyleCnt="0"/>
      <dgm:spPr/>
    </dgm:pt>
    <dgm:pt modelId="{BA7F2BF2-9CA2-6746-B735-186990DBABD1}" type="pres">
      <dgm:prSet presAssocID="{F56B7EB7-48D6-DC4E-89F6-2F3958A0F6E9}" presName="parTx" presStyleLbl="alignNode1" presStyleIdx="1" presStyleCnt="4" custLinFactNeighborY="-3115">
        <dgm:presLayoutVars>
          <dgm:chMax val="0"/>
          <dgm:chPref val="0"/>
          <dgm:bulletEnabled val="1"/>
        </dgm:presLayoutVars>
      </dgm:prSet>
      <dgm:spPr/>
    </dgm:pt>
    <dgm:pt modelId="{0021792B-01DB-6446-BD46-FEF3216DB324}" type="pres">
      <dgm:prSet presAssocID="{F56B7EB7-48D6-DC4E-89F6-2F3958A0F6E9}" presName="desTx" presStyleLbl="alignAccFollowNode1" presStyleIdx="1" presStyleCnt="4">
        <dgm:presLayoutVars>
          <dgm:bulletEnabled val="1"/>
        </dgm:presLayoutVars>
      </dgm:prSet>
      <dgm:spPr/>
    </dgm:pt>
    <dgm:pt modelId="{FC3CF36E-4EF3-4C47-8F3F-B8DF32E192F2}" type="pres">
      <dgm:prSet presAssocID="{35D9AD71-1C94-7B4B-9B22-710748B7B239}" presName="space" presStyleCnt="0"/>
      <dgm:spPr/>
    </dgm:pt>
    <dgm:pt modelId="{E372F0B6-0D71-CE41-8DA1-E7499DAF526D}" type="pres">
      <dgm:prSet presAssocID="{BCC0522A-16A4-5C47-B35C-EBBBCB071FF7}" presName="composite" presStyleCnt="0"/>
      <dgm:spPr/>
    </dgm:pt>
    <dgm:pt modelId="{CC899BC1-896D-614B-B693-F273E1996650}" type="pres">
      <dgm:prSet presAssocID="{BCC0522A-16A4-5C47-B35C-EBBBCB071FF7}" presName="parTx" presStyleLbl="alignNode1" presStyleIdx="2" presStyleCnt="4">
        <dgm:presLayoutVars>
          <dgm:chMax val="0"/>
          <dgm:chPref val="0"/>
          <dgm:bulletEnabled val="1"/>
        </dgm:presLayoutVars>
      </dgm:prSet>
      <dgm:spPr/>
    </dgm:pt>
    <dgm:pt modelId="{13AB294F-1354-444A-97EB-AD6910E30780}" type="pres">
      <dgm:prSet presAssocID="{BCC0522A-16A4-5C47-B35C-EBBBCB071FF7}" presName="desTx" presStyleLbl="alignAccFollowNode1" presStyleIdx="2" presStyleCnt="4">
        <dgm:presLayoutVars>
          <dgm:bulletEnabled val="1"/>
        </dgm:presLayoutVars>
      </dgm:prSet>
      <dgm:spPr/>
    </dgm:pt>
    <dgm:pt modelId="{CB374D6D-E26B-7044-8255-2D275E224927}" type="pres">
      <dgm:prSet presAssocID="{3AFB7357-8345-344C-A667-1576D4267840}" presName="space" presStyleCnt="0"/>
      <dgm:spPr/>
    </dgm:pt>
    <dgm:pt modelId="{BD1BC9F3-EF36-4545-9A5D-D2FCE3A7125D}" type="pres">
      <dgm:prSet presAssocID="{1ED788C0-6F27-954F-B47C-E26B9F2E554C}" presName="composite" presStyleCnt="0"/>
      <dgm:spPr/>
    </dgm:pt>
    <dgm:pt modelId="{FC37E690-2E5A-3440-ABC0-9A1A5DA4976F}" type="pres">
      <dgm:prSet presAssocID="{1ED788C0-6F27-954F-B47C-E26B9F2E554C}" presName="parTx" presStyleLbl="alignNode1" presStyleIdx="3" presStyleCnt="4">
        <dgm:presLayoutVars>
          <dgm:chMax val="0"/>
          <dgm:chPref val="0"/>
          <dgm:bulletEnabled val="1"/>
        </dgm:presLayoutVars>
      </dgm:prSet>
      <dgm:spPr/>
    </dgm:pt>
    <dgm:pt modelId="{83113FAB-E5FA-E744-9993-3C739A554F20}" type="pres">
      <dgm:prSet presAssocID="{1ED788C0-6F27-954F-B47C-E26B9F2E554C}" presName="desTx" presStyleLbl="alignAccFollowNode1" presStyleIdx="3" presStyleCnt="4">
        <dgm:presLayoutVars>
          <dgm:bulletEnabled val="1"/>
        </dgm:presLayoutVars>
      </dgm:prSet>
      <dgm:spPr/>
    </dgm:pt>
  </dgm:ptLst>
  <dgm:cxnLst>
    <dgm:cxn modelId="{F94B6604-3733-E345-B2F1-42B8EE2BB01C}" type="presOf" srcId="{20F452D6-D33E-D746-86E0-E85CC1EC076B}" destId="{74B73513-F14F-034D-A35A-317CC53AE853}" srcOrd="0" destOrd="0" presId="urn:microsoft.com/office/officeart/2005/8/layout/hList1"/>
    <dgm:cxn modelId="{F8EFFA0E-E786-544D-A65C-EBC66BE69B5E}" type="presOf" srcId="{1521C9AD-B2E3-B54A-8073-46750587A4CD}" destId="{13AB294F-1354-444A-97EB-AD6910E30780}" srcOrd="0" destOrd="1" presId="urn:microsoft.com/office/officeart/2005/8/layout/hList1"/>
    <dgm:cxn modelId="{1C552112-300A-6749-8318-634CAA455DD5}" type="presOf" srcId="{F8CAB499-02BE-CA48-9D83-95A680D08AF2}" destId="{13AB294F-1354-444A-97EB-AD6910E30780}" srcOrd="0" destOrd="2" presId="urn:microsoft.com/office/officeart/2005/8/layout/hList1"/>
    <dgm:cxn modelId="{38135421-365D-C94D-BB53-BD1FA3BDE0A8}" type="presOf" srcId="{D63ECCBA-D9D6-6549-80FB-950783C92AB3}" destId="{13AB294F-1354-444A-97EB-AD6910E30780}" srcOrd="0" destOrd="3" presId="urn:microsoft.com/office/officeart/2005/8/layout/hList1"/>
    <dgm:cxn modelId="{356AF92B-C12A-C64B-9926-1624604DEA7F}" srcId="{E39BD14B-2A34-0F44-8381-D2DE360BDDA2}" destId="{DB1F282C-8985-C440-A93B-E759D92F8B6D}" srcOrd="1" destOrd="0" parTransId="{34CEBF59-2D4F-154E-A3BC-324FFE814142}" sibTransId="{05E87F07-1EAB-E148-AA32-11DEE2540505}"/>
    <dgm:cxn modelId="{659D962D-7EF4-264E-80D9-58F990500F0D}" srcId="{F56B7EB7-48D6-DC4E-89F6-2F3958A0F6E9}" destId="{4BEEF23B-19F1-B54E-8229-2219ADCBBEC9}" srcOrd="1" destOrd="0" parTransId="{7432A6F9-AB25-E04E-9E7B-8AE5A1572D57}" sibTransId="{76F6B295-19A7-D747-A77C-F8753149EC07}"/>
    <dgm:cxn modelId="{5F3B8C2E-678B-EB48-8506-134088BE0E84}" type="presOf" srcId="{4BEEF23B-19F1-B54E-8229-2219ADCBBEC9}" destId="{0021792B-01DB-6446-BD46-FEF3216DB324}" srcOrd="0" destOrd="1" presId="urn:microsoft.com/office/officeart/2005/8/layout/hList1"/>
    <dgm:cxn modelId="{D0486B30-20F9-BF42-8C3F-BE4C8126DB8C}" srcId="{20F452D6-D33E-D746-86E0-E85CC1EC076B}" destId="{F56B7EB7-48D6-DC4E-89F6-2F3958A0F6E9}" srcOrd="1" destOrd="0" parTransId="{001937B7-5291-7A48-AEC0-2B2C315EE460}" sibTransId="{35D9AD71-1C94-7B4B-9B22-710748B7B239}"/>
    <dgm:cxn modelId="{64A6B03E-4F1F-D24A-91F0-90BE4D5FBFC7}" srcId="{1ED788C0-6F27-954F-B47C-E26B9F2E554C}" destId="{230B9A44-631F-2A4C-807A-069BD50CDD42}" srcOrd="0" destOrd="0" parTransId="{75ADF9A0-7540-1B45-AB4B-AA16D6E89E21}" sibTransId="{1F4B1733-41EB-BC4C-9205-A1FA8F2B12E1}"/>
    <dgm:cxn modelId="{04DB6864-18BE-D945-A94C-C7A443ADEECA}" srcId="{20F452D6-D33E-D746-86E0-E85CC1EC076B}" destId="{1ED788C0-6F27-954F-B47C-E26B9F2E554C}" srcOrd="3" destOrd="0" parTransId="{9C933273-C85F-2047-B54D-96995DB7D455}" sibTransId="{FA690F77-EECF-5840-93B1-5360289E3E7B}"/>
    <dgm:cxn modelId="{1FA70152-FC14-274A-B725-B054F6CC5A87}" type="presOf" srcId="{1ED788C0-6F27-954F-B47C-E26B9F2E554C}" destId="{FC37E690-2E5A-3440-ABC0-9A1A5DA4976F}" srcOrd="0" destOrd="0" presId="urn:microsoft.com/office/officeart/2005/8/layout/hList1"/>
    <dgm:cxn modelId="{A49B0D77-9609-9944-B9CF-0D3CFEAD8D06}" type="presOf" srcId="{BCC0522A-16A4-5C47-B35C-EBBBCB071FF7}" destId="{CC899BC1-896D-614B-B693-F273E1996650}" srcOrd="0" destOrd="0" presId="urn:microsoft.com/office/officeart/2005/8/layout/hList1"/>
    <dgm:cxn modelId="{B1A42E94-4823-5043-8B16-AE145D14FC15}" srcId="{20F452D6-D33E-D746-86E0-E85CC1EC076B}" destId="{BCC0522A-16A4-5C47-B35C-EBBBCB071FF7}" srcOrd="2" destOrd="0" parTransId="{1D589E95-62D5-DD46-8740-38B512425528}" sibTransId="{3AFB7357-8345-344C-A667-1576D4267840}"/>
    <dgm:cxn modelId="{8D0AAA98-BA65-EA4E-A10A-BFB5F4E84EDF}" srcId="{BCC0522A-16A4-5C47-B35C-EBBBCB071FF7}" destId="{D63ECCBA-D9D6-6549-80FB-950783C92AB3}" srcOrd="3" destOrd="0" parTransId="{5104CB4F-8DC5-4C41-9D78-36651CB100BA}" sibTransId="{CBA5F6D8-C0DD-E946-AA0A-F4E49D83C38D}"/>
    <dgm:cxn modelId="{F9029D9E-6AF2-2C4F-80F4-6EDCD598B756}" srcId="{E39BD14B-2A34-0F44-8381-D2DE360BDDA2}" destId="{3B7BC591-D2C4-3947-B1F9-0C991AAA39B1}" srcOrd="2" destOrd="0" parTransId="{DF26829D-DC58-BC41-820A-7A82F70DFF1C}" sibTransId="{03D27E58-8440-E748-B2E4-1964F0C51B2C}"/>
    <dgm:cxn modelId="{9B3E10AB-D44B-A341-A2F8-5A48B3FBF09A}" type="presOf" srcId="{E39BD14B-2A34-0F44-8381-D2DE360BDDA2}" destId="{78BD894F-AAA9-3846-8F63-B7A2CB733EF5}" srcOrd="0" destOrd="0" presId="urn:microsoft.com/office/officeart/2005/8/layout/hList1"/>
    <dgm:cxn modelId="{90D15BB2-721E-AA47-9028-545393A25434}" srcId="{20F452D6-D33E-D746-86E0-E85CC1EC076B}" destId="{E39BD14B-2A34-0F44-8381-D2DE360BDDA2}" srcOrd="0" destOrd="0" parTransId="{2F99D1CB-DD80-C445-8F3E-D7AA9B1B665A}" sibTransId="{9F0F6D32-2A9B-F646-965F-7FEBA1D17492}"/>
    <dgm:cxn modelId="{4995FEB3-D7CD-DC41-85BB-BCB5B3CEC255}" srcId="{BCC0522A-16A4-5C47-B35C-EBBBCB071FF7}" destId="{C5B8124A-66A9-0347-9349-6C22A3F08958}" srcOrd="0" destOrd="0" parTransId="{548E2A01-3BB0-334B-B6F8-BCE7915E21CE}" sibTransId="{00DF7445-A2A2-7E49-B633-DBFC9EBED3A3}"/>
    <dgm:cxn modelId="{44FDCDBA-7689-DF46-AE83-E2A4BE2B557D}" type="presOf" srcId="{DB1F282C-8985-C440-A93B-E759D92F8B6D}" destId="{511D5A8C-904D-BF45-9E14-0CA0AAC5EC3C}" srcOrd="0" destOrd="1" presId="urn:microsoft.com/office/officeart/2005/8/layout/hList1"/>
    <dgm:cxn modelId="{2A5D27C6-F910-7444-BED6-DBBBA3A2942F}" srcId="{BCC0522A-16A4-5C47-B35C-EBBBCB071FF7}" destId="{F8CAB499-02BE-CA48-9D83-95A680D08AF2}" srcOrd="2" destOrd="0" parTransId="{5D8F063B-268C-7646-A8E3-17D9191D4C55}" sibTransId="{07EB85CD-82D4-DF46-AA38-256F72FD96E2}"/>
    <dgm:cxn modelId="{E5A4C0C9-6229-534F-A9D6-AB3F345715CA}" type="presOf" srcId="{B794EBC6-7F39-F942-A9B8-4DDBBA60B869}" destId="{511D5A8C-904D-BF45-9E14-0CA0AAC5EC3C}" srcOrd="0" destOrd="0" presId="urn:microsoft.com/office/officeart/2005/8/layout/hList1"/>
    <dgm:cxn modelId="{424ADFCA-51FE-0548-AA69-8596733A7E92}" srcId="{F56B7EB7-48D6-DC4E-89F6-2F3958A0F6E9}" destId="{185E2988-801F-F741-AA2D-CA1C2D50C370}" srcOrd="0" destOrd="0" parTransId="{ECE00CF0-7F1D-5E47-ACAE-C03B9B940A09}" sibTransId="{AAED280D-9CF0-2A42-BC6E-4A258B2572EA}"/>
    <dgm:cxn modelId="{5532E8CA-9F25-3248-B0E5-F1495FADB00C}" srcId="{BCC0522A-16A4-5C47-B35C-EBBBCB071FF7}" destId="{1521C9AD-B2E3-B54A-8073-46750587A4CD}" srcOrd="1" destOrd="0" parTransId="{3DDF7054-66A9-704F-8ECB-DE233F87496B}" sibTransId="{212414BC-5605-8640-8FEB-E0867C26E823}"/>
    <dgm:cxn modelId="{D425D3CC-B510-C04C-BA73-55DD45F9CA8D}" type="presOf" srcId="{C5B8124A-66A9-0347-9349-6C22A3F08958}" destId="{13AB294F-1354-444A-97EB-AD6910E30780}" srcOrd="0" destOrd="0" presId="urn:microsoft.com/office/officeart/2005/8/layout/hList1"/>
    <dgm:cxn modelId="{2630CFD2-3D57-7A43-AC7B-32CD24CDF7F4}" srcId="{E39BD14B-2A34-0F44-8381-D2DE360BDDA2}" destId="{B794EBC6-7F39-F942-A9B8-4DDBBA60B869}" srcOrd="0" destOrd="0" parTransId="{928DBD2E-34E8-6A48-B44C-D06E50472846}" sibTransId="{9C7DDEFE-266F-D743-BD79-7737B389C3D0}"/>
    <dgm:cxn modelId="{D91B80DB-0C3B-F84B-B1E3-34682962ED4F}" type="presOf" srcId="{F56B7EB7-48D6-DC4E-89F6-2F3958A0F6E9}" destId="{BA7F2BF2-9CA2-6746-B735-186990DBABD1}" srcOrd="0" destOrd="0" presId="urn:microsoft.com/office/officeart/2005/8/layout/hList1"/>
    <dgm:cxn modelId="{3DEF9EEC-13C1-DD48-8700-14864F9D6DAA}" type="presOf" srcId="{185E2988-801F-F741-AA2D-CA1C2D50C370}" destId="{0021792B-01DB-6446-BD46-FEF3216DB324}" srcOrd="0" destOrd="0" presId="urn:microsoft.com/office/officeart/2005/8/layout/hList1"/>
    <dgm:cxn modelId="{07313DF2-8C01-DC41-A5F5-AAC8DE518D5F}" type="presOf" srcId="{230B9A44-631F-2A4C-807A-069BD50CDD42}" destId="{83113FAB-E5FA-E744-9993-3C739A554F20}" srcOrd="0" destOrd="0" presId="urn:microsoft.com/office/officeart/2005/8/layout/hList1"/>
    <dgm:cxn modelId="{A2F9EBFF-6651-4942-9A48-39F2AB2106A4}" type="presOf" srcId="{3B7BC591-D2C4-3947-B1F9-0C991AAA39B1}" destId="{511D5A8C-904D-BF45-9E14-0CA0AAC5EC3C}" srcOrd="0" destOrd="2" presId="urn:microsoft.com/office/officeart/2005/8/layout/hList1"/>
    <dgm:cxn modelId="{6B254BC2-1F09-8140-998B-38B7AB745865}" type="presParOf" srcId="{74B73513-F14F-034D-A35A-317CC53AE853}" destId="{A1062159-BFEF-274E-864C-F43A83466112}" srcOrd="0" destOrd="0" presId="urn:microsoft.com/office/officeart/2005/8/layout/hList1"/>
    <dgm:cxn modelId="{9AB08AE4-AE8E-5041-A947-19D36E202F15}" type="presParOf" srcId="{A1062159-BFEF-274E-864C-F43A83466112}" destId="{78BD894F-AAA9-3846-8F63-B7A2CB733EF5}" srcOrd="0" destOrd="0" presId="urn:microsoft.com/office/officeart/2005/8/layout/hList1"/>
    <dgm:cxn modelId="{0A81517E-0A0D-4F42-BB2F-E29B1380A7F1}" type="presParOf" srcId="{A1062159-BFEF-274E-864C-F43A83466112}" destId="{511D5A8C-904D-BF45-9E14-0CA0AAC5EC3C}" srcOrd="1" destOrd="0" presId="urn:microsoft.com/office/officeart/2005/8/layout/hList1"/>
    <dgm:cxn modelId="{04C95B6A-1C23-5D41-91A1-40ECCC584037}" type="presParOf" srcId="{74B73513-F14F-034D-A35A-317CC53AE853}" destId="{15C7A320-6B7B-C543-90F5-73498AEBE003}" srcOrd="1" destOrd="0" presId="urn:microsoft.com/office/officeart/2005/8/layout/hList1"/>
    <dgm:cxn modelId="{4B08134F-95C3-B24E-8DB6-83D070B61A32}" type="presParOf" srcId="{74B73513-F14F-034D-A35A-317CC53AE853}" destId="{2A129849-43BF-8B43-9A35-F4C135BCCA61}" srcOrd="2" destOrd="0" presId="urn:microsoft.com/office/officeart/2005/8/layout/hList1"/>
    <dgm:cxn modelId="{EAA3A836-F9FF-8443-B943-C2A3DFEB7134}" type="presParOf" srcId="{2A129849-43BF-8B43-9A35-F4C135BCCA61}" destId="{BA7F2BF2-9CA2-6746-B735-186990DBABD1}" srcOrd="0" destOrd="0" presId="urn:microsoft.com/office/officeart/2005/8/layout/hList1"/>
    <dgm:cxn modelId="{5FED099E-7908-FB41-B486-D8D8F81DD357}" type="presParOf" srcId="{2A129849-43BF-8B43-9A35-F4C135BCCA61}" destId="{0021792B-01DB-6446-BD46-FEF3216DB324}" srcOrd="1" destOrd="0" presId="urn:microsoft.com/office/officeart/2005/8/layout/hList1"/>
    <dgm:cxn modelId="{25604F34-08CE-C540-883F-B4F49156D7D1}" type="presParOf" srcId="{74B73513-F14F-034D-A35A-317CC53AE853}" destId="{FC3CF36E-4EF3-4C47-8F3F-B8DF32E192F2}" srcOrd="3" destOrd="0" presId="urn:microsoft.com/office/officeart/2005/8/layout/hList1"/>
    <dgm:cxn modelId="{DCEBB76E-722C-4D40-9C44-14CB479C424E}" type="presParOf" srcId="{74B73513-F14F-034D-A35A-317CC53AE853}" destId="{E372F0B6-0D71-CE41-8DA1-E7499DAF526D}" srcOrd="4" destOrd="0" presId="urn:microsoft.com/office/officeart/2005/8/layout/hList1"/>
    <dgm:cxn modelId="{D6F54AF8-F954-C644-B703-F637D6E03E6B}" type="presParOf" srcId="{E372F0B6-0D71-CE41-8DA1-E7499DAF526D}" destId="{CC899BC1-896D-614B-B693-F273E1996650}" srcOrd="0" destOrd="0" presId="urn:microsoft.com/office/officeart/2005/8/layout/hList1"/>
    <dgm:cxn modelId="{303B423B-6E27-9A4A-9812-E1AE50048AE2}" type="presParOf" srcId="{E372F0B6-0D71-CE41-8DA1-E7499DAF526D}" destId="{13AB294F-1354-444A-97EB-AD6910E30780}" srcOrd="1" destOrd="0" presId="urn:microsoft.com/office/officeart/2005/8/layout/hList1"/>
    <dgm:cxn modelId="{1EC7B666-7DE1-5C4B-B1E8-A7DBB8104B46}" type="presParOf" srcId="{74B73513-F14F-034D-A35A-317CC53AE853}" destId="{CB374D6D-E26B-7044-8255-2D275E224927}" srcOrd="5" destOrd="0" presId="urn:microsoft.com/office/officeart/2005/8/layout/hList1"/>
    <dgm:cxn modelId="{287575BB-FDF0-5545-85E2-BDE7A93B3F0A}" type="presParOf" srcId="{74B73513-F14F-034D-A35A-317CC53AE853}" destId="{BD1BC9F3-EF36-4545-9A5D-D2FCE3A7125D}" srcOrd="6" destOrd="0" presId="urn:microsoft.com/office/officeart/2005/8/layout/hList1"/>
    <dgm:cxn modelId="{7494CB49-FCCD-534F-9127-A422BC082010}" type="presParOf" srcId="{BD1BC9F3-EF36-4545-9A5D-D2FCE3A7125D}" destId="{FC37E690-2E5A-3440-ABC0-9A1A5DA4976F}" srcOrd="0" destOrd="0" presId="urn:microsoft.com/office/officeart/2005/8/layout/hList1"/>
    <dgm:cxn modelId="{E69F21F4-5DE7-CB43-8257-58D4D0E17650}" type="presParOf" srcId="{BD1BC9F3-EF36-4545-9A5D-D2FCE3A7125D}" destId="{83113FAB-E5FA-E744-9993-3C739A554F2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BD894F-AAA9-3846-8F63-B7A2CB733EF5}">
      <dsp:nvSpPr>
        <dsp:cNvPr id="0" name=""/>
        <dsp:cNvSpPr/>
      </dsp:nvSpPr>
      <dsp:spPr>
        <a:xfrm>
          <a:off x="4583" y="184797"/>
          <a:ext cx="2756296" cy="1102518"/>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④施設（児養護施設・乳児院）</a:t>
          </a:r>
        </a:p>
      </dsp:txBody>
      <dsp:txXfrm>
        <a:off x="4583" y="184797"/>
        <a:ext cx="2756296" cy="1102518"/>
      </dsp:txXfrm>
    </dsp:sp>
    <dsp:sp modelId="{511D5A8C-904D-BF45-9E14-0CA0AAC5EC3C}">
      <dsp:nvSpPr>
        <dsp:cNvPr id="0" name=""/>
        <dsp:cNvSpPr/>
      </dsp:nvSpPr>
      <dsp:spPr>
        <a:xfrm>
          <a:off x="4583" y="1287316"/>
          <a:ext cx="2756296" cy="3757905"/>
        </a:xfrm>
        <a:prstGeom prst="rect">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kumimoji="1" lang="ja-JP" altLang="en-US" sz="2400" kern="1200" dirty="0">
              <a:latin typeface="Meiryo UI" panose="020B0604030504040204" pitchFamily="50" charset="-128"/>
              <a:ea typeface="Meiryo UI" panose="020B0604030504040204" pitchFamily="50" charset="-128"/>
            </a:rPr>
            <a:t>大舎（</a:t>
          </a:r>
          <a:r>
            <a:rPr kumimoji="1" lang="en-US" altLang="ja-JP" sz="2400" kern="1200" dirty="0">
              <a:latin typeface="Meiryo UI" panose="020B0604030504040204" pitchFamily="50" charset="-128"/>
              <a:ea typeface="Meiryo UI" panose="020B0604030504040204" pitchFamily="50" charset="-128"/>
            </a:rPr>
            <a:t>20</a:t>
          </a:r>
          <a:r>
            <a:rPr kumimoji="1" lang="ja-JP" altLang="en-US" sz="2400" kern="1200" dirty="0">
              <a:latin typeface="Meiryo UI" panose="020B0604030504040204" pitchFamily="50" charset="-128"/>
              <a:ea typeface="Meiryo UI" panose="020B0604030504040204" pitchFamily="50" charset="-128"/>
            </a:rPr>
            <a:t>人以上）</a:t>
          </a:r>
        </a:p>
        <a:p>
          <a:pPr marL="228600" lvl="1" indent="-228600" algn="l" defTabSz="1066800">
            <a:lnSpc>
              <a:spcPct val="90000"/>
            </a:lnSpc>
            <a:spcBef>
              <a:spcPct val="0"/>
            </a:spcBef>
            <a:spcAft>
              <a:spcPct val="15000"/>
            </a:spcAft>
            <a:buChar char="•"/>
          </a:pPr>
          <a:r>
            <a:rPr kumimoji="1" lang="ja-JP" altLang="en-US" sz="2400" kern="1200" dirty="0">
              <a:latin typeface="Meiryo UI" panose="020B0604030504040204" pitchFamily="50" charset="-128"/>
              <a:ea typeface="Meiryo UI" panose="020B0604030504040204" pitchFamily="50" charset="-128"/>
            </a:rPr>
            <a:t>中舎（</a:t>
          </a:r>
          <a:r>
            <a:rPr kumimoji="1" lang="en-US" altLang="ja-JP" sz="2400" kern="1200" dirty="0">
              <a:latin typeface="Meiryo UI" panose="020B0604030504040204" pitchFamily="50" charset="-128"/>
              <a:ea typeface="Meiryo UI" panose="020B0604030504040204" pitchFamily="50" charset="-128"/>
            </a:rPr>
            <a:t>13〜19</a:t>
          </a:r>
          <a:r>
            <a:rPr kumimoji="1" lang="ja-JP" altLang="en-US" sz="2400" kern="1200" dirty="0">
              <a:latin typeface="Meiryo UI" panose="020B0604030504040204" pitchFamily="50" charset="-128"/>
              <a:ea typeface="Meiryo UI" panose="020B0604030504040204" pitchFamily="50" charset="-128"/>
            </a:rPr>
            <a:t>人）</a:t>
          </a:r>
        </a:p>
        <a:p>
          <a:pPr marL="228600" lvl="1" indent="-228600" algn="l" defTabSz="1066800">
            <a:lnSpc>
              <a:spcPct val="90000"/>
            </a:lnSpc>
            <a:spcBef>
              <a:spcPct val="0"/>
            </a:spcBef>
            <a:spcAft>
              <a:spcPct val="15000"/>
            </a:spcAft>
            <a:buChar char="•"/>
          </a:pPr>
          <a:r>
            <a:rPr kumimoji="1" lang="ja-JP" altLang="en-US" sz="2400" kern="1200" dirty="0">
              <a:latin typeface="Meiryo UI" panose="020B0604030504040204" pitchFamily="50" charset="-128"/>
              <a:ea typeface="Meiryo UI" panose="020B0604030504040204" pitchFamily="50" charset="-128"/>
            </a:rPr>
            <a:t>小舎（</a:t>
          </a:r>
          <a:r>
            <a:rPr kumimoji="1" lang="en-US" altLang="ja-JP" sz="2400" kern="1200" dirty="0">
              <a:latin typeface="Meiryo UI" panose="020B0604030504040204" pitchFamily="50" charset="-128"/>
              <a:ea typeface="Meiryo UI" panose="020B0604030504040204" pitchFamily="50" charset="-128"/>
            </a:rPr>
            <a:t>12</a:t>
          </a:r>
          <a:r>
            <a:rPr kumimoji="1" lang="ja-JP" altLang="en-US" sz="2400" kern="1200" dirty="0">
              <a:latin typeface="Meiryo UI" panose="020B0604030504040204" pitchFamily="50" charset="-128"/>
              <a:ea typeface="Meiryo UI" panose="020B0604030504040204" pitchFamily="50" charset="-128"/>
            </a:rPr>
            <a:t>人以下）</a:t>
          </a:r>
        </a:p>
      </dsp:txBody>
      <dsp:txXfrm>
        <a:off x="4583" y="1287316"/>
        <a:ext cx="2756296" cy="3757905"/>
      </dsp:txXfrm>
    </dsp:sp>
    <dsp:sp modelId="{BA7F2BF2-9CA2-6746-B735-186990DBABD1}">
      <dsp:nvSpPr>
        <dsp:cNvPr id="0" name=""/>
        <dsp:cNvSpPr/>
      </dsp:nvSpPr>
      <dsp:spPr>
        <a:xfrm>
          <a:off x="3146762" y="150454"/>
          <a:ext cx="2756296" cy="1102518"/>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③良好な家庭環境</a:t>
          </a:r>
          <a:endParaRPr kumimoji="1" lang="en-US" altLang="ja-JP" sz="2400" kern="1200" dirty="0">
            <a:latin typeface="Meiryo UI" panose="020B0604030504040204" pitchFamily="50" charset="-128"/>
            <a:ea typeface="Meiryo UI" panose="020B0604030504040204" pitchFamily="50" charset="-128"/>
          </a:endParaRPr>
        </a:p>
      </dsp:txBody>
      <dsp:txXfrm>
        <a:off x="3146762" y="150454"/>
        <a:ext cx="2756296" cy="1102518"/>
      </dsp:txXfrm>
    </dsp:sp>
    <dsp:sp modelId="{0021792B-01DB-6446-BD46-FEF3216DB324}">
      <dsp:nvSpPr>
        <dsp:cNvPr id="0" name=""/>
        <dsp:cNvSpPr/>
      </dsp:nvSpPr>
      <dsp:spPr>
        <a:xfrm>
          <a:off x="3146762" y="1287316"/>
          <a:ext cx="2756296" cy="3757905"/>
        </a:xfrm>
        <a:prstGeom prst="rect">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kumimoji="1" lang="ja-JP" altLang="en-US" sz="2400" kern="1200" dirty="0">
              <a:latin typeface="Meiryo UI" panose="020B0604030504040204" pitchFamily="50" charset="-128"/>
              <a:ea typeface="Meiryo UI" panose="020B0604030504040204" pitchFamily="50" charset="-128"/>
            </a:rPr>
            <a:t>地域小規模児童養護施設（グループホーム）</a:t>
          </a:r>
        </a:p>
        <a:p>
          <a:pPr marL="228600" lvl="1" indent="-228600" algn="l" defTabSz="1066800">
            <a:lnSpc>
              <a:spcPct val="90000"/>
            </a:lnSpc>
            <a:spcBef>
              <a:spcPct val="0"/>
            </a:spcBef>
            <a:spcAft>
              <a:spcPct val="15000"/>
            </a:spcAft>
            <a:buChar char="•"/>
          </a:pPr>
          <a:r>
            <a:rPr kumimoji="1" lang="ja-JP" altLang="en-US" sz="2400" kern="1200" dirty="0">
              <a:latin typeface="Meiryo UI" panose="020B0604030504040204" pitchFamily="50" charset="-128"/>
              <a:ea typeface="Meiryo UI" panose="020B0604030504040204" pitchFamily="50" charset="-128"/>
            </a:rPr>
            <a:t>分園型小規模グループケア</a:t>
          </a:r>
        </a:p>
      </dsp:txBody>
      <dsp:txXfrm>
        <a:off x="3146762" y="1287316"/>
        <a:ext cx="2756296" cy="3757905"/>
      </dsp:txXfrm>
    </dsp:sp>
    <dsp:sp modelId="{CC899BC1-896D-614B-B693-F273E1996650}">
      <dsp:nvSpPr>
        <dsp:cNvPr id="0" name=""/>
        <dsp:cNvSpPr/>
      </dsp:nvSpPr>
      <dsp:spPr>
        <a:xfrm>
          <a:off x="6288940" y="184797"/>
          <a:ext cx="2756296" cy="1102518"/>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②家庭と同様の養育環境</a:t>
          </a:r>
        </a:p>
      </dsp:txBody>
      <dsp:txXfrm>
        <a:off x="6288940" y="184797"/>
        <a:ext cx="2756296" cy="1102518"/>
      </dsp:txXfrm>
    </dsp:sp>
    <dsp:sp modelId="{13AB294F-1354-444A-97EB-AD6910E30780}">
      <dsp:nvSpPr>
        <dsp:cNvPr id="0" name=""/>
        <dsp:cNvSpPr/>
      </dsp:nvSpPr>
      <dsp:spPr>
        <a:xfrm>
          <a:off x="6288940" y="1287316"/>
          <a:ext cx="2756296" cy="3757905"/>
        </a:xfrm>
        <a:prstGeom prst="rect">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kumimoji="1" lang="ja-JP" altLang="en-US" sz="2400" kern="1200">
              <a:latin typeface="Meiryo UI" panose="020B0604030504040204" pitchFamily="50" charset="-128"/>
              <a:ea typeface="Meiryo UI" panose="020B0604030504040204" pitchFamily="50" charset="-128"/>
            </a:rPr>
            <a:t>親族</a:t>
          </a:r>
        </a:p>
        <a:p>
          <a:pPr marL="228600" lvl="1" indent="-228600" algn="l" defTabSz="1066800">
            <a:lnSpc>
              <a:spcPct val="90000"/>
            </a:lnSpc>
            <a:spcBef>
              <a:spcPct val="0"/>
            </a:spcBef>
            <a:spcAft>
              <a:spcPct val="15000"/>
            </a:spcAft>
            <a:buChar char="•"/>
          </a:pPr>
          <a:r>
            <a:rPr kumimoji="1" lang="ja-JP" altLang="en-US" sz="2400" kern="1200">
              <a:latin typeface="Meiryo UI" panose="020B0604030504040204" pitchFamily="50" charset="-128"/>
              <a:ea typeface="Meiryo UI" panose="020B0604030504040204" pitchFamily="50" charset="-128"/>
            </a:rPr>
            <a:t>普通・特別養子縁組</a:t>
          </a:r>
        </a:p>
        <a:p>
          <a:pPr marL="228600" lvl="1" indent="-228600" algn="l" defTabSz="1066800">
            <a:lnSpc>
              <a:spcPct val="90000"/>
            </a:lnSpc>
            <a:spcBef>
              <a:spcPct val="0"/>
            </a:spcBef>
            <a:spcAft>
              <a:spcPct val="15000"/>
            </a:spcAft>
            <a:buChar char="•"/>
          </a:pPr>
          <a:r>
            <a:rPr kumimoji="1" lang="ja-JP" altLang="en-US" sz="2400" kern="1200" dirty="0">
              <a:latin typeface="Meiryo UI" panose="020B0604030504040204" pitchFamily="50" charset="-128"/>
              <a:ea typeface="Meiryo UI" panose="020B0604030504040204" pitchFamily="50" charset="-128"/>
            </a:rPr>
            <a:t>里親</a:t>
          </a:r>
        </a:p>
        <a:p>
          <a:pPr marL="228600" lvl="1" indent="-228600" algn="l" defTabSz="1066800">
            <a:lnSpc>
              <a:spcPct val="90000"/>
            </a:lnSpc>
            <a:spcBef>
              <a:spcPct val="0"/>
            </a:spcBef>
            <a:spcAft>
              <a:spcPct val="15000"/>
            </a:spcAft>
            <a:buChar char="•"/>
          </a:pPr>
          <a:r>
            <a:rPr kumimoji="1" lang="ja-JP" altLang="en-US" sz="2400" kern="1200" dirty="0">
              <a:latin typeface="Meiryo UI" panose="020B0604030504040204" pitchFamily="50" charset="-128"/>
              <a:ea typeface="Meiryo UI" panose="020B0604030504040204" pitchFamily="50" charset="-128"/>
            </a:rPr>
            <a:t>小規模住居型児童養育事業（ファミリーホーム）</a:t>
          </a:r>
        </a:p>
      </dsp:txBody>
      <dsp:txXfrm>
        <a:off x="6288940" y="1287316"/>
        <a:ext cx="2756296" cy="3757905"/>
      </dsp:txXfrm>
    </dsp:sp>
    <dsp:sp modelId="{FC37E690-2E5A-3440-ABC0-9A1A5DA4976F}">
      <dsp:nvSpPr>
        <dsp:cNvPr id="0" name=""/>
        <dsp:cNvSpPr/>
      </dsp:nvSpPr>
      <dsp:spPr>
        <a:xfrm>
          <a:off x="9431118" y="184797"/>
          <a:ext cx="2756296" cy="1102518"/>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①家庭</a:t>
          </a:r>
        </a:p>
      </dsp:txBody>
      <dsp:txXfrm>
        <a:off x="9431118" y="184797"/>
        <a:ext cx="2756296" cy="1102518"/>
      </dsp:txXfrm>
    </dsp:sp>
    <dsp:sp modelId="{83113FAB-E5FA-E744-9993-3C739A554F20}">
      <dsp:nvSpPr>
        <dsp:cNvPr id="0" name=""/>
        <dsp:cNvSpPr/>
      </dsp:nvSpPr>
      <dsp:spPr>
        <a:xfrm>
          <a:off x="9431118" y="1287316"/>
          <a:ext cx="2756296" cy="3757905"/>
        </a:xfrm>
        <a:prstGeom prst="rect">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kumimoji="1" lang="ja-JP" altLang="en-US" sz="2400" kern="1200" dirty="0">
              <a:latin typeface="Meiryo UI" panose="020B0604030504040204" pitchFamily="50" charset="-128"/>
              <a:ea typeface="Meiryo UI" panose="020B0604030504040204" pitchFamily="50" charset="-128"/>
            </a:rPr>
            <a:t>実親による養育</a:t>
          </a:r>
        </a:p>
      </dsp:txBody>
      <dsp:txXfrm>
        <a:off x="9431118" y="1287316"/>
        <a:ext cx="2756296" cy="375790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76308867-7F90-4E14-8D01-4A5579CCF1F2}" type="datetimeFigureOut">
              <a:rPr kumimoji="1" lang="ja-JP" altLang="en-US" smtClean="0"/>
              <a:t>2021/4/5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046C96CC-8E76-451E-8EAE-2D7A29FF07F1}" type="slidenum">
              <a:rPr kumimoji="1" lang="ja-JP" altLang="en-US" smtClean="0"/>
              <a:t>‹#›</a:t>
            </a:fld>
            <a:endParaRPr kumimoji="1" lang="ja-JP" altLang="en-US"/>
          </a:p>
        </p:txBody>
      </p:sp>
    </p:spTree>
    <p:extLst>
      <p:ext uri="{BB962C8B-B14F-4D97-AF65-F5344CB8AC3E}">
        <p14:creationId xmlns:p14="http://schemas.microsoft.com/office/powerpoint/2010/main" val="20881518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・「改訂児童養護施設の研修体系ー人材育成のための指針ー」（平成２９年３月）</a:t>
            </a:r>
            <a:endParaRPr kumimoji="1" lang="en-US" altLang="ja-JP" dirty="0"/>
          </a:p>
          <a:p>
            <a:r>
              <a:rPr lang="ja-JP" altLang="en-US" dirty="0"/>
              <a:t>⑧里親・ファミリーホーム支援</a:t>
            </a:r>
            <a:endParaRPr lang="en-US" altLang="ja-JP" dirty="0"/>
          </a:p>
        </p:txBody>
      </p:sp>
      <p:sp>
        <p:nvSpPr>
          <p:cNvPr id="4" name="スライド番号プレースホルダー 3"/>
          <p:cNvSpPr>
            <a:spLocks noGrp="1"/>
          </p:cNvSpPr>
          <p:nvPr>
            <p:ph type="sldNum" sz="quarter" idx="5"/>
          </p:nvPr>
        </p:nvSpPr>
        <p:spPr/>
        <p:txBody>
          <a:bodyPr/>
          <a:lstStyle/>
          <a:p>
            <a:fld id="{046C96CC-8E76-451E-8EAE-2D7A29FF07F1}" type="slidenum">
              <a:rPr kumimoji="1" lang="ja-JP" altLang="en-US" smtClean="0"/>
              <a:t>1</a:t>
            </a:fld>
            <a:endParaRPr kumimoji="1" lang="ja-JP" altLang="en-US"/>
          </a:p>
        </p:txBody>
      </p:sp>
    </p:spTree>
    <p:extLst>
      <p:ext uri="{BB962C8B-B14F-4D97-AF65-F5344CB8AC3E}">
        <p14:creationId xmlns:p14="http://schemas.microsoft.com/office/powerpoint/2010/main" val="525374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・里親制度と養子縁組制度はどちらも実子でない子ども</a:t>
            </a:r>
            <a:r>
              <a:rPr kumimoji="1" lang="ja-JP" altLang="en-US" dirty="0">
                <a:solidFill>
                  <a:srgbClr val="00B050"/>
                </a:solidFill>
              </a:rPr>
              <a:t>を</a:t>
            </a:r>
            <a:r>
              <a:rPr kumimoji="1" lang="ja-JP" altLang="en-US" dirty="0"/>
              <a:t>家庭へ迎え入れて養育するものであり、関係が深いものです。しかし制度上は別のものとなります。</a:t>
            </a:r>
            <a:endParaRPr kumimoji="1" lang="en-US" altLang="ja-JP" dirty="0"/>
          </a:p>
          <a:p>
            <a:r>
              <a:rPr kumimoji="1" lang="ja-JP" altLang="en-US" dirty="0"/>
              <a:t>・養子縁組制度は養子縁組により法律上の親子になります。</a:t>
            </a:r>
            <a:endParaRPr kumimoji="1" lang="en-US" altLang="ja-JP" dirty="0"/>
          </a:p>
          <a:p>
            <a:r>
              <a:rPr kumimoji="1" lang="ja-JP" altLang="en-US" dirty="0"/>
              <a:t>・里親制度は我が子とするのではなく、ある一定期間養育し、子どもは元の家庭に帰ります。ただ、実家庭の状況が変わらず、そのまま自立を迎えることもあります。</a:t>
            </a:r>
            <a:endParaRPr kumimoji="1" lang="en-US" altLang="ja-JP" dirty="0"/>
          </a:p>
          <a:p>
            <a:r>
              <a:rPr kumimoji="1" lang="ja-JP" altLang="en-US" dirty="0"/>
              <a:t>・養子縁組制度にかかわる主要な法律は「民法」で、里親制度にかかわる法律は「児童福祉法」です。</a:t>
            </a:r>
            <a:endParaRPr kumimoji="1" lang="en-US" altLang="ja-JP" dirty="0"/>
          </a:p>
          <a:p>
            <a:r>
              <a:rPr kumimoji="1" lang="ja-JP" altLang="en-US" dirty="0"/>
              <a:t>・養子縁組里親とは、養子縁組を前提として子どもを預かる里親のことをいい、預かった時点で　養子（養子縁組）を目的に養育していきます。</a:t>
            </a:r>
            <a:endParaRPr kumimoji="1" lang="en-US" altLang="ja-JP" dirty="0"/>
          </a:p>
          <a:p>
            <a:r>
              <a:rPr kumimoji="1" lang="ja-JP" altLang="en-US" dirty="0"/>
              <a:t>・養子</a:t>
            </a:r>
            <a:r>
              <a:rPr kumimoji="1" lang="ja-JP" altLang="en-US" u="none" dirty="0"/>
              <a:t>縁組</a:t>
            </a:r>
            <a:r>
              <a:rPr kumimoji="1" lang="ja-JP" altLang="en-US" u="none" dirty="0">
                <a:solidFill>
                  <a:srgbClr val="00B050"/>
                </a:solidFill>
              </a:rPr>
              <a:t>成立後は</a:t>
            </a:r>
            <a:r>
              <a:rPr kumimoji="1" lang="ja-JP" altLang="en-US" u="none" dirty="0"/>
              <a:t>、</a:t>
            </a:r>
            <a:r>
              <a:rPr kumimoji="1" lang="ja-JP" altLang="en-US" dirty="0"/>
              <a:t>養育里親のように「里親手当」や「一般生活分」等の食費や被服費などは支給されません。ただし、正式に養子縁組が成立するまでは里親制度の一部を受けることができます。</a:t>
            </a:r>
            <a:endParaRPr kumimoji="1" lang="en-US" altLang="ja-JP" dirty="0">
              <a:solidFill>
                <a:srgbClr val="FF0000"/>
              </a:solidFill>
            </a:endParaRPr>
          </a:p>
          <a:p>
            <a:r>
              <a:rPr kumimoji="1" lang="ja-JP" altLang="en-US" dirty="0">
                <a:solidFill>
                  <a:srgbClr val="FF0000"/>
                </a:solidFill>
              </a:rPr>
              <a:t>・例えば、医療面でいうと、行政がかかわる養子縁組委託までの監護期間は施設や養育里親と同じように受信券が発行され公費での医療受診ができます。養子縁組が成立した際には里親の扶養に入ることができるので、成立以降は一般家庭と同じような形となります。</a:t>
            </a:r>
            <a:endParaRPr kumimoji="1" lang="en-US" altLang="ja-JP" dirty="0">
              <a:solidFill>
                <a:srgbClr val="FF0000"/>
              </a:solidFill>
            </a:endParaRPr>
          </a:p>
          <a:p>
            <a:r>
              <a:rPr kumimoji="1" lang="ja-JP" altLang="en-US" dirty="0">
                <a:solidFill>
                  <a:srgbClr val="FF0000"/>
                </a:solidFill>
              </a:rPr>
              <a:t>また、民間あっせん団体から養子縁組成立を目指す場合、医療面でいうと子ども単独で国民健康保険に登録加入し、自治体ごとに定められている○乳などの制度を使用し医療についてのカバーができるようですが、手続きなど繁雑な面も多く手間取ることが予想されます。また、その団体の力量によって監護期間のサポート体制に差があることも事実としてあるようです。</a:t>
            </a:r>
          </a:p>
          <a:p>
            <a:endParaRPr kumimoji="1" lang="ja-JP" altLang="en-US" dirty="0"/>
          </a:p>
          <a:p>
            <a:r>
              <a:rPr lang="ja-JP" altLang="en-US" dirty="0"/>
              <a:t>・</a:t>
            </a:r>
            <a:r>
              <a:rPr kumimoji="1" lang="ja-JP" altLang="en-US" dirty="0"/>
              <a:t>特別養子縁組と普通養子縁組の説明をします</a:t>
            </a:r>
            <a:endParaRPr kumimoji="1" lang="en-US" altLang="ja-JP" dirty="0"/>
          </a:p>
          <a:p>
            <a:r>
              <a:rPr kumimoji="1" lang="ja-JP" altLang="en-US" dirty="0"/>
              <a:t>特別養子縁組は</a:t>
            </a:r>
          </a:p>
          <a:p>
            <a:r>
              <a:rPr kumimoji="1" lang="ja-JP" altLang="en-US" dirty="0"/>
              <a:t>・家庭裁判所の決定により成立</a:t>
            </a:r>
          </a:p>
          <a:p>
            <a:r>
              <a:rPr kumimoji="1" lang="ja-JP" altLang="en-US" dirty="0"/>
              <a:t>・年齢：養親　原則</a:t>
            </a:r>
            <a:r>
              <a:rPr kumimoji="1" lang="en-US" altLang="ja-JP" dirty="0"/>
              <a:t>25</a:t>
            </a:r>
            <a:r>
              <a:rPr kumimoji="1" lang="ja-JP" altLang="en-US" dirty="0"/>
              <a:t>歳以上（夫婦一方が</a:t>
            </a:r>
            <a:r>
              <a:rPr kumimoji="1" lang="en-US" altLang="ja-JP" dirty="0"/>
              <a:t>25</a:t>
            </a:r>
            <a:r>
              <a:rPr kumimoji="1" lang="ja-JP" altLang="en-US" dirty="0"/>
              <a:t>歳以上であれば</a:t>
            </a:r>
            <a:r>
              <a:rPr kumimoji="1" lang="en-US" altLang="ja-JP" dirty="0"/>
              <a:t>20</a:t>
            </a:r>
            <a:r>
              <a:rPr kumimoji="1" lang="ja-JP" altLang="en-US" dirty="0"/>
              <a:t>歳以上で可）</a:t>
            </a:r>
          </a:p>
          <a:p>
            <a:r>
              <a:rPr kumimoji="1" lang="ja-JP" altLang="en-US" dirty="0"/>
              <a:t> 　　　   養子　原則</a:t>
            </a:r>
            <a:r>
              <a:rPr kumimoji="1" lang="en-US" altLang="ja-JP" dirty="0"/>
              <a:t>15</a:t>
            </a:r>
            <a:r>
              <a:rPr kumimoji="1" lang="ja-JP" altLang="en-US" dirty="0"/>
              <a:t>歳未満</a:t>
            </a:r>
          </a:p>
          <a:p>
            <a:r>
              <a:rPr kumimoji="1" lang="ja-JP" altLang="en-US" dirty="0"/>
              <a:t>・実父母との親族関係は終了する</a:t>
            </a:r>
          </a:p>
          <a:p>
            <a:r>
              <a:rPr kumimoji="1" lang="ja-JP" altLang="en-US" dirty="0"/>
              <a:t>・</a:t>
            </a:r>
            <a:r>
              <a:rPr kumimoji="1" lang="en-US" altLang="ja-JP" dirty="0"/>
              <a:t>6</a:t>
            </a:r>
            <a:r>
              <a:rPr kumimoji="1" lang="ja-JP" altLang="en-US" dirty="0"/>
              <a:t>か月以上の監護期間を考慮して縁組が成立する</a:t>
            </a:r>
          </a:p>
          <a:p>
            <a:r>
              <a:rPr kumimoji="1" lang="ja-JP" altLang="en-US" dirty="0"/>
              <a:t>・離縁：養子の利益のため、特に必要がある場合、養子、実親、検察官の請求により離縁はできる</a:t>
            </a:r>
          </a:p>
          <a:p>
            <a:r>
              <a:rPr kumimoji="1" lang="ja-JP" altLang="en-US" dirty="0"/>
              <a:t>・戸籍：実親の名前は記載されず、養子の続柄は「長男</a:t>
            </a:r>
            <a:r>
              <a:rPr kumimoji="1" lang="en-US" altLang="ja-JP" dirty="0"/>
              <a:t>/</a:t>
            </a:r>
            <a:r>
              <a:rPr kumimoji="1" lang="ja-JP" altLang="en-US" dirty="0"/>
              <a:t>長女」等と記載</a:t>
            </a:r>
          </a:p>
          <a:p>
            <a:r>
              <a:rPr kumimoji="1" lang="ja-JP" altLang="en-US" dirty="0"/>
              <a:t>普通養子縁組とは</a:t>
            </a:r>
          </a:p>
          <a:p>
            <a:r>
              <a:rPr kumimoji="1" lang="ja-JP" altLang="en-US" dirty="0"/>
              <a:t>・養親と養子の同意で成立</a:t>
            </a:r>
          </a:p>
          <a:p>
            <a:r>
              <a:rPr kumimoji="1" lang="ja-JP" altLang="en-US" dirty="0"/>
              <a:t>・年齢：養親は成年に達した者で養子は養親より年長でない者</a:t>
            </a:r>
          </a:p>
          <a:p>
            <a:r>
              <a:rPr kumimoji="1" lang="ja-JP" altLang="en-US" dirty="0"/>
              <a:t>・実父母との親族関係は終了しない</a:t>
            </a:r>
          </a:p>
          <a:p>
            <a:r>
              <a:rPr kumimoji="1" lang="ja-JP" altLang="en-US" dirty="0"/>
              <a:t>・監護期間の設定はない</a:t>
            </a:r>
          </a:p>
          <a:p>
            <a:r>
              <a:rPr kumimoji="1" lang="ja-JP" altLang="en-US" dirty="0"/>
              <a:t>・離縁：養親と養子の同意により離縁可</a:t>
            </a:r>
          </a:p>
          <a:p>
            <a:r>
              <a:rPr kumimoji="1" lang="ja-JP" altLang="en-US" dirty="0"/>
              <a:t>・戸籍：実親の名前が記載され、養子の続柄は「養子（養女）」等と記載</a:t>
            </a:r>
          </a:p>
          <a:p>
            <a:endParaRPr kumimoji="1" lang="ja-JP" altLang="en-US" dirty="0"/>
          </a:p>
          <a:p>
            <a:endParaRPr kumimoji="1" lang="ja-JP" altLang="en-US" dirty="0"/>
          </a:p>
          <a:p>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91F20733-5B03-CD43-9A08-98B25B78671B}" type="slidenum">
              <a:rPr kumimoji="1" lang="ja-JP" altLang="en-US" smtClean="0"/>
              <a:t>10</a:t>
            </a:fld>
            <a:endParaRPr kumimoji="1" lang="ja-JP" altLang="en-US"/>
          </a:p>
        </p:txBody>
      </p:sp>
    </p:spTree>
    <p:extLst>
      <p:ext uri="{BB962C8B-B14F-4D97-AF65-F5344CB8AC3E}">
        <p14:creationId xmlns:p14="http://schemas.microsoft.com/office/powerpoint/2010/main" val="3840434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①同一の特定の養育者が継続的に存在すること</a:t>
            </a:r>
            <a:endParaRPr kumimoji="1" lang="en-US" altLang="ja-JP" dirty="0"/>
          </a:p>
          <a:p>
            <a:r>
              <a:rPr kumimoji="1" lang="ja-JP" altLang="en-US" dirty="0"/>
              <a:t>②特定の養育者が子どもと生活する場に生活基盤を持ち、生活の根拠を置いて、子どもと起居をともにすること</a:t>
            </a:r>
            <a:endParaRPr kumimoji="1" lang="en-US" altLang="ja-JP" dirty="0"/>
          </a:p>
          <a:p>
            <a:r>
              <a:rPr kumimoji="1" lang="ja-JP" altLang="en-US" dirty="0"/>
              <a:t>③生活の様々な局面や様々な時をともに過ごすこと、すなわち暮らしをつくっていく過程をともに体験すること</a:t>
            </a:r>
            <a:endParaRPr kumimoji="1" lang="en-US" altLang="ja-JP" dirty="0"/>
          </a:p>
          <a:p>
            <a:r>
              <a:rPr kumimoji="1" lang="ja-JP" altLang="en-US" dirty="0"/>
              <a:t>④一定一律の役割、当番、日課、規則ではなく、コミュニケーションに基づき、状況に応じて生活を柔軟に営むこと</a:t>
            </a:r>
            <a:endParaRPr kumimoji="1" lang="en-US" altLang="ja-JP" dirty="0"/>
          </a:p>
          <a:p>
            <a:r>
              <a:rPr kumimoji="1" lang="ja-JP" altLang="en-US" dirty="0"/>
              <a:t>⑤地域社会の中でごく普通の居住場所で生活すること</a:t>
            </a:r>
          </a:p>
        </p:txBody>
      </p:sp>
      <p:sp>
        <p:nvSpPr>
          <p:cNvPr id="4" name="スライド番号プレースホルダー 3"/>
          <p:cNvSpPr>
            <a:spLocks noGrp="1"/>
          </p:cNvSpPr>
          <p:nvPr>
            <p:ph type="sldNum" sz="quarter" idx="5"/>
          </p:nvPr>
        </p:nvSpPr>
        <p:spPr/>
        <p:txBody>
          <a:bodyPr/>
          <a:lstStyle/>
          <a:p>
            <a:fld id="{046C96CC-8E76-451E-8EAE-2D7A29FF07F1}" type="slidenum">
              <a:rPr kumimoji="1" lang="ja-JP" altLang="en-US" smtClean="0"/>
              <a:t>11</a:t>
            </a:fld>
            <a:endParaRPr kumimoji="1" lang="ja-JP" altLang="en-US"/>
          </a:p>
        </p:txBody>
      </p:sp>
    </p:spTree>
    <p:extLst>
      <p:ext uri="{BB962C8B-B14F-4D97-AF65-F5344CB8AC3E}">
        <p14:creationId xmlns:p14="http://schemas.microsoft.com/office/powerpoint/2010/main" val="81773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・社会的養護を必要とする</a:t>
            </a:r>
            <a:r>
              <a:rPr kumimoji="1" lang="ja-JP" altLang="en-US" u="none" dirty="0"/>
              <a:t>すべての子どもが里親委託することで、これらの効果が期待されるわけではなく、本体施設での養育が適している子どももいます。</a:t>
            </a:r>
            <a:endParaRPr kumimoji="1" lang="en-US" altLang="ja-JP" u="none" dirty="0"/>
          </a:p>
          <a:p>
            <a:r>
              <a:rPr kumimoji="1" lang="ja-JP" altLang="en-US" u="none" dirty="0">
                <a:solidFill>
                  <a:srgbClr val="00B050"/>
                </a:solidFill>
              </a:rPr>
              <a:t>・</a:t>
            </a:r>
            <a:r>
              <a:rPr kumimoji="1" lang="en-US" altLang="ja-JP" u="none" dirty="0">
                <a:solidFill>
                  <a:srgbClr val="00B050"/>
                </a:solidFill>
              </a:rPr>
              <a:t>『</a:t>
            </a:r>
            <a:r>
              <a:rPr kumimoji="1" lang="ja-JP" altLang="en-US" u="none" dirty="0">
                <a:solidFill>
                  <a:srgbClr val="00B050"/>
                </a:solidFill>
              </a:rPr>
              <a:t>里親委託ガイドライン</a:t>
            </a:r>
            <a:r>
              <a:rPr kumimoji="1" lang="en-US" altLang="ja-JP" u="none" dirty="0">
                <a:solidFill>
                  <a:srgbClr val="00B050"/>
                </a:solidFill>
              </a:rPr>
              <a:t>』</a:t>
            </a:r>
            <a:r>
              <a:rPr kumimoji="1" lang="ja-JP" altLang="en-US" u="none" dirty="0"/>
              <a:t>の中でも、「すべての子どもは養子縁組里親を含む里親委託を原則として検討するが、次のような場合は当面、施設入所措置により子どものケアや保護者対応を行いながら</a:t>
            </a:r>
            <a:r>
              <a:rPr kumimoji="1" lang="ja-JP" altLang="en-US" dirty="0"/>
              <a:t>、家庭養護への移行を検討する」としています。</a:t>
            </a:r>
            <a:endParaRPr kumimoji="1" lang="en-US" altLang="ja-JP" dirty="0"/>
          </a:p>
          <a:p>
            <a:r>
              <a:rPr kumimoji="1" lang="ja-JP" altLang="en-US" dirty="0"/>
              <a:t>・次のような場合とは</a:t>
            </a:r>
            <a:endParaRPr kumimoji="1" lang="en-US" altLang="ja-JP" dirty="0"/>
          </a:p>
          <a:p>
            <a:r>
              <a:rPr kumimoji="1" lang="ja-JP" altLang="en-US" dirty="0"/>
              <a:t>①情緒行動上の問題が大きいなど、家庭環境では養育が困難となる課題があり、施設での専門的ケアが望ましい場合</a:t>
            </a:r>
            <a:endParaRPr kumimoji="1" lang="en-US" altLang="ja-JP" dirty="0"/>
          </a:p>
          <a:p>
            <a:r>
              <a:rPr kumimoji="1" lang="ja-JP" altLang="en-US" dirty="0"/>
              <a:t>②保護者が里親委託に明確に反対し、里親委託が原則であることについて説明を尽くしてもなお、理解が得られない場合</a:t>
            </a:r>
            <a:endParaRPr kumimoji="1" lang="en-US" altLang="ja-JP" dirty="0"/>
          </a:p>
          <a:p>
            <a:r>
              <a:rPr kumimoji="1" lang="ja-JP" altLang="en-US" dirty="0"/>
              <a:t>③里親に対し、不当な要求を行うなど対応が難しい保護者である場合</a:t>
            </a:r>
            <a:endParaRPr kumimoji="1" lang="en-US" altLang="ja-JP" dirty="0"/>
          </a:p>
          <a:p>
            <a:r>
              <a:rPr kumimoji="1" lang="ja-JP" altLang="en-US" dirty="0"/>
              <a:t>④子どもと里親が不調になり、子どもの状態や不調に至った経過から、施設でのケアが必要と判断された場合</a:t>
            </a:r>
            <a:endParaRPr kumimoji="1" lang="en-US" altLang="ja-JP" dirty="0"/>
          </a:p>
          <a:p>
            <a:r>
              <a:rPr kumimoji="1" lang="ja-JP" altLang="en-US" dirty="0"/>
              <a:t>⑤きょうだい分離を防止できない場合や、養育先への委託が緊急を要している場合など、適当な「家庭における養育環境と同様の養育環境」が提供できない場合</a:t>
            </a:r>
            <a:endParaRPr kumimoji="1" lang="en-US" altLang="ja-JP" dirty="0"/>
          </a:p>
          <a:p>
            <a:r>
              <a:rPr kumimoji="1" lang="ja-JP" altLang="en-US" u="none" dirty="0"/>
              <a:t>と</a:t>
            </a:r>
            <a:r>
              <a:rPr kumimoji="1" lang="en-US" altLang="ja-JP" u="none" dirty="0">
                <a:solidFill>
                  <a:srgbClr val="00B050"/>
                </a:solidFill>
              </a:rPr>
              <a:t>『</a:t>
            </a:r>
            <a:r>
              <a:rPr kumimoji="1" lang="ja-JP" altLang="en-US" u="none" dirty="0">
                <a:solidFill>
                  <a:srgbClr val="00B050"/>
                </a:solidFill>
              </a:rPr>
              <a:t>里親委託ガイドライン</a:t>
            </a:r>
            <a:r>
              <a:rPr kumimoji="1" lang="en-US" altLang="ja-JP" u="none" dirty="0">
                <a:solidFill>
                  <a:srgbClr val="00B050"/>
                </a:solidFill>
              </a:rPr>
              <a:t>』</a:t>
            </a:r>
            <a:r>
              <a:rPr kumimoji="1" lang="ja-JP" altLang="en-US" u="none" dirty="0"/>
              <a:t>には書かれていますが、</a:t>
            </a:r>
            <a:r>
              <a:rPr kumimoji="1" lang="ja-JP" altLang="en-US" dirty="0"/>
              <a:t>子どもたちは様々な状況にあり、児童福祉法や子どもの権利条約、里親ガイドラインなどその対象の子どもにとって一番の選択をとれるような体制づくりが何より大切です。</a:t>
            </a:r>
          </a:p>
        </p:txBody>
      </p:sp>
      <p:sp>
        <p:nvSpPr>
          <p:cNvPr id="4" name="スライド番号プレースホルダー 3"/>
          <p:cNvSpPr>
            <a:spLocks noGrp="1"/>
          </p:cNvSpPr>
          <p:nvPr>
            <p:ph type="sldNum" sz="quarter" idx="5"/>
          </p:nvPr>
        </p:nvSpPr>
        <p:spPr/>
        <p:txBody>
          <a:bodyPr/>
          <a:lstStyle/>
          <a:p>
            <a:fld id="{046C96CC-8E76-451E-8EAE-2D7A29FF07F1}" type="slidenum">
              <a:rPr kumimoji="1" lang="ja-JP" altLang="en-US" smtClean="0"/>
              <a:t>12</a:t>
            </a:fld>
            <a:endParaRPr kumimoji="1" lang="ja-JP" altLang="en-US"/>
          </a:p>
        </p:txBody>
      </p:sp>
    </p:spTree>
    <p:extLst>
      <p:ext uri="{BB962C8B-B14F-4D97-AF65-F5344CB8AC3E}">
        <p14:creationId xmlns:p14="http://schemas.microsoft.com/office/powerpoint/2010/main" val="347387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・私たち施設にも児童福祉法上に最低基準が示されているように里親にも最低基準が示されています。（児童福祉法第</a:t>
            </a:r>
            <a:r>
              <a:rPr kumimoji="1" lang="en-US" altLang="ja-JP" dirty="0"/>
              <a:t>45</a:t>
            </a:r>
            <a:r>
              <a:rPr kumimoji="1" lang="ja-JP" altLang="en-US" dirty="0"/>
              <a:t>条の２）</a:t>
            </a:r>
            <a:endParaRPr kumimoji="1" lang="en-US" altLang="ja-JP" dirty="0"/>
          </a:p>
        </p:txBody>
      </p:sp>
      <p:sp>
        <p:nvSpPr>
          <p:cNvPr id="4" name="スライド番号プレースホルダー 3"/>
          <p:cNvSpPr>
            <a:spLocks noGrp="1"/>
          </p:cNvSpPr>
          <p:nvPr>
            <p:ph type="sldNum" sz="quarter" idx="5"/>
          </p:nvPr>
        </p:nvSpPr>
        <p:spPr/>
        <p:txBody>
          <a:bodyPr/>
          <a:lstStyle/>
          <a:p>
            <a:fld id="{046C96CC-8E76-451E-8EAE-2D7A29FF07F1}" type="slidenum">
              <a:rPr kumimoji="1" lang="ja-JP" altLang="en-US" smtClean="0"/>
              <a:t>13</a:t>
            </a:fld>
            <a:endParaRPr kumimoji="1" lang="ja-JP" altLang="en-US"/>
          </a:p>
        </p:txBody>
      </p:sp>
    </p:spTree>
    <p:extLst>
      <p:ext uri="{BB962C8B-B14F-4D97-AF65-F5344CB8AC3E}">
        <p14:creationId xmlns:p14="http://schemas.microsoft.com/office/powerpoint/2010/main" val="4142423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①里親制度の社会的認知度が低く、新規委託可能な登録里親が少ない。里親の希望する条件（性別、年齢、養子縁組可能性等）と合わない。信頼関係の構築が難しく、児童相談所として信頼できる里親が限られる。里親の養育技術の向上。里子が万一のトラブルや事故に遭遇した時の里親としての責任が心配で、登録に至らない</a:t>
            </a:r>
            <a:endParaRPr kumimoji="1" lang="en-US" altLang="ja-JP" dirty="0"/>
          </a:p>
          <a:p>
            <a:r>
              <a:rPr kumimoji="1" lang="ja-JP" altLang="en-US" dirty="0"/>
              <a:t>②里親委託に対する実親の同意を得ることが難しい（施設入所であれば同意する）</a:t>
            </a:r>
            <a:endParaRPr kumimoji="1" lang="en-US" altLang="ja-JP" dirty="0"/>
          </a:p>
          <a:p>
            <a:r>
              <a:rPr kumimoji="1" lang="ja-JP" altLang="en-US" dirty="0"/>
              <a:t>③発達障害等、子どもの抱える問題等が複雑化しており、委託困難ケースが増えている</a:t>
            </a:r>
            <a:endParaRPr kumimoji="1" lang="en-US" altLang="ja-JP" dirty="0"/>
          </a:p>
          <a:p>
            <a:r>
              <a:rPr kumimoji="1" lang="ja-JP" altLang="en-US" dirty="0"/>
              <a:t>④児童福祉司が虐待対応業務に追われていることから、里親委託への業務に十分関われていない</a:t>
            </a:r>
            <a:endParaRPr kumimoji="1" lang="en-US" altLang="ja-JP" dirty="0"/>
          </a:p>
          <a:p>
            <a:r>
              <a:rPr kumimoji="1" lang="ja-JP" altLang="en-US" dirty="0"/>
              <a:t>他にも</a:t>
            </a:r>
            <a:endParaRPr kumimoji="1" lang="en-US" altLang="ja-JP" dirty="0"/>
          </a:p>
          <a:p>
            <a:r>
              <a:rPr kumimoji="1" lang="ja-JP" altLang="en-US" dirty="0"/>
              <a:t>・里親専任担当職員が配置されていないなど、里親を支援するための体制の整備が十分でない</a:t>
            </a:r>
            <a:endParaRPr kumimoji="1" lang="en-US" altLang="ja-JP" dirty="0"/>
          </a:p>
          <a:p>
            <a:r>
              <a:rPr kumimoji="1" lang="ja-JP" altLang="en-US" dirty="0"/>
              <a:t>・未委託里親の状況や里親委託を検討できる児童の情報など全児相での情報共有が必要</a:t>
            </a:r>
            <a:endParaRPr kumimoji="1" lang="en-US" altLang="ja-JP" dirty="0"/>
          </a:p>
          <a:p>
            <a:r>
              <a:rPr kumimoji="1" lang="ja-JP" altLang="en-US" dirty="0">
                <a:solidFill>
                  <a:schemeClr val="accent5">
                    <a:lumMod val="75000"/>
                  </a:schemeClr>
                </a:solidFill>
              </a:rPr>
              <a:t>・里親選任担当職員が配置されていても児相内での里親担当職員の発言権が無く、あくまでケースワークの中心は担当児童福祉司であり、担当児童福祉司の里親制度理解に偏りがある為、委託増に至っていない自治体もある</a:t>
            </a:r>
            <a:endParaRPr kumimoji="1" lang="en-US" altLang="ja-JP" dirty="0">
              <a:solidFill>
                <a:schemeClr val="accent5">
                  <a:lumMod val="75000"/>
                </a:schemeClr>
              </a:solidFill>
            </a:endParaRPr>
          </a:p>
          <a:p>
            <a:r>
              <a:rPr kumimoji="1" lang="ja-JP" altLang="en-US" dirty="0"/>
              <a:t>・職員の意識の問題として、失敗をおそれると委託に消極的となり、無難な施設入所を選択する等</a:t>
            </a:r>
            <a:endParaRPr kumimoji="1" lang="en-US" altLang="ja-JP" dirty="0"/>
          </a:p>
          <a:p>
            <a:endParaRPr kumimoji="1" lang="en-US" altLang="ja-JP" dirty="0"/>
          </a:p>
          <a:p>
            <a:r>
              <a:rPr kumimoji="1" lang="ja-JP" altLang="en-US" dirty="0"/>
              <a:t>これから施設から里親へ措置変更</a:t>
            </a:r>
            <a:r>
              <a:rPr kumimoji="1" lang="ja-JP" altLang="en-US" u="none" dirty="0"/>
              <a:t>される</a:t>
            </a:r>
            <a:r>
              <a:rPr kumimoji="1" lang="ja-JP" altLang="en-US" u="none" strike="noStrike" dirty="0">
                <a:solidFill>
                  <a:srgbClr val="00B050"/>
                </a:solidFill>
              </a:rPr>
              <a:t>子どもは</a:t>
            </a:r>
            <a:r>
              <a:rPr kumimoji="1" lang="ja-JP" altLang="en-US" u="none" dirty="0"/>
              <a:t>増えてくること</a:t>
            </a:r>
            <a:r>
              <a:rPr kumimoji="1" lang="ja-JP" altLang="en-US" dirty="0"/>
              <a:t>と思います。</a:t>
            </a:r>
            <a:endParaRPr kumimoji="1" lang="en-US" altLang="ja-JP" dirty="0"/>
          </a:p>
          <a:p>
            <a:r>
              <a:rPr kumimoji="1" lang="ja-JP" altLang="en-US" dirty="0"/>
              <a:t>施設の里親支援専門相談員へ質問したり、里親交流会などで実際に里親とお会いする機会があれば進んで参加し、同じ子を養育する立場として身近に感じてください。</a:t>
            </a:r>
            <a:endParaRPr kumimoji="1" lang="en-US" altLang="ja-JP" dirty="0"/>
          </a:p>
        </p:txBody>
      </p:sp>
      <p:sp>
        <p:nvSpPr>
          <p:cNvPr id="4" name="スライド番号プレースホルダー 3"/>
          <p:cNvSpPr>
            <a:spLocks noGrp="1"/>
          </p:cNvSpPr>
          <p:nvPr>
            <p:ph type="sldNum" sz="quarter" idx="5"/>
          </p:nvPr>
        </p:nvSpPr>
        <p:spPr/>
        <p:txBody>
          <a:bodyPr/>
          <a:lstStyle/>
          <a:p>
            <a:fld id="{046C96CC-8E76-451E-8EAE-2D7A29FF07F1}" type="slidenum">
              <a:rPr kumimoji="1" lang="ja-JP" altLang="en-US" smtClean="0"/>
              <a:t>14</a:t>
            </a:fld>
            <a:endParaRPr kumimoji="1" lang="ja-JP" altLang="en-US"/>
          </a:p>
        </p:txBody>
      </p:sp>
    </p:spTree>
    <p:extLst>
      <p:ext uri="{BB962C8B-B14F-4D97-AF65-F5344CB8AC3E}">
        <p14:creationId xmlns:p14="http://schemas.microsoft.com/office/powerpoint/2010/main" val="1323731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316038"/>
            <a:ext cx="5962650" cy="3354387"/>
          </a:xfrm>
        </p:spPr>
      </p:sp>
      <p:sp>
        <p:nvSpPr>
          <p:cNvPr id="3" name="ノート プレースホルダー 2"/>
          <p:cNvSpPr>
            <a:spLocks noGrp="1"/>
          </p:cNvSpPr>
          <p:nvPr>
            <p:ph type="body" idx="1"/>
          </p:nvPr>
        </p:nvSpPr>
        <p:spPr/>
        <p:txBody>
          <a:bodyPr/>
          <a:lstStyle/>
          <a:p>
            <a:r>
              <a:rPr kumimoji="1" lang="ja-JP" altLang="en-US" dirty="0"/>
              <a:t>・現在施設養護から家庭的養護、家庭養護へと社会的養護の必要な子どもに対しての養育の場として、家庭に近い環境で養育できるよう形態の変容が進んできています。</a:t>
            </a:r>
            <a:endParaRPr kumimoji="1" lang="en-US" altLang="ja-JP" dirty="0"/>
          </a:p>
          <a:p>
            <a:r>
              <a:rPr kumimoji="1" lang="ja-JP" altLang="en-US" dirty="0"/>
              <a:t>・ユニット化、小規模化、分園化され、これからは施設での養育の場の“中身”が求められています。</a:t>
            </a:r>
            <a:endParaRPr kumimoji="1" lang="en-US" altLang="ja-JP" dirty="0"/>
          </a:p>
          <a:p>
            <a:endParaRPr kumimoji="1" lang="en-US" altLang="ja-JP" dirty="0"/>
          </a:p>
          <a:p>
            <a:r>
              <a:rPr kumimoji="1" lang="ja-JP" altLang="en-US" dirty="0"/>
              <a:t>・社会的養護が必要な子どもが暮らす場所として里親家庭の制度や必要性をここまでお伝えしてきたと思いますが、では里親家庭に行ったらそれで終わりかと言ったらそうではありません。</a:t>
            </a:r>
            <a:endParaRPr kumimoji="1" lang="en-US" altLang="ja-JP" dirty="0"/>
          </a:p>
          <a:p>
            <a:r>
              <a:rPr kumimoji="1" lang="ja-JP" altLang="en-US" dirty="0"/>
              <a:t>・“親“モデルを子どもたちの中で醸成するためには、一番は実家庭で暮らすことが当たり前ですがいいのではないかと考えます。</a:t>
            </a:r>
            <a:endParaRPr kumimoji="1" lang="en-US" altLang="ja-JP" dirty="0"/>
          </a:p>
          <a:p>
            <a:r>
              <a:rPr kumimoji="1" lang="ja-JP" altLang="en-US" dirty="0"/>
              <a:t>・それがかなわない子たちが現在施設で暮らしていたり、里親家庭で暮らしています。</a:t>
            </a:r>
            <a:endParaRPr kumimoji="1" lang="en-US" altLang="ja-JP" dirty="0"/>
          </a:p>
          <a:p>
            <a:r>
              <a:rPr kumimoji="1" lang="ja-JP" altLang="en-US" dirty="0"/>
              <a:t>・いわゆる“親“が子どもを育てる場としては「実親」「養子縁組」「里親（養育里親、専門里親、親族里親」がありますが、近年、核家族化が進み、共働きが増え、近所付き合い、親族付き合いが少なくなっているということは皆さんも知るところでしょう。</a:t>
            </a:r>
            <a:endParaRPr kumimoji="1" lang="en-US" altLang="ja-JP" dirty="0"/>
          </a:p>
          <a:p>
            <a:r>
              <a:rPr kumimoji="1" lang="ja-JP" altLang="en-US" dirty="0"/>
              <a:t>・もちろんそれが悪いことだということではありません。</a:t>
            </a:r>
            <a:endParaRPr kumimoji="1" lang="en-US" altLang="ja-JP" dirty="0"/>
          </a:p>
          <a:p>
            <a:endParaRPr kumimoji="1" lang="en-US" altLang="ja-JP" dirty="0"/>
          </a:p>
          <a:p>
            <a:r>
              <a:rPr kumimoji="1" lang="ja-JP" altLang="en-US" dirty="0"/>
              <a:t>・そのような世の中で、近所の力を借りる、祖父母のいい意味での目がある、など普段の生活の中で希薄になっていることは少なからず社会的養護にも関わるところです。</a:t>
            </a:r>
            <a:endParaRPr kumimoji="1" lang="en-US" altLang="ja-JP" dirty="0"/>
          </a:p>
          <a:p>
            <a:r>
              <a:rPr kumimoji="1" lang="ja-JP" altLang="en-US" dirty="0"/>
              <a:t>・実親家庭と同じように里親も家庭という単位で生活するうえでは同じような状況にあることは十分理解しておかなくてはなりません。</a:t>
            </a:r>
            <a:endParaRPr kumimoji="1" lang="en-US" altLang="ja-JP" dirty="0"/>
          </a:p>
          <a:p>
            <a:r>
              <a:rPr kumimoji="1" lang="ja-JP" altLang="en-US" dirty="0"/>
              <a:t>・里親家庭がいち家庭のみで抱え込みがちなのも事実としてあります。</a:t>
            </a:r>
          </a:p>
          <a:p>
            <a:r>
              <a:rPr kumimoji="1" lang="ja-JP" altLang="en-US" dirty="0"/>
              <a:t>・我々施設職員が日々取り組んでいる養育の質もですが、児童相談所と協働し、里親支援機関としての施設の体制作りを通しての里親家庭への養育支援、児童家庭支援センターを中心とした家庭への支援体制を整えていくことも急務なのだと感じています。</a:t>
            </a:r>
          </a:p>
          <a:p>
            <a:endParaRPr kumimoji="1" lang="en-US" altLang="ja-JP" dirty="0"/>
          </a:p>
          <a:p>
            <a:r>
              <a:rPr kumimoji="1" lang="ja-JP" altLang="en-US" dirty="0"/>
              <a:t>（まとめの一文として参考例）</a:t>
            </a:r>
          </a:p>
          <a:p>
            <a:r>
              <a:rPr kumimoji="1" lang="ja-JP" altLang="en-US" dirty="0"/>
              <a:t>・子どもの育つ場としての”家庭“という単位での生活は家庭像、親モデル、父親像母親像の醸成には普段の生活の中で経験できることは大きなメリットだと思います。</a:t>
            </a:r>
            <a:endParaRPr kumimoji="1" lang="en-US" altLang="ja-JP" dirty="0"/>
          </a:p>
          <a:p>
            <a:r>
              <a:rPr kumimoji="1" lang="ja-JP" altLang="en-US" dirty="0"/>
              <a:t>・様々な事情で実家庭で暮らすことのできない子どもたちにとって、より家庭に近い環境で育つことの大切さをまず考え、その子にとって必要な環境として里親養育の場も選択肢としてあるべきだと思いますし、様々な課題のある児童にとっては施設養育の場も一つの選択肢としてあるべき場所だと思っています。</a:t>
            </a:r>
            <a:endParaRPr kumimoji="1" lang="en-US" altLang="ja-JP" dirty="0"/>
          </a:p>
          <a:p>
            <a:endParaRPr kumimoji="1" lang="en-US" altLang="ja-JP" dirty="0"/>
          </a:p>
          <a:p>
            <a:r>
              <a:rPr kumimoji="1" lang="ja-JP" altLang="en-US" dirty="0"/>
              <a:t>・我々施設職員でも養育の場で悩むことがたくさんあるかと思いますが、里親家庭での養育には、中途養育など出生時の状況を知らない形での子育ての中での不安感、子どもの知る権利やライフストーリーワークなどいち家庭だけで解決しなくてはならないのでは、という重圧を背負っておられる方もいるかもしれません。</a:t>
            </a:r>
            <a:endParaRPr kumimoji="1" lang="en-US" altLang="ja-JP" dirty="0"/>
          </a:p>
          <a:p>
            <a:r>
              <a:rPr kumimoji="1" lang="ja-JP" altLang="en-US" dirty="0"/>
              <a:t>・我々施設の職員は、施設での養育の蓄積が里親やファミリーホームでの養育に使えるものがないか、そのままでなくても支援を行う中で参考になるような話がないか、など里親、ファミリーホームが・孤立化しないような関係づくりも必要であり、そのためには普段からの顔が見える関係性をどのように作っていくかがキーになると考えます。</a:t>
            </a:r>
            <a:endParaRPr kumimoji="1" lang="en-US" altLang="ja-JP" dirty="0"/>
          </a:p>
          <a:p>
            <a:r>
              <a:rPr kumimoji="1" lang="ja-JP" altLang="en-US" dirty="0"/>
              <a:t>・施設に配置されている里親支援専門相談員だけでなく、施設全体が一丸となって、里親家庭や里親支援機関など関わる人たちが一つのチームとなり、そこで暮らす子どもへの支援を社会的養護を担う我々は考えていかなくてはならないのではないでしょうか。</a:t>
            </a:r>
            <a:endParaRPr kumimoji="1" lang="en-US" altLang="ja-JP" dirty="0"/>
          </a:p>
        </p:txBody>
      </p:sp>
      <p:sp>
        <p:nvSpPr>
          <p:cNvPr id="4" name="スライド番号プレースホルダー 3"/>
          <p:cNvSpPr>
            <a:spLocks noGrp="1"/>
          </p:cNvSpPr>
          <p:nvPr>
            <p:ph type="sldNum" sz="quarter" idx="5"/>
          </p:nvPr>
        </p:nvSpPr>
        <p:spPr/>
        <p:txBody>
          <a:bodyPr/>
          <a:lstStyle/>
          <a:p>
            <a:fld id="{046C96CC-8E76-451E-8EAE-2D7A29FF07F1}" type="slidenum">
              <a:rPr kumimoji="1" lang="ja-JP" altLang="en-US" smtClean="0"/>
              <a:t>15</a:t>
            </a:fld>
            <a:endParaRPr kumimoji="1" lang="ja-JP" altLang="en-US"/>
          </a:p>
        </p:txBody>
      </p:sp>
    </p:spTree>
    <p:extLst>
      <p:ext uri="{BB962C8B-B14F-4D97-AF65-F5344CB8AC3E}">
        <p14:creationId xmlns:p14="http://schemas.microsoft.com/office/powerpoint/2010/main" val="674129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本領域で獲得するスキルは</a:t>
            </a:r>
            <a:endParaRPr kumimoji="1" lang="en-US" altLang="ja-JP" dirty="0"/>
          </a:p>
          <a:p>
            <a:r>
              <a:rPr lang="ja-JP" altLang="en-US" dirty="0"/>
              <a:t>①社会的養護のなかみと社会的養護の方向性を理解する。</a:t>
            </a:r>
            <a:endParaRPr lang="en-US" altLang="ja-JP" dirty="0"/>
          </a:p>
          <a:p>
            <a:r>
              <a:rPr kumimoji="1" lang="ja-JP" altLang="en-US" dirty="0"/>
              <a:t>②施設に求められる家庭的養護について考える。</a:t>
            </a:r>
            <a:endParaRPr kumimoji="1" lang="en-US" altLang="ja-JP" dirty="0"/>
          </a:p>
          <a:p>
            <a:r>
              <a:rPr lang="ja-JP" altLang="en-US" dirty="0"/>
              <a:t>③家庭養護と里親制度について理解し、家庭養護で得られる子どもの育ちについて学ぶ</a:t>
            </a:r>
            <a:endParaRPr lang="en-US" altLang="ja-JP" dirty="0"/>
          </a:p>
          <a:p>
            <a:r>
              <a:rPr kumimoji="1" lang="ja-JP" altLang="en-US" dirty="0"/>
              <a:t>④里親と施設のパートナーシップについて学び、考える。</a:t>
            </a:r>
            <a:endParaRPr kumimoji="1" lang="en-US" altLang="ja-JP" dirty="0"/>
          </a:p>
          <a:p>
            <a:r>
              <a:rPr kumimoji="1" lang="ja-JP" altLang="en-US" dirty="0"/>
              <a:t>・里親制度について学び、現状と課題について考えます。</a:t>
            </a:r>
          </a:p>
        </p:txBody>
      </p:sp>
      <p:sp>
        <p:nvSpPr>
          <p:cNvPr id="4" name="スライド番号プレースホルダー 3"/>
          <p:cNvSpPr>
            <a:spLocks noGrp="1"/>
          </p:cNvSpPr>
          <p:nvPr>
            <p:ph type="sldNum" sz="quarter" idx="5"/>
          </p:nvPr>
        </p:nvSpPr>
        <p:spPr/>
        <p:txBody>
          <a:bodyPr/>
          <a:lstStyle/>
          <a:p>
            <a:fld id="{046C96CC-8E76-451E-8EAE-2D7A29FF07F1}" type="slidenum">
              <a:rPr kumimoji="1" lang="ja-JP" altLang="en-US" smtClean="0"/>
              <a:t>2</a:t>
            </a:fld>
            <a:endParaRPr kumimoji="1" lang="ja-JP" altLang="en-US"/>
          </a:p>
        </p:txBody>
      </p:sp>
    </p:spTree>
    <p:extLst>
      <p:ext uri="{BB962C8B-B14F-4D97-AF65-F5344CB8AC3E}">
        <p14:creationId xmlns:p14="http://schemas.microsoft.com/office/powerpoint/2010/main" val="1563402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・社会的養護、社会的養育、家庭養護、家庭養育、家庭的養護、家庭的養育の現場では養護や養育といった言葉が混在しています。</a:t>
            </a:r>
            <a:endParaRPr kumimoji="1" lang="en-US" altLang="ja-JP" dirty="0"/>
          </a:p>
          <a:p>
            <a:r>
              <a:rPr kumimoji="1" lang="ja-JP" altLang="en-US" dirty="0"/>
              <a:t>・「養護」は養育し保護するという意味があります。</a:t>
            </a:r>
            <a:endParaRPr kumimoji="1" lang="en-US" altLang="ja-JP" dirty="0"/>
          </a:p>
          <a:p>
            <a:r>
              <a:rPr kumimoji="1" lang="ja-JP" altLang="en-US" dirty="0"/>
              <a:t>・このスライドでは、社会的に行政や機関が関わり養護する、と言った意味合いと、現場で実際に子どもたちを養育するといった意味合いで使い分けをさせていただきます。</a:t>
            </a:r>
            <a:endParaRPr kumimoji="1" lang="en-US" altLang="ja-JP" dirty="0"/>
          </a:p>
          <a:p>
            <a:r>
              <a:rPr kumimoji="1" lang="ja-JP" altLang="en-US" dirty="0"/>
              <a:t>・児童福祉法第３条の２で定められている社会的養護・社会的養育の形です。</a:t>
            </a:r>
            <a:endParaRPr kumimoji="1" lang="en-US" altLang="ja-JP" dirty="0"/>
          </a:p>
          <a:p>
            <a:r>
              <a:rPr kumimoji="1" lang="ja-JP" altLang="en-US" dirty="0"/>
              <a:t>①国及び地方公共団体は、児童が家庭において心身ともに健やかに養育されるよう、児童の保護者を支援しなければなりません。</a:t>
            </a:r>
            <a:endParaRPr kumimoji="1" lang="en-US" altLang="ja-JP" dirty="0"/>
          </a:p>
          <a:p>
            <a:r>
              <a:rPr kumimoji="1" lang="ja-JP" altLang="en-US" dirty="0"/>
              <a:t>ただし、児童及び保護者の心身の状況、これらの者の置かれている環境その他の状況を勘案し、児童を家庭において養育することが困難で</a:t>
            </a:r>
            <a:r>
              <a:rPr kumimoji="1" lang="ja-JP" altLang="en-US" u="none" dirty="0"/>
              <a:t>あり又は適当でない場合にあっては②</a:t>
            </a:r>
            <a:r>
              <a:rPr kumimoji="1" lang="ja-JP" altLang="en-US" u="none" dirty="0">
                <a:solidFill>
                  <a:srgbClr val="FF0000"/>
                </a:solidFill>
              </a:rPr>
              <a:t>児童が家庭における養育環境と同様の養育環境において継続的に養育します。</a:t>
            </a:r>
            <a:r>
              <a:rPr kumimoji="1" lang="ja-JP" altLang="en-US" u="none" dirty="0"/>
              <a:t>児童を家庭及び当該養育環境において養育することが適当でない場合にあっては③</a:t>
            </a:r>
            <a:r>
              <a:rPr kumimoji="1" lang="ja-JP" altLang="en-US" u="none" dirty="0">
                <a:solidFill>
                  <a:srgbClr val="FF0000"/>
                </a:solidFill>
              </a:rPr>
              <a:t>児童ができる限り良好な家庭的環境において養育します。</a:t>
            </a:r>
            <a:endParaRPr kumimoji="1" lang="en-US" altLang="ja-JP" u="none" dirty="0">
              <a:solidFill>
                <a:srgbClr val="FF0000"/>
              </a:solidFill>
            </a:endParaRPr>
          </a:p>
          <a:p>
            <a:r>
              <a:rPr lang="ja-JP" altLang="en-US" u="none" dirty="0"/>
              <a:t>・</a:t>
            </a:r>
            <a:r>
              <a:rPr kumimoji="1" lang="ja-JP" altLang="en-US" u="none" dirty="0"/>
              <a:t>より家庭に近い環境での養育が進められてきています。</a:t>
            </a:r>
            <a:endParaRPr kumimoji="1" lang="en-US" altLang="ja-JP" u="none" dirty="0"/>
          </a:p>
          <a:p>
            <a:r>
              <a:rPr kumimoji="1" lang="ja-JP" altLang="en-US" u="none" dirty="0"/>
              <a:t>・国の指針では概ね</a:t>
            </a:r>
            <a:r>
              <a:rPr kumimoji="1" lang="en-US" altLang="ja-JP" u="none" dirty="0"/>
              <a:t>7</a:t>
            </a:r>
            <a:r>
              <a:rPr kumimoji="1" lang="ja-JP" altLang="en-US" u="none" dirty="0"/>
              <a:t>年以内に</a:t>
            </a:r>
            <a:r>
              <a:rPr kumimoji="1" lang="en-US" altLang="ja-JP" u="none" dirty="0"/>
              <a:t>3</a:t>
            </a:r>
            <a:r>
              <a:rPr kumimoji="1" lang="ja-JP" altLang="en-US" u="none" dirty="0"/>
              <a:t>歳未満の乳児は</a:t>
            </a:r>
            <a:r>
              <a:rPr kumimoji="1" lang="en-US" altLang="ja-JP" u="none" dirty="0"/>
              <a:t>75</a:t>
            </a:r>
            <a:r>
              <a:rPr kumimoji="1" lang="ja-JP" altLang="en-US" u="none" dirty="0"/>
              <a:t>％、概ね</a:t>
            </a:r>
            <a:r>
              <a:rPr kumimoji="1" lang="en-US" altLang="ja-JP" u="none" dirty="0"/>
              <a:t>10</a:t>
            </a:r>
            <a:r>
              <a:rPr kumimoji="1" lang="ja-JP" altLang="en-US" u="none" dirty="0"/>
              <a:t>年以内に学齢期の児童は</a:t>
            </a:r>
            <a:r>
              <a:rPr kumimoji="1" lang="en-US" altLang="ja-JP" u="none" dirty="0"/>
              <a:t>50</a:t>
            </a:r>
            <a:r>
              <a:rPr kumimoji="1" lang="ja-JP" altLang="en-US" u="none" dirty="0"/>
              <a:t>％の里親委託が目標とされており、各都道府</a:t>
            </a:r>
            <a:r>
              <a:rPr kumimoji="1" lang="ja-JP" altLang="en-US" dirty="0"/>
              <a:t>県、政令指定都市でそれぞれの計画が作成されています。</a:t>
            </a:r>
          </a:p>
        </p:txBody>
      </p:sp>
      <p:sp>
        <p:nvSpPr>
          <p:cNvPr id="4" name="スライド番号プレースホルダー 3"/>
          <p:cNvSpPr>
            <a:spLocks noGrp="1"/>
          </p:cNvSpPr>
          <p:nvPr>
            <p:ph type="sldNum" sz="quarter" idx="5"/>
          </p:nvPr>
        </p:nvSpPr>
        <p:spPr/>
        <p:txBody>
          <a:bodyPr/>
          <a:lstStyle/>
          <a:p>
            <a:fld id="{046C96CC-8E76-451E-8EAE-2D7A29FF07F1}" type="slidenum">
              <a:rPr kumimoji="1" lang="ja-JP" altLang="en-US" smtClean="0"/>
              <a:t>3</a:t>
            </a:fld>
            <a:endParaRPr kumimoji="1" lang="ja-JP" altLang="en-US"/>
          </a:p>
        </p:txBody>
      </p:sp>
    </p:spTree>
    <p:extLst>
      <p:ext uri="{BB962C8B-B14F-4D97-AF65-F5344CB8AC3E}">
        <p14:creationId xmlns:p14="http://schemas.microsoft.com/office/powerpoint/2010/main" val="2196277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・厚生労働省は里親等には「家庭養護（育）を用い、施設において家庭的な養育環境を目指す小規模化の取り組みには「家庭的養護（育）」を用います</a:t>
            </a:r>
            <a:endParaRPr kumimoji="1" lang="en-US" altLang="ja-JP" dirty="0"/>
          </a:p>
          <a:p>
            <a:r>
              <a:rPr kumimoji="1" lang="ja-JP" altLang="en-US" dirty="0"/>
              <a:t>ここも混在しがちな部分ですが、前のスライドでご説明した社会的養護、社会的養育とは違った言葉であることを留意してください。</a:t>
            </a:r>
            <a:endParaRPr kumimoji="1" lang="en-US" altLang="ja-JP" dirty="0"/>
          </a:p>
          <a:p>
            <a:r>
              <a:rPr lang="ja-JP" altLang="en-US" dirty="0"/>
              <a:t>・</a:t>
            </a:r>
            <a:r>
              <a:rPr kumimoji="1" lang="ja-JP" altLang="en-US" dirty="0"/>
              <a:t>家庭養護を説明します</a:t>
            </a:r>
            <a:endParaRPr kumimoji="1" lang="en-US" altLang="ja-JP" dirty="0"/>
          </a:p>
          <a:p>
            <a:r>
              <a:rPr kumimoji="1" lang="ja-JP" altLang="en-US" dirty="0"/>
              <a:t>・里親は個人で運営します。ご夫婦に限らず、単身世帯で登録される方や同性カップルの方も登録すること等認められています。</a:t>
            </a:r>
            <a:endParaRPr kumimoji="1" lang="en-US" altLang="ja-JP" dirty="0"/>
          </a:p>
          <a:p>
            <a:r>
              <a:rPr kumimoji="1" lang="ja-JP" altLang="en-US" u="none" dirty="0"/>
              <a:t>・子どもは</a:t>
            </a:r>
            <a:r>
              <a:rPr kumimoji="1" lang="en-US" altLang="ja-JP" u="none" dirty="0"/>
              <a:t>4</a:t>
            </a:r>
            <a:r>
              <a:rPr kumimoji="1" lang="ja-JP" altLang="en-US" u="none" dirty="0"/>
              <a:t>名まで預かることができ、実子がいる方は同居されている実子と里子と合わせて</a:t>
            </a:r>
            <a:r>
              <a:rPr kumimoji="1" lang="en-US" altLang="ja-JP" u="none" dirty="0"/>
              <a:t>6</a:t>
            </a:r>
            <a:r>
              <a:rPr kumimoji="1" lang="ja-JP" altLang="en-US" u="none" dirty="0"/>
              <a:t>名までです。</a:t>
            </a:r>
            <a:endParaRPr kumimoji="1" lang="en-US" altLang="ja-JP" u="none" dirty="0"/>
          </a:p>
          <a:p>
            <a:r>
              <a:rPr kumimoji="1" lang="ja-JP" altLang="en-US" u="none" dirty="0">
                <a:solidFill>
                  <a:srgbClr val="00B050"/>
                </a:solidFill>
              </a:rPr>
              <a:t>・措置費は（費用）は毎年改定されますが、令和</a:t>
            </a:r>
            <a:r>
              <a:rPr kumimoji="1" lang="en-US" altLang="ja-JP" u="none" dirty="0">
                <a:solidFill>
                  <a:srgbClr val="00B050"/>
                </a:solidFill>
              </a:rPr>
              <a:t>2</a:t>
            </a:r>
            <a:r>
              <a:rPr kumimoji="1" lang="ja-JP" altLang="en-US" u="none" dirty="0">
                <a:solidFill>
                  <a:srgbClr val="00B050"/>
                </a:solidFill>
              </a:rPr>
              <a:t>年度については</a:t>
            </a:r>
            <a:r>
              <a:rPr kumimoji="1" lang="ja-JP" altLang="en-US" dirty="0"/>
              <a:t>家庭養護も家庭的養護も養育する方への費用と児童に関する一般生活費があります。一般生活費は家庭養護でも家庭的養護でも同じ金額です。</a:t>
            </a:r>
            <a:endParaRPr kumimoji="1" lang="en-US" altLang="ja-JP" dirty="0"/>
          </a:p>
          <a:p>
            <a:r>
              <a:rPr kumimoji="1" lang="ja-JP" altLang="en-US" dirty="0"/>
              <a:t>・里親には「里親手当」が支給され、里親手当は児童</a:t>
            </a:r>
            <a:r>
              <a:rPr kumimoji="1" lang="en-US" altLang="ja-JP" dirty="0"/>
              <a:t>1</a:t>
            </a:r>
            <a:r>
              <a:rPr kumimoji="1" lang="ja-JP" altLang="en-US" dirty="0"/>
              <a:t>人預かると</a:t>
            </a:r>
            <a:r>
              <a:rPr kumimoji="1" lang="en-US" altLang="ja-JP" dirty="0"/>
              <a:t>9</a:t>
            </a:r>
            <a:r>
              <a:rPr kumimoji="1" lang="ja-JP" altLang="en-US" dirty="0"/>
              <a:t>万円です。以前</a:t>
            </a:r>
            <a:r>
              <a:rPr kumimoji="1" lang="en-US" altLang="ja-JP" dirty="0"/>
              <a:t>2</a:t>
            </a:r>
            <a:r>
              <a:rPr kumimoji="1" lang="ja-JP" altLang="en-US" dirty="0"/>
              <a:t>人目以降は半額でしたが現在は増額され、</a:t>
            </a:r>
            <a:r>
              <a:rPr kumimoji="1" lang="en-US" altLang="ja-JP" dirty="0"/>
              <a:t>2</a:t>
            </a:r>
            <a:r>
              <a:rPr kumimoji="1" lang="ja-JP" altLang="en-US" dirty="0"/>
              <a:t>人目以降も同額（</a:t>
            </a:r>
            <a:r>
              <a:rPr kumimoji="1" lang="en-US" altLang="ja-JP" dirty="0"/>
              <a:t>9</a:t>
            </a:r>
            <a:r>
              <a:rPr kumimoji="1" lang="ja-JP" altLang="en-US" dirty="0"/>
              <a:t>万円）となっています。</a:t>
            </a:r>
            <a:endParaRPr kumimoji="1" lang="en-US" altLang="ja-JP" dirty="0"/>
          </a:p>
          <a:p>
            <a:r>
              <a:rPr kumimoji="1" lang="ja-JP" altLang="en-US" dirty="0"/>
              <a:t>・収入（里親手当と一般生活費）から支出を引いた残りは雑所得として税務署への申告が必要です。</a:t>
            </a:r>
            <a:endParaRPr kumimoji="1" lang="en-US" altLang="ja-JP" dirty="0"/>
          </a:p>
          <a:p>
            <a:endParaRPr kumimoji="1" lang="en-US" altLang="ja-JP" dirty="0"/>
          </a:p>
          <a:p>
            <a:r>
              <a:rPr kumimoji="1" lang="ja-JP" altLang="en-US" dirty="0"/>
              <a:t>・小規模住居型児童養育事業（ファミリーホーム）</a:t>
            </a:r>
            <a:endParaRPr kumimoji="1" lang="en-US" altLang="ja-JP" dirty="0"/>
          </a:p>
          <a:p>
            <a:r>
              <a:rPr kumimoji="1" lang="ja-JP" altLang="en-US" dirty="0"/>
              <a:t>ファミリーホームは第</a:t>
            </a:r>
            <a:r>
              <a:rPr kumimoji="1" lang="en-US" altLang="ja-JP" dirty="0"/>
              <a:t>2</a:t>
            </a:r>
            <a:r>
              <a:rPr kumimoji="1" lang="ja-JP" altLang="en-US" dirty="0"/>
              <a:t>種社会福祉事業の運営です。</a:t>
            </a:r>
            <a:endParaRPr kumimoji="1" lang="en-US" altLang="ja-JP" dirty="0"/>
          </a:p>
          <a:p>
            <a:r>
              <a:rPr kumimoji="1" lang="ja-JP" altLang="en-US" dirty="0"/>
              <a:t>この後のスライドで詳しく触れます。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・家庭的養護を説明します。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地域小規模児童養護施設は本体とは別に定員を設けることになり、分園型小規模グループケアは本体事業に組み込まれることになるなどの違いがあります。職員の配置などに影響が出る場合があります。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・このように家庭養護は私的な空間で公的な養育を行ないます。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a:t>
            </a:r>
            <a:r>
              <a:rPr kumimoji="1" lang="ja-JP" altLang="en-US" dirty="0"/>
              <a:t>家庭的養護はこれからの施設運営のベースとなるものです。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rPr>
              <a:t>・ただ、目の前のその子への思いは形態で区別されるものではなく、家庭養育も家庭的養育もその子のニーズに合わせてその子が選択できるものであることが重要です。</a:t>
            </a:r>
            <a:endParaRPr kumimoji="1" lang="en-US" altLang="ja-JP" dirty="0">
              <a:solidFill>
                <a:srgbClr val="FF0000"/>
              </a:solidFill>
            </a:endParaRPr>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46C96CC-8E76-451E-8EAE-2D7A29FF07F1}" type="slidenum">
              <a:rPr kumimoji="1" lang="ja-JP" altLang="en-US" smtClean="0"/>
              <a:t>4</a:t>
            </a:fld>
            <a:endParaRPr kumimoji="1" lang="ja-JP" altLang="en-US"/>
          </a:p>
        </p:txBody>
      </p:sp>
    </p:spTree>
    <p:extLst>
      <p:ext uri="{BB962C8B-B14F-4D97-AF65-F5344CB8AC3E}">
        <p14:creationId xmlns:p14="http://schemas.microsoft.com/office/powerpoint/2010/main" val="2667701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Meiryo UI" panose="020B0604030504040204" pitchFamily="50" charset="-128"/>
                <a:ea typeface="Meiryo UI" panose="020B0604030504040204" pitchFamily="50" charset="-128"/>
              </a:rPr>
              <a:t>・施設に求められる家庭的養護です。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・個別の関わりが増え、関係性が構築されることで、子どもの愛着形成や感情表出などが促されます。</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・子どもの自由な時間、静かな時間やプライバシーが守られるなど個別の生活環境が確保されます。</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・料理や買い物などを含め、日常生活の全般において経験・体験を積む機会が増加します。</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・子ども同士、子どもと職員の距離が密接になることで、課題の大きい子どもがユニットに入った際の影響が大きくなることがあります。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・職員の孤立や職員の課題の抱え込みを防ぐシステムが重要です。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・地域の特性に応じた方法での人材育成に関する取り組みが必要です。</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「施設はかたちではなく、あたたかい布団で寝たり、あたたかい食事を摂ったり、あたたかい雰囲気であってほしいのです。」これはある施設で育った方がお話ししてくれたことです。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・やはり大切なのは職員（大人）と子どもの関係性なのだと考えます。</a:t>
            </a:r>
            <a:endParaRPr kumimoji="1" lang="en-US" altLang="ja-JP" dirty="0">
              <a:latin typeface="Meiryo UI" panose="020B0604030504040204" pitchFamily="50" charset="-128"/>
              <a:ea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rPr>
              <a:t>・また、目の前の</a:t>
            </a:r>
            <a:r>
              <a:rPr lang="ja-JP" altLang="en-US" u="none" dirty="0">
                <a:solidFill>
                  <a:srgbClr val="FF0000"/>
                </a:solidFill>
                <a:latin typeface="Meiryo UI" panose="020B0604030504040204" pitchFamily="50" charset="-128"/>
                <a:ea typeface="Meiryo UI" panose="020B0604030504040204" pitchFamily="50" charset="-128"/>
              </a:rPr>
              <a:t>子どもに向き合っていくことは、</a:t>
            </a:r>
            <a:r>
              <a:rPr lang="ja-JP" altLang="en-US" dirty="0">
                <a:solidFill>
                  <a:srgbClr val="FF0000"/>
                </a:solidFill>
                <a:latin typeface="Meiryo UI" panose="020B0604030504040204" pitchFamily="50" charset="-128"/>
                <a:ea typeface="Meiryo UI" panose="020B0604030504040204" pitchFamily="50" charset="-128"/>
              </a:rPr>
              <a:t>家庭的養育であれ、家庭養育であれ</a:t>
            </a:r>
            <a:r>
              <a:rPr kumimoji="1" lang="ja-JP" altLang="en-US" dirty="0">
                <a:solidFill>
                  <a:srgbClr val="FF0000"/>
                </a:solidFill>
                <a:latin typeface="Meiryo UI" panose="020B0604030504040204" pitchFamily="50" charset="-128"/>
                <a:ea typeface="Meiryo UI" panose="020B0604030504040204" pitchFamily="50" charset="-128"/>
              </a:rPr>
              <a:t>同じだと言えます。</a:t>
            </a:r>
            <a:endParaRPr kumimoji="1" lang="en-US" altLang="ja-JP" dirty="0">
              <a:solidFill>
                <a:srgbClr val="FF0000"/>
              </a:solidFill>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046C96CC-8E76-451E-8EAE-2D7A29FF07F1}" type="slidenum">
              <a:rPr kumimoji="1" lang="ja-JP" altLang="en-US" smtClean="0"/>
              <a:t>5</a:t>
            </a:fld>
            <a:endParaRPr kumimoji="1" lang="ja-JP" altLang="en-US"/>
          </a:p>
        </p:txBody>
      </p:sp>
    </p:spTree>
    <p:extLst>
      <p:ext uri="{BB962C8B-B14F-4D97-AF65-F5344CB8AC3E}">
        <p14:creationId xmlns:p14="http://schemas.microsoft.com/office/powerpoint/2010/main" val="1391196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・養育里親</a:t>
            </a:r>
            <a:endParaRPr kumimoji="1" lang="en-US" altLang="ja-JP" dirty="0"/>
          </a:p>
          <a:p>
            <a:r>
              <a:rPr kumimoji="1" lang="ja-JP" altLang="en-US" dirty="0"/>
              <a:t>養育里親は、「子どもを一定期間預かる」ことを前提にした里親です。この一定期間については、子どもと生みの親の事情によって、２</a:t>
            </a:r>
            <a:r>
              <a:rPr kumimoji="1" lang="en-US" altLang="ja-JP" dirty="0"/>
              <a:t>〜</a:t>
            </a:r>
            <a:r>
              <a:rPr kumimoji="1" lang="ja-JP" altLang="en-US" dirty="0"/>
              <a:t>３ヶ月で生みの親の元へ戻る場合もあれば、養育里親の家庭で長期で委託されることもあります。児童養護施設と同じように</a:t>
            </a:r>
            <a:r>
              <a:rPr kumimoji="1" lang="en-US" altLang="ja-JP" dirty="0"/>
              <a:t>18</a:t>
            </a:r>
            <a:r>
              <a:rPr kumimoji="1" lang="ja-JP" altLang="en-US" dirty="0"/>
              <a:t>歳になるまで委託されることもあります。委託の延長で</a:t>
            </a:r>
            <a:r>
              <a:rPr kumimoji="1" lang="en-US" altLang="ja-JP" dirty="0"/>
              <a:t>20</a:t>
            </a:r>
            <a:r>
              <a:rPr kumimoji="1" lang="ja-JP" altLang="en-US" dirty="0"/>
              <a:t>歳までの委託されることもあります。</a:t>
            </a:r>
          </a:p>
          <a:p>
            <a:r>
              <a:rPr kumimoji="1" lang="ja-JP" altLang="en-US" dirty="0"/>
              <a:t>施設と同じように、「教育費」や「医療費」については保証されています。また、里親には「里親手当」、</a:t>
            </a:r>
            <a:r>
              <a:rPr lang="ja-JP" altLang="en-US" dirty="0"/>
              <a:t>児童には</a:t>
            </a:r>
            <a:r>
              <a:rPr kumimoji="1" lang="ja-JP" altLang="en-US" dirty="0"/>
              <a:t>「一般生活費」といわれる食費や被服費にかけられる費用も支給されます。</a:t>
            </a:r>
            <a:endParaRPr kumimoji="1" lang="en-US" altLang="ja-JP" dirty="0"/>
          </a:p>
          <a:p>
            <a:r>
              <a:rPr lang="ja-JP" altLang="en-US" dirty="0"/>
              <a:t>・専門里親</a:t>
            </a:r>
            <a:endParaRPr lang="en-US" altLang="ja-JP" dirty="0"/>
          </a:p>
          <a:p>
            <a:r>
              <a:rPr kumimoji="1" lang="ja-JP" altLang="en-US" dirty="0"/>
              <a:t>専門里親とは、虐待を受けていたり、発達障害があったり医療面でのケアが必要な子どもに対して、専門の知識や理解を持って養育することができる里親のことを言います。そのため、基本的には登録後養育里親経験を経て専門里親になることになります。</a:t>
            </a:r>
          </a:p>
          <a:p>
            <a:r>
              <a:rPr kumimoji="1" lang="ja-JP" altLang="en-US" dirty="0"/>
              <a:t>まずは行政が指定する研修を受けた上で、すでに里親で３年以上養育の経験がある人、保育士や児童指導員、看護師などの子どもの養育に関して専門的な知識があると認められる人、上記に掲げる人と同等以上の能力を持っていると行政が判断した人など、養育里親に比べると専門的な知識と理解が必要です。</a:t>
            </a:r>
          </a:p>
          <a:p>
            <a:r>
              <a:rPr kumimoji="1" lang="ja-JP" altLang="en-US" dirty="0"/>
              <a:t>今後、専門里親の需要は増してくることが想定されています。</a:t>
            </a:r>
            <a:endParaRPr kumimoji="1" lang="en-US" altLang="ja-JP" dirty="0"/>
          </a:p>
          <a:p>
            <a:endParaRPr kumimoji="1" lang="en-US" altLang="ja-JP" dirty="0"/>
          </a:p>
          <a:p>
            <a:r>
              <a:rPr kumimoji="1" lang="ja-JP" altLang="en-US" dirty="0"/>
              <a:t>・養子縁組里親は後のスライドで詳しい説明を行います。</a:t>
            </a:r>
            <a:endParaRPr kumimoji="1" lang="en-US" altLang="ja-JP" dirty="0"/>
          </a:p>
          <a:p>
            <a:endParaRPr kumimoji="1" lang="en-US" altLang="ja-JP" dirty="0"/>
          </a:p>
          <a:p>
            <a:r>
              <a:rPr kumimoji="1" lang="ja-JP" altLang="en-US" dirty="0"/>
              <a:t>・親族里親とは、子どもの両親が亡くなったり病気で育てられない場合に、子どもの３親等の親族までがなることができる里親のことです。</a:t>
            </a:r>
          </a:p>
          <a:p>
            <a:r>
              <a:rPr kumimoji="1" lang="ja-JP" altLang="en-US" dirty="0"/>
              <a:t>親戚が育てる場合でもきちんと申請し研修を受ければ親族里親として登録が出来、行政から必要な援助を受けることが出来ます。</a:t>
            </a:r>
            <a:endParaRPr kumimoji="1" lang="en-US" altLang="ja-JP" dirty="0"/>
          </a:p>
          <a:p>
            <a:endParaRPr kumimoji="1" lang="en-US" altLang="ja-JP" dirty="0"/>
          </a:p>
          <a:p>
            <a:r>
              <a:rPr kumimoji="1" lang="ja-JP" altLang="en-US" dirty="0"/>
              <a:t>・他にも、</a:t>
            </a:r>
            <a:r>
              <a:rPr kumimoji="1" lang="ja-JP" altLang="en-US" u="none" dirty="0">
                <a:solidFill>
                  <a:srgbClr val="00B050"/>
                </a:solidFill>
              </a:rPr>
              <a:t>自治体によっては、</a:t>
            </a:r>
            <a:r>
              <a:rPr kumimoji="1" lang="en-US" altLang="ja-JP" u="none" dirty="0">
                <a:solidFill>
                  <a:srgbClr val="00B050"/>
                </a:solidFill>
              </a:rPr>
              <a:t>3</a:t>
            </a:r>
            <a:r>
              <a:rPr kumimoji="1" lang="ja-JP" altLang="en-US" u="none" dirty="0">
                <a:solidFill>
                  <a:srgbClr val="00B050"/>
                </a:solidFill>
              </a:rPr>
              <a:t>日里親、週末里親、季節里親、フレンドホーム、ふるさと里親等、短期の家庭経験を目的としたの制度を設けて活用しているところもあります。</a:t>
            </a:r>
          </a:p>
          <a:p>
            <a:endParaRPr kumimoji="1" lang="en-US" altLang="ja-JP" dirty="0">
              <a:solidFill>
                <a:srgbClr val="00B050"/>
              </a:solidFill>
            </a:endParaRPr>
          </a:p>
          <a:p>
            <a:endParaRPr kumimoji="1" lang="ja-JP" altLang="en-US"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46C96CC-8E76-451E-8EAE-2D7A29FF07F1}" type="slidenum">
              <a:rPr kumimoji="1" lang="ja-JP" altLang="en-US" smtClean="0"/>
              <a:t>6</a:t>
            </a:fld>
            <a:endParaRPr kumimoji="1" lang="ja-JP" altLang="en-US"/>
          </a:p>
        </p:txBody>
      </p:sp>
    </p:spTree>
    <p:extLst>
      <p:ext uri="{BB962C8B-B14F-4D97-AF65-F5344CB8AC3E}">
        <p14:creationId xmlns:p14="http://schemas.microsoft.com/office/powerpoint/2010/main" val="1543113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5338" y="1252538"/>
            <a:ext cx="5351462" cy="3011487"/>
          </a:xfrm>
          <a:prstGeom prst="rect">
            <a:avLst/>
          </a:prstGeom>
        </p:spPr>
      </p:sp>
      <p:sp>
        <p:nvSpPr>
          <p:cNvPr id="3" name="ノート プレースホルダー 2"/>
          <p:cNvSpPr>
            <a:spLocks noGrp="1"/>
          </p:cNvSpPr>
          <p:nvPr>
            <p:ph type="body" idx="1"/>
          </p:nvPr>
        </p:nvSpPr>
        <p:spPr>
          <a:xfrm>
            <a:off x="413529" y="4465346"/>
            <a:ext cx="6050245" cy="4221222"/>
          </a:xfrm>
          <a:prstGeom prst="rect">
            <a:avLst/>
          </a:prstGeom>
        </p:spPr>
        <p:txBody>
          <a:bodyPr/>
          <a:lstStyle/>
          <a:p>
            <a:r>
              <a:rPr kumimoji="1" lang="ja-JP" altLang="en-US" dirty="0"/>
              <a:t>・里親の申し込み</a:t>
            </a:r>
            <a:r>
              <a:rPr lang="ja-JP" altLang="en-US" dirty="0"/>
              <a:t>から登録までです。こちらは基本的な内容であり、自治体によって内容に違いがあります。</a:t>
            </a:r>
            <a:endParaRPr lang="en-US" altLang="ja-JP" dirty="0"/>
          </a:p>
          <a:p>
            <a:r>
              <a:rPr kumimoji="1" lang="ja-JP" altLang="en-US" dirty="0"/>
              <a:t>・里親登録されるには、まず事前説明やガイダンスを受けます。そして基礎研修、登録前研修へと進みます。研修では講義形式だけではなく、グループワーク、施設での実習等実践から学ぶこともあります。また、養育里親向けの研修と養子縁組里親向けの研修を分けて行なう自治体もあります。そのような研修を修了し、各自治体の児童福祉審議会で承認を得られれば登録となり、委託を待ちます。</a:t>
            </a:r>
            <a:endParaRPr kumimoji="1" lang="en-US" altLang="ja-JP" dirty="0"/>
          </a:p>
          <a:p>
            <a:r>
              <a:rPr lang="ja-JP" altLang="en-US" dirty="0"/>
              <a:t>・養育里親は</a:t>
            </a:r>
            <a:r>
              <a:rPr lang="en-US" altLang="ja-JP" dirty="0"/>
              <a:t>5</a:t>
            </a:r>
            <a:r>
              <a:rPr lang="ja-JP" altLang="en-US" dirty="0"/>
              <a:t>年ごとの更新研修があり、専門里親は</a:t>
            </a:r>
            <a:r>
              <a:rPr lang="en-US" altLang="ja-JP" dirty="0"/>
              <a:t>2</a:t>
            </a:r>
            <a:r>
              <a:rPr lang="ja-JP" altLang="en-US" dirty="0"/>
              <a:t>年ごとの更新研修があります。</a:t>
            </a:r>
            <a:endParaRPr kumimoji="1" lang="ja-JP" altLang="en-US" dirty="0"/>
          </a:p>
        </p:txBody>
      </p:sp>
    </p:spTree>
    <p:extLst>
      <p:ext uri="{BB962C8B-B14F-4D97-AF65-F5344CB8AC3E}">
        <p14:creationId xmlns:p14="http://schemas.microsoft.com/office/powerpoint/2010/main" val="1517920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・里親とファミリーホームの役割です。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（ひとつずつ読み上げる）</a:t>
            </a:r>
            <a:endParaRPr kumimoji="1" lang="en-US" altLang="ja-JP" dirty="0"/>
          </a:p>
          <a:p>
            <a:r>
              <a:rPr kumimoji="1" lang="ja-JP" altLang="en-US" dirty="0"/>
              <a:t>・里親は、児童福祉法第</a:t>
            </a:r>
            <a:r>
              <a:rPr kumimoji="1" lang="en-US" altLang="ja-JP" dirty="0"/>
              <a:t>6</a:t>
            </a:r>
            <a:r>
              <a:rPr kumimoji="1" lang="ja-JP" altLang="en-US" dirty="0"/>
              <a:t>条の</a:t>
            </a:r>
            <a:r>
              <a:rPr kumimoji="1" lang="en-US" altLang="ja-JP" dirty="0"/>
              <a:t>2</a:t>
            </a:r>
            <a:r>
              <a:rPr kumimoji="1" lang="ja-JP" altLang="en-US" dirty="0"/>
              <a:t>に基づき、養保護児童を養育することを希望する者であって、都道府県知事が児童を委託する者として適当と認めるものをいいます。</a:t>
            </a:r>
          </a:p>
          <a:p>
            <a:r>
              <a:rPr kumimoji="1" lang="ja-JP" altLang="en-US" dirty="0"/>
              <a:t>・ファミリーホームは、児童福祉法第</a:t>
            </a:r>
            <a:r>
              <a:rPr kumimoji="1" lang="en-US" altLang="ja-JP" dirty="0"/>
              <a:t>6</a:t>
            </a:r>
            <a:r>
              <a:rPr kumimoji="1" lang="ja-JP" altLang="en-US" dirty="0"/>
              <a:t>条の</a:t>
            </a:r>
            <a:r>
              <a:rPr kumimoji="1" lang="en-US" altLang="ja-JP" dirty="0"/>
              <a:t>3</a:t>
            </a:r>
            <a:r>
              <a:rPr kumimoji="1" lang="ja-JP" altLang="en-US" dirty="0"/>
              <a:t>第</a:t>
            </a:r>
            <a:r>
              <a:rPr kumimoji="1" lang="en-US" altLang="ja-JP" dirty="0"/>
              <a:t>8</a:t>
            </a:r>
            <a:r>
              <a:rPr kumimoji="1" lang="ja-JP" altLang="en-US" dirty="0"/>
              <a:t>項の規定に基づき、要保護児童の養育に関し相当の経験を有する者の住居において養育を行う者をいいます。</a:t>
            </a:r>
          </a:p>
          <a:p>
            <a:r>
              <a:rPr kumimoji="1" lang="ja-JP" altLang="en-US" dirty="0"/>
              <a:t>・里親及びファミリーホームが行う養育は、委託児童の自主性を尊重し、基本的生活習慣を確立するとともに豊かな人間性及び社会性を養い、かつ、将来自立した生活を営むために必要な知識及び経験を得ることができるように行わなければならないと定められています。</a:t>
            </a:r>
            <a:endParaRPr kumimoji="1" lang="en-US" altLang="ja-JP" dirty="0"/>
          </a:p>
          <a:p>
            <a:r>
              <a:rPr lang="ja-JP" altLang="en-US" dirty="0">
                <a:solidFill>
                  <a:srgbClr val="FF0000"/>
                </a:solidFill>
              </a:rPr>
              <a:t>・このように児童福祉法に基づいた養育が行われます。つまり、里親制度は養育者いわゆる大人主体の制度ではなく、子どもの制度であることを理解しましょう。</a:t>
            </a:r>
            <a:endParaRPr kumimoji="1" lang="ja-JP" altLang="en-US" dirty="0">
              <a:solidFill>
                <a:srgbClr val="FF0000"/>
              </a:solidFill>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91F20733-5B03-CD43-9A08-98B25B78671B}" type="slidenum">
              <a:rPr kumimoji="1" lang="ja-JP" altLang="en-US" smtClean="0"/>
              <a:t>8</a:t>
            </a:fld>
            <a:endParaRPr kumimoji="1" lang="ja-JP" altLang="en-US"/>
          </a:p>
        </p:txBody>
      </p:sp>
    </p:spTree>
    <p:extLst>
      <p:ext uri="{BB962C8B-B14F-4D97-AF65-F5344CB8AC3E}">
        <p14:creationId xmlns:p14="http://schemas.microsoft.com/office/powerpoint/2010/main" val="1224304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・ここで少しファミリーホームについて触れます。</a:t>
            </a:r>
            <a:endParaRPr kumimoji="1" lang="en-US" altLang="ja-JP" dirty="0"/>
          </a:p>
          <a:p>
            <a:r>
              <a:rPr kumimoji="1" lang="ja-JP" altLang="en-US" dirty="0"/>
              <a:t>・ファミリーホーム（小規模住居型児童養育事業）は養育経験の豊富な、基本的には養育里親登録をされている方が事業所として運営する制度となります。</a:t>
            </a:r>
            <a:endParaRPr kumimoji="1" lang="en-US" altLang="ja-JP" dirty="0"/>
          </a:p>
          <a:p>
            <a:r>
              <a:rPr kumimoji="1" lang="ja-JP" altLang="en-US" dirty="0"/>
              <a:t>・個人で運営することも可能ですが、法人が運営することも可能です。法人が運営することのメリットとしては、その法人の職員としてファミリーホームを担当として担うことができるため、社会保障制度や労働基準法にも守られることになります。</a:t>
            </a:r>
            <a:endParaRPr kumimoji="1" lang="en-US" altLang="ja-JP" dirty="0"/>
          </a:p>
          <a:p>
            <a:r>
              <a:rPr kumimoji="1" lang="ja-JP" altLang="en-US" dirty="0"/>
              <a:t>・ファミリーホームは経験の豊富なより綿密なケアが可能な、より養育に専従できる里親家庭という認識です。</a:t>
            </a:r>
            <a:endParaRPr kumimoji="1" lang="en-US" altLang="ja-JP" dirty="0"/>
          </a:p>
          <a:p>
            <a:r>
              <a:rPr kumimoji="1" lang="ja-JP" altLang="en-US" dirty="0"/>
              <a:t>・養育方法やお金の取扱いなど県の監査を受けることになり、整備する書類等もあります。</a:t>
            </a:r>
          </a:p>
          <a:p>
            <a:r>
              <a:rPr kumimoji="1" lang="ja-JP" altLang="en-US" dirty="0"/>
              <a:t>・実子に関係なく、</a:t>
            </a:r>
            <a:r>
              <a:rPr kumimoji="1" lang="en-US" altLang="ja-JP" dirty="0"/>
              <a:t>5</a:t>
            </a:r>
            <a:r>
              <a:rPr kumimoji="1" lang="ja-JP" altLang="en-US" dirty="0"/>
              <a:t>人又は</a:t>
            </a:r>
            <a:r>
              <a:rPr kumimoji="1" lang="en-US" altLang="ja-JP" dirty="0"/>
              <a:t>6</a:t>
            </a:r>
            <a:r>
              <a:rPr kumimoji="1" lang="ja-JP" altLang="en-US" dirty="0"/>
              <a:t>名までの子どもを養育します。</a:t>
            </a:r>
          </a:p>
          <a:p>
            <a:r>
              <a:rPr kumimoji="1" lang="ja-JP" altLang="en-US" dirty="0"/>
              <a:t>・主な養育者は、里親型であればご夫婦及び</a:t>
            </a:r>
            <a:r>
              <a:rPr kumimoji="1" lang="en-US" altLang="ja-JP" dirty="0"/>
              <a:t>1</a:t>
            </a:r>
            <a:r>
              <a:rPr kumimoji="1" lang="ja-JP" altLang="en-US" dirty="0"/>
              <a:t>人以上の補助者となります。</a:t>
            </a:r>
          </a:p>
          <a:p>
            <a:r>
              <a:rPr kumimoji="1" lang="ja-JP" altLang="en-US" dirty="0"/>
              <a:t>・その他ご夫婦でなくとも、委託児童の養育にふさわしい環境が確保される場合には専任の養育者１人と補助者を</a:t>
            </a:r>
            <a:r>
              <a:rPr kumimoji="1" lang="en-US" altLang="ja-JP" dirty="0"/>
              <a:t>2</a:t>
            </a:r>
            <a:r>
              <a:rPr kumimoji="1" lang="ja-JP" altLang="en-US" dirty="0"/>
              <a:t>人以上置くことができます。</a:t>
            </a:r>
          </a:p>
          <a:p>
            <a:r>
              <a:rPr kumimoji="1" lang="ja-JP" altLang="en-US" dirty="0"/>
              <a:t>・費用は措置費であり、運営費用と受け入れ人数によって金額が変わります。</a:t>
            </a:r>
          </a:p>
          <a:p>
            <a:endParaRPr kumimoji="1" lang="en-US" altLang="ja-JP" dirty="0"/>
          </a:p>
          <a:p>
            <a:r>
              <a:rPr kumimoji="1" lang="ja-JP" altLang="en-US" dirty="0"/>
              <a:t>（要件補足）</a:t>
            </a:r>
            <a:endParaRPr kumimoji="1" lang="en-US" altLang="ja-JP" dirty="0"/>
          </a:p>
          <a:p>
            <a:r>
              <a:rPr kumimoji="1" lang="ja-JP" altLang="en-US" dirty="0"/>
              <a:t>・ファミリーホームの養育者・補助者の要件は</a:t>
            </a:r>
            <a:endParaRPr kumimoji="1" lang="en-US" altLang="ja-JP" dirty="0"/>
          </a:p>
          <a:p>
            <a:r>
              <a:rPr kumimoji="1" lang="ja-JP" altLang="en-US" dirty="0"/>
              <a:t>・養育者は、養育者２人（夫婦であること）及び１人以上の補助者または養育者１人及び２人以上の補助者で、養育者の住居において養育するとなっています。</a:t>
            </a:r>
            <a:endParaRPr kumimoji="1" lang="en-US" altLang="ja-JP" dirty="0"/>
          </a:p>
          <a:p>
            <a:r>
              <a:rPr kumimoji="1" lang="ja-JP" altLang="en-US" dirty="0"/>
              <a:t>・養育者はここにあるように</a:t>
            </a:r>
            <a:endParaRPr kumimoji="1" lang="en-US" altLang="ja-JP" dirty="0"/>
          </a:p>
          <a:p>
            <a:pPr marL="0" indent="0">
              <a:buNone/>
            </a:pPr>
            <a:r>
              <a:rPr lang="ja-JP" altLang="en-US" sz="1200" dirty="0">
                <a:latin typeface="Meiryo UI" panose="020B0604030504040204" pitchFamily="50" charset="-128"/>
                <a:ea typeface="Meiryo UI" panose="020B0604030504040204" pitchFamily="50" charset="-128"/>
              </a:rPr>
              <a:t>①　養育里親として２年以上同時に２人以上の委託児童の養育の経験を有する者</a:t>
            </a:r>
            <a:endParaRPr lang="en-US" altLang="ja-JP" sz="1200" dirty="0">
              <a:latin typeface="Meiryo UI" panose="020B0604030504040204" pitchFamily="50" charset="-128"/>
              <a:ea typeface="Meiryo UI" panose="020B0604030504040204" pitchFamily="50" charset="-128"/>
            </a:endParaRPr>
          </a:p>
          <a:p>
            <a:pPr marL="0" indent="0">
              <a:buNone/>
            </a:pPr>
            <a:r>
              <a:rPr kumimoji="1" lang="ja-JP" altLang="en-US" sz="1200" dirty="0">
                <a:latin typeface="Meiryo UI" panose="020B0604030504040204" pitchFamily="50" charset="-128"/>
                <a:ea typeface="Meiryo UI" panose="020B0604030504040204" pitchFamily="50" charset="-128"/>
              </a:rPr>
              <a:t>②　養育里親として５年以上登録し、かつ、通算して５人以上の委託児童の養育の経験を有する者</a:t>
            </a:r>
            <a:endParaRPr kumimoji="1" lang="en-US" altLang="ja-JP" sz="1200" dirty="0">
              <a:latin typeface="Meiryo UI" panose="020B0604030504040204" pitchFamily="50" charset="-128"/>
              <a:ea typeface="Meiryo UI" panose="020B0604030504040204" pitchFamily="50" charset="-128"/>
            </a:endParaRPr>
          </a:p>
          <a:p>
            <a:pPr marL="0" indent="0">
              <a:buNone/>
            </a:pPr>
            <a:r>
              <a:rPr lang="ja-JP" altLang="en-US" sz="1200" dirty="0">
                <a:latin typeface="Meiryo UI" panose="020B0604030504040204" pitchFamily="50" charset="-128"/>
                <a:ea typeface="Meiryo UI" panose="020B0604030504040204" pitchFamily="50" charset="-128"/>
              </a:rPr>
              <a:t>③　児童養護施設等において児童の養育に３年以上従事した者</a:t>
            </a:r>
            <a:endParaRPr lang="en-US" altLang="ja-JP" sz="1200" dirty="0">
              <a:latin typeface="Meiryo UI" panose="020B0604030504040204" pitchFamily="50" charset="-128"/>
              <a:ea typeface="Meiryo UI" panose="020B0604030504040204" pitchFamily="50" charset="-128"/>
            </a:endParaRPr>
          </a:p>
          <a:p>
            <a:pPr marL="0" indent="0">
              <a:buNone/>
            </a:pPr>
            <a:r>
              <a:rPr kumimoji="1" lang="ja-JP" altLang="en-US" sz="1200" dirty="0">
                <a:latin typeface="Meiryo UI" panose="020B0604030504040204" pitchFamily="50" charset="-128"/>
                <a:ea typeface="Meiryo UI" panose="020B0604030504040204" pitchFamily="50" charset="-128"/>
              </a:rPr>
              <a:t>④　①</a:t>
            </a:r>
            <a:r>
              <a:rPr kumimoji="1" lang="en-US" altLang="ja-JP" sz="1200" dirty="0">
                <a:latin typeface="Meiryo UI" panose="020B0604030504040204" pitchFamily="50" charset="-128"/>
                <a:ea typeface="Meiryo UI" panose="020B0604030504040204" pitchFamily="50" charset="-128"/>
              </a:rPr>
              <a:t>~③</a:t>
            </a:r>
            <a:r>
              <a:rPr kumimoji="1" lang="ja-JP" altLang="en-US" sz="1200" dirty="0">
                <a:latin typeface="Meiryo UI" panose="020B0604030504040204" pitchFamily="50" charset="-128"/>
                <a:ea typeface="Meiryo UI" panose="020B0604030504040204" pitchFamily="50" charset="-128"/>
              </a:rPr>
              <a:t>までに準ずる者として、都道府県知事が適当と認めた者</a:t>
            </a:r>
            <a:endParaRPr kumimoji="1" lang="en-US" altLang="ja-JP" sz="1200" dirty="0">
              <a:latin typeface="Meiryo UI" panose="020B0604030504040204" pitchFamily="50" charset="-128"/>
              <a:ea typeface="Meiryo UI" panose="020B0604030504040204" pitchFamily="50" charset="-128"/>
            </a:endParaRPr>
          </a:p>
          <a:p>
            <a:pPr marL="0" indent="0">
              <a:buNone/>
            </a:pPr>
            <a:r>
              <a:rPr kumimoji="1" lang="ja-JP" altLang="en-US" sz="1200" dirty="0">
                <a:latin typeface="Meiryo UI" panose="020B0604030504040204" pitchFamily="50" charset="-128"/>
                <a:ea typeface="Meiryo UI" panose="020B0604030504040204" pitchFamily="50" charset="-128"/>
              </a:rPr>
              <a:t>そのい</a:t>
            </a:r>
            <a:r>
              <a:rPr kumimoji="1" lang="ja-JP" altLang="en-US" dirty="0"/>
              <a:t>ずれか及び</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⑤　養育里親の要件④に該当しない者となっており、</a:t>
            </a:r>
            <a:endParaRPr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要件④というのは、養育里親及び養子縁組里親の</a:t>
            </a:r>
            <a:r>
              <a:rPr lang="ja-JP" altLang="en-US" sz="1200" u="none" dirty="0">
                <a:solidFill>
                  <a:srgbClr val="00B050"/>
                </a:solidFill>
                <a:latin typeface="Meiryo UI" panose="020B0604030504040204" pitchFamily="50" charset="-128"/>
                <a:ea typeface="Meiryo UI" panose="020B0604030504040204" pitchFamily="50" charset="-128"/>
              </a:rPr>
              <a:t>欠格</a:t>
            </a:r>
            <a:r>
              <a:rPr lang="ja-JP" altLang="en-US" sz="1200" dirty="0">
                <a:latin typeface="Meiryo UI" panose="020B0604030504040204" pitchFamily="50" charset="-128"/>
                <a:ea typeface="Meiryo UI" panose="020B0604030504040204" pitchFamily="50" charset="-128"/>
              </a:rPr>
              <a:t>事由に該当しない者ということです。</a:t>
            </a:r>
            <a:endParaRPr lang="en-US" altLang="ja-JP" sz="1200" dirty="0">
              <a:latin typeface="Meiryo UI" panose="020B0604030504040204" pitchFamily="50" charset="-128"/>
              <a:ea typeface="Meiryo UI" panose="020B0604030504040204" pitchFamily="50" charset="-128"/>
            </a:endParaRPr>
          </a:p>
          <a:p>
            <a:r>
              <a:rPr kumimoji="1" lang="ja-JP" altLang="en-US" dirty="0"/>
              <a:t>・補助者は⑤に該当する者とされています。</a:t>
            </a:r>
            <a:endParaRPr kumimoji="1" lang="en-US" altLang="ja-JP" dirty="0"/>
          </a:p>
          <a:p>
            <a:r>
              <a:rPr kumimoji="1" lang="ja-JP" altLang="en-US" dirty="0"/>
              <a:t>・このように養育里親に</a:t>
            </a:r>
            <a:r>
              <a:rPr kumimoji="1" lang="en-US" altLang="ja-JP" dirty="0"/>
              <a:t>+α</a:t>
            </a:r>
            <a:r>
              <a:rPr kumimoji="1" lang="ja-JP" altLang="en-US" dirty="0"/>
              <a:t>（プラスアルファ）条件付けされたものと理解できます。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046C96CC-8E76-451E-8EAE-2D7A29FF07F1}" type="slidenum">
              <a:rPr kumimoji="1" lang="ja-JP" altLang="en-US" smtClean="0"/>
              <a:t>9</a:t>
            </a:fld>
            <a:endParaRPr kumimoji="1" lang="ja-JP" altLang="en-US"/>
          </a:p>
        </p:txBody>
      </p:sp>
    </p:spTree>
    <p:extLst>
      <p:ext uri="{BB962C8B-B14F-4D97-AF65-F5344CB8AC3E}">
        <p14:creationId xmlns:p14="http://schemas.microsoft.com/office/powerpoint/2010/main" val="2852200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E66707-EFFB-4F9F-825C-6BFD9D7C59B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8D6F9C1-0476-455F-B89A-07DC11567E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BC1E161-458D-4CC5-A5CF-7C6BE9197990}"/>
              </a:ext>
            </a:extLst>
          </p:cNvPr>
          <p:cNvSpPr>
            <a:spLocks noGrp="1"/>
          </p:cNvSpPr>
          <p:nvPr>
            <p:ph type="dt" sz="half" idx="10"/>
          </p:nvPr>
        </p:nvSpPr>
        <p:spPr/>
        <p:txBody>
          <a:bodyPr/>
          <a:lstStyle/>
          <a:p>
            <a:fld id="{B0668019-F8EF-44A5-8870-0BD2DE060A3C}" type="datetimeFigureOut">
              <a:rPr kumimoji="1" lang="ja-JP" altLang="en-US" smtClean="0"/>
              <a:t>2021/4/5</a:t>
            </a:fld>
            <a:endParaRPr kumimoji="1" lang="ja-JP" altLang="en-US"/>
          </a:p>
        </p:txBody>
      </p:sp>
      <p:sp>
        <p:nvSpPr>
          <p:cNvPr id="5" name="フッター プレースホルダー 4">
            <a:extLst>
              <a:ext uri="{FF2B5EF4-FFF2-40B4-BE49-F238E27FC236}">
                <a16:creationId xmlns:a16="http://schemas.microsoft.com/office/drawing/2014/main" id="{D753A065-1B90-46CC-8DC1-F63A49F97EA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320F3AE-524A-428C-816F-653EDCB99B45}"/>
              </a:ext>
            </a:extLst>
          </p:cNvPr>
          <p:cNvSpPr>
            <a:spLocks noGrp="1"/>
          </p:cNvSpPr>
          <p:nvPr>
            <p:ph type="sldNum" sz="quarter" idx="12"/>
          </p:nvPr>
        </p:nvSpPr>
        <p:spPr/>
        <p:txBody>
          <a:bodyPr/>
          <a:lstStyle/>
          <a:p>
            <a:fld id="{6F2F8EFA-C979-46BB-861E-2827295B2897}" type="slidenum">
              <a:rPr kumimoji="1" lang="ja-JP" altLang="en-US" smtClean="0"/>
              <a:t>‹#›</a:t>
            </a:fld>
            <a:endParaRPr kumimoji="1" lang="ja-JP" altLang="en-US"/>
          </a:p>
        </p:txBody>
      </p:sp>
    </p:spTree>
    <p:extLst>
      <p:ext uri="{BB962C8B-B14F-4D97-AF65-F5344CB8AC3E}">
        <p14:creationId xmlns:p14="http://schemas.microsoft.com/office/powerpoint/2010/main" val="2422412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F30E3A-5A36-4D4E-849B-8BCD5222D88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3D3ADA1-D344-4598-A06F-90F768D98DE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026D035-0524-4F1F-B67C-8FF98F19AE88}"/>
              </a:ext>
            </a:extLst>
          </p:cNvPr>
          <p:cNvSpPr>
            <a:spLocks noGrp="1"/>
          </p:cNvSpPr>
          <p:nvPr>
            <p:ph type="dt" sz="half" idx="10"/>
          </p:nvPr>
        </p:nvSpPr>
        <p:spPr/>
        <p:txBody>
          <a:bodyPr/>
          <a:lstStyle/>
          <a:p>
            <a:fld id="{B0668019-F8EF-44A5-8870-0BD2DE060A3C}" type="datetimeFigureOut">
              <a:rPr kumimoji="1" lang="ja-JP" altLang="en-US" smtClean="0"/>
              <a:t>2021/4/5</a:t>
            </a:fld>
            <a:endParaRPr kumimoji="1" lang="ja-JP" altLang="en-US"/>
          </a:p>
        </p:txBody>
      </p:sp>
      <p:sp>
        <p:nvSpPr>
          <p:cNvPr id="5" name="フッター プレースホルダー 4">
            <a:extLst>
              <a:ext uri="{FF2B5EF4-FFF2-40B4-BE49-F238E27FC236}">
                <a16:creationId xmlns:a16="http://schemas.microsoft.com/office/drawing/2014/main" id="{64CD5E79-2F60-4C4E-8763-DBCED9EDBAC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9710827-57EE-4F1D-8381-BF305136F00A}"/>
              </a:ext>
            </a:extLst>
          </p:cNvPr>
          <p:cNvSpPr>
            <a:spLocks noGrp="1"/>
          </p:cNvSpPr>
          <p:nvPr>
            <p:ph type="sldNum" sz="quarter" idx="12"/>
          </p:nvPr>
        </p:nvSpPr>
        <p:spPr/>
        <p:txBody>
          <a:bodyPr/>
          <a:lstStyle/>
          <a:p>
            <a:fld id="{6F2F8EFA-C979-46BB-861E-2827295B2897}" type="slidenum">
              <a:rPr kumimoji="1" lang="ja-JP" altLang="en-US" smtClean="0"/>
              <a:t>‹#›</a:t>
            </a:fld>
            <a:endParaRPr kumimoji="1" lang="ja-JP" altLang="en-US"/>
          </a:p>
        </p:txBody>
      </p:sp>
    </p:spTree>
    <p:extLst>
      <p:ext uri="{BB962C8B-B14F-4D97-AF65-F5344CB8AC3E}">
        <p14:creationId xmlns:p14="http://schemas.microsoft.com/office/powerpoint/2010/main" val="1731397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5532D60-761A-42D1-A5D9-A63493C820B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001EDA7-571B-47E5-B172-60215A3AAB2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71EFD23-541B-4B7E-8362-EEFEFF11D596}"/>
              </a:ext>
            </a:extLst>
          </p:cNvPr>
          <p:cNvSpPr>
            <a:spLocks noGrp="1"/>
          </p:cNvSpPr>
          <p:nvPr>
            <p:ph type="dt" sz="half" idx="10"/>
          </p:nvPr>
        </p:nvSpPr>
        <p:spPr/>
        <p:txBody>
          <a:bodyPr/>
          <a:lstStyle/>
          <a:p>
            <a:fld id="{B0668019-F8EF-44A5-8870-0BD2DE060A3C}" type="datetimeFigureOut">
              <a:rPr kumimoji="1" lang="ja-JP" altLang="en-US" smtClean="0"/>
              <a:t>2021/4/5</a:t>
            </a:fld>
            <a:endParaRPr kumimoji="1" lang="ja-JP" altLang="en-US"/>
          </a:p>
        </p:txBody>
      </p:sp>
      <p:sp>
        <p:nvSpPr>
          <p:cNvPr id="5" name="フッター プレースホルダー 4">
            <a:extLst>
              <a:ext uri="{FF2B5EF4-FFF2-40B4-BE49-F238E27FC236}">
                <a16:creationId xmlns:a16="http://schemas.microsoft.com/office/drawing/2014/main" id="{3582EB3F-05A0-414F-AEF9-8A9F756BA7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F1551DF-6171-4BFA-8F9F-348A9AE03696}"/>
              </a:ext>
            </a:extLst>
          </p:cNvPr>
          <p:cNvSpPr>
            <a:spLocks noGrp="1"/>
          </p:cNvSpPr>
          <p:nvPr>
            <p:ph type="sldNum" sz="quarter" idx="12"/>
          </p:nvPr>
        </p:nvSpPr>
        <p:spPr/>
        <p:txBody>
          <a:bodyPr/>
          <a:lstStyle/>
          <a:p>
            <a:fld id="{6F2F8EFA-C979-46BB-861E-2827295B2897}" type="slidenum">
              <a:rPr kumimoji="1" lang="ja-JP" altLang="en-US" smtClean="0"/>
              <a:t>‹#›</a:t>
            </a:fld>
            <a:endParaRPr kumimoji="1" lang="ja-JP" altLang="en-US"/>
          </a:p>
        </p:txBody>
      </p:sp>
    </p:spTree>
    <p:extLst>
      <p:ext uri="{BB962C8B-B14F-4D97-AF65-F5344CB8AC3E}">
        <p14:creationId xmlns:p14="http://schemas.microsoft.com/office/powerpoint/2010/main" val="2750047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DA1EE4-8EC2-4748-996F-70908D306F5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E12EC09-8568-4133-BBAB-9B68BE299C0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D5DD934-AFB2-4A36-AEC5-7728180C38BF}"/>
              </a:ext>
            </a:extLst>
          </p:cNvPr>
          <p:cNvSpPr>
            <a:spLocks noGrp="1"/>
          </p:cNvSpPr>
          <p:nvPr>
            <p:ph type="dt" sz="half" idx="10"/>
          </p:nvPr>
        </p:nvSpPr>
        <p:spPr/>
        <p:txBody>
          <a:bodyPr/>
          <a:lstStyle/>
          <a:p>
            <a:fld id="{B0668019-F8EF-44A5-8870-0BD2DE060A3C}" type="datetimeFigureOut">
              <a:rPr kumimoji="1" lang="ja-JP" altLang="en-US" smtClean="0"/>
              <a:t>2021/4/5</a:t>
            </a:fld>
            <a:endParaRPr kumimoji="1" lang="ja-JP" altLang="en-US"/>
          </a:p>
        </p:txBody>
      </p:sp>
      <p:sp>
        <p:nvSpPr>
          <p:cNvPr id="5" name="フッター プレースホルダー 4">
            <a:extLst>
              <a:ext uri="{FF2B5EF4-FFF2-40B4-BE49-F238E27FC236}">
                <a16:creationId xmlns:a16="http://schemas.microsoft.com/office/drawing/2014/main" id="{71BBB307-EBFE-4361-A558-6518366412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F32D8C3-17F9-4A5C-9A79-C553D4EB6FA5}"/>
              </a:ext>
            </a:extLst>
          </p:cNvPr>
          <p:cNvSpPr>
            <a:spLocks noGrp="1"/>
          </p:cNvSpPr>
          <p:nvPr>
            <p:ph type="sldNum" sz="quarter" idx="12"/>
          </p:nvPr>
        </p:nvSpPr>
        <p:spPr/>
        <p:txBody>
          <a:bodyPr/>
          <a:lstStyle/>
          <a:p>
            <a:fld id="{6F2F8EFA-C979-46BB-861E-2827295B2897}" type="slidenum">
              <a:rPr kumimoji="1" lang="ja-JP" altLang="en-US" smtClean="0"/>
              <a:t>‹#›</a:t>
            </a:fld>
            <a:endParaRPr kumimoji="1" lang="ja-JP" altLang="en-US"/>
          </a:p>
        </p:txBody>
      </p:sp>
    </p:spTree>
    <p:extLst>
      <p:ext uri="{BB962C8B-B14F-4D97-AF65-F5344CB8AC3E}">
        <p14:creationId xmlns:p14="http://schemas.microsoft.com/office/powerpoint/2010/main" val="4011741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6A19CC-2C36-43B1-BA32-C02E6D7C885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DBFAE7E-FEEC-485C-A66B-C1E3560081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31395DD-6301-4756-8E1E-AA9D9822CD10}"/>
              </a:ext>
            </a:extLst>
          </p:cNvPr>
          <p:cNvSpPr>
            <a:spLocks noGrp="1"/>
          </p:cNvSpPr>
          <p:nvPr>
            <p:ph type="dt" sz="half" idx="10"/>
          </p:nvPr>
        </p:nvSpPr>
        <p:spPr/>
        <p:txBody>
          <a:bodyPr/>
          <a:lstStyle/>
          <a:p>
            <a:fld id="{B0668019-F8EF-44A5-8870-0BD2DE060A3C}" type="datetimeFigureOut">
              <a:rPr kumimoji="1" lang="ja-JP" altLang="en-US" smtClean="0"/>
              <a:t>2021/4/5</a:t>
            </a:fld>
            <a:endParaRPr kumimoji="1" lang="ja-JP" altLang="en-US"/>
          </a:p>
        </p:txBody>
      </p:sp>
      <p:sp>
        <p:nvSpPr>
          <p:cNvPr id="5" name="フッター プレースホルダー 4">
            <a:extLst>
              <a:ext uri="{FF2B5EF4-FFF2-40B4-BE49-F238E27FC236}">
                <a16:creationId xmlns:a16="http://schemas.microsoft.com/office/drawing/2014/main" id="{3E3328C9-241A-4EE1-A5DF-2677C4D8332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0076C0B-1D57-4625-8B06-CB28C12752FB}"/>
              </a:ext>
            </a:extLst>
          </p:cNvPr>
          <p:cNvSpPr>
            <a:spLocks noGrp="1"/>
          </p:cNvSpPr>
          <p:nvPr>
            <p:ph type="sldNum" sz="quarter" idx="12"/>
          </p:nvPr>
        </p:nvSpPr>
        <p:spPr/>
        <p:txBody>
          <a:bodyPr/>
          <a:lstStyle/>
          <a:p>
            <a:fld id="{6F2F8EFA-C979-46BB-861E-2827295B2897}" type="slidenum">
              <a:rPr kumimoji="1" lang="ja-JP" altLang="en-US" smtClean="0"/>
              <a:t>‹#›</a:t>
            </a:fld>
            <a:endParaRPr kumimoji="1" lang="ja-JP" altLang="en-US"/>
          </a:p>
        </p:txBody>
      </p:sp>
    </p:spTree>
    <p:extLst>
      <p:ext uri="{BB962C8B-B14F-4D97-AF65-F5344CB8AC3E}">
        <p14:creationId xmlns:p14="http://schemas.microsoft.com/office/powerpoint/2010/main" val="1381601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0DDFD8-7236-4CB8-A2D3-2C750BC0A91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0049D6C-460A-4AE6-82F0-FB987E03A30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39EEC35-BCF6-4F39-9924-11BF61AC21F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4D60DCF-2EA7-4432-A6C4-2B751DDF87DF}"/>
              </a:ext>
            </a:extLst>
          </p:cNvPr>
          <p:cNvSpPr>
            <a:spLocks noGrp="1"/>
          </p:cNvSpPr>
          <p:nvPr>
            <p:ph type="dt" sz="half" idx="10"/>
          </p:nvPr>
        </p:nvSpPr>
        <p:spPr/>
        <p:txBody>
          <a:bodyPr/>
          <a:lstStyle/>
          <a:p>
            <a:fld id="{B0668019-F8EF-44A5-8870-0BD2DE060A3C}" type="datetimeFigureOut">
              <a:rPr kumimoji="1" lang="ja-JP" altLang="en-US" smtClean="0"/>
              <a:t>2021/4/5</a:t>
            </a:fld>
            <a:endParaRPr kumimoji="1" lang="ja-JP" altLang="en-US"/>
          </a:p>
        </p:txBody>
      </p:sp>
      <p:sp>
        <p:nvSpPr>
          <p:cNvPr id="6" name="フッター プレースホルダー 5">
            <a:extLst>
              <a:ext uri="{FF2B5EF4-FFF2-40B4-BE49-F238E27FC236}">
                <a16:creationId xmlns:a16="http://schemas.microsoft.com/office/drawing/2014/main" id="{2372AC0D-94C5-4580-AC1D-5B38FD5DF35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6601052-2566-4345-97D4-4B18D3659133}"/>
              </a:ext>
            </a:extLst>
          </p:cNvPr>
          <p:cNvSpPr>
            <a:spLocks noGrp="1"/>
          </p:cNvSpPr>
          <p:nvPr>
            <p:ph type="sldNum" sz="quarter" idx="12"/>
          </p:nvPr>
        </p:nvSpPr>
        <p:spPr/>
        <p:txBody>
          <a:bodyPr/>
          <a:lstStyle/>
          <a:p>
            <a:fld id="{6F2F8EFA-C979-46BB-861E-2827295B2897}" type="slidenum">
              <a:rPr kumimoji="1" lang="ja-JP" altLang="en-US" smtClean="0"/>
              <a:t>‹#›</a:t>
            </a:fld>
            <a:endParaRPr kumimoji="1" lang="ja-JP" altLang="en-US"/>
          </a:p>
        </p:txBody>
      </p:sp>
    </p:spTree>
    <p:extLst>
      <p:ext uri="{BB962C8B-B14F-4D97-AF65-F5344CB8AC3E}">
        <p14:creationId xmlns:p14="http://schemas.microsoft.com/office/powerpoint/2010/main" val="161337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09E8FE-DB8F-464E-B470-2537DD66C4F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02B1CBC-9A04-4C4A-91AD-22BB1C3356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E35AC66-C3A9-4201-8563-A7C976C5A92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EF1F4DC-07C9-492D-BAEF-1EAB4FDB95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794DF5F-FDEC-44D2-9458-385FDD5A064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87D2D29-683A-4BAB-96D3-E74530E122F3}"/>
              </a:ext>
            </a:extLst>
          </p:cNvPr>
          <p:cNvSpPr>
            <a:spLocks noGrp="1"/>
          </p:cNvSpPr>
          <p:nvPr>
            <p:ph type="dt" sz="half" idx="10"/>
          </p:nvPr>
        </p:nvSpPr>
        <p:spPr/>
        <p:txBody>
          <a:bodyPr/>
          <a:lstStyle/>
          <a:p>
            <a:fld id="{B0668019-F8EF-44A5-8870-0BD2DE060A3C}" type="datetimeFigureOut">
              <a:rPr kumimoji="1" lang="ja-JP" altLang="en-US" smtClean="0"/>
              <a:t>2021/4/5</a:t>
            </a:fld>
            <a:endParaRPr kumimoji="1" lang="ja-JP" altLang="en-US"/>
          </a:p>
        </p:txBody>
      </p:sp>
      <p:sp>
        <p:nvSpPr>
          <p:cNvPr id="8" name="フッター プレースホルダー 7">
            <a:extLst>
              <a:ext uri="{FF2B5EF4-FFF2-40B4-BE49-F238E27FC236}">
                <a16:creationId xmlns:a16="http://schemas.microsoft.com/office/drawing/2014/main" id="{72A03D7C-3F1A-4365-B624-98DF2B3426B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FEF2889-8E0F-47E7-8DA5-036D3F379E1D}"/>
              </a:ext>
            </a:extLst>
          </p:cNvPr>
          <p:cNvSpPr>
            <a:spLocks noGrp="1"/>
          </p:cNvSpPr>
          <p:nvPr>
            <p:ph type="sldNum" sz="quarter" idx="12"/>
          </p:nvPr>
        </p:nvSpPr>
        <p:spPr/>
        <p:txBody>
          <a:bodyPr/>
          <a:lstStyle/>
          <a:p>
            <a:fld id="{6F2F8EFA-C979-46BB-861E-2827295B2897}" type="slidenum">
              <a:rPr kumimoji="1" lang="ja-JP" altLang="en-US" smtClean="0"/>
              <a:t>‹#›</a:t>
            </a:fld>
            <a:endParaRPr kumimoji="1" lang="ja-JP" altLang="en-US"/>
          </a:p>
        </p:txBody>
      </p:sp>
    </p:spTree>
    <p:extLst>
      <p:ext uri="{BB962C8B-B14F-4D97-AF65-F5344CB8AC3E}">
        <p14:creationId xmlns:p14="http://schemas.microsoft.com/office/powerpoint/2010/main" val="204684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3D087B-521A-40D6-8D27-4443972401E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C9403DD-22D4-4801-9ED3-D6C339B71516}"/>
              </a:ext>
            </a:extLst>
          </p:cNvPr>
          <p:cNvSpPr>
            <a:spLocks noGrp="1"/>
          </p:cNvSpPr>
          <p:nvPr>
            <p:ph type="dt" sz="half" idx="10"/>
          </p:nvPr>
        </p:nvSpPr>
        <p:spPr/>
        <p:txBody>
          <a:bodyPr/>
          <a:lstStyle/>
          <a:p>
            <a:fld id="{B0668019-F8EF-44A5-8870-0BD2DE060A3C}" type="datetimeFigureOut">
              <a:rPr kumimoji="1" lang="ja-JP" altLang="en-US" smtClean="0"/>
              <a:t>2021/4/5</a:t>
            </a:fld>
            <a:endParaRPr kumimoji="1" lang="ja-JP" altLang="en-US"/>
          </a:p>
        </p:txBody>
      </p:sp>
      <p:sp>
        <p:nvSpPr>
          <p:cNvPr id="4" name="フッター プレースホルダー 3">
            <a:extLst>
              <a:ext uri="{FF2B5EF4-FFF2-40B4-BE49-F238E27FC236}">
                <a16:creationId xmlns:a16="http://schemas.microsoft.com/office/drawing/2014/main" id="{CE1F4334-8B23-4942-B060-58A599DB721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136C948-D419-4BF8-900E-A5D338C5D3EE}"/>
              </a:ext>
            </a:extLst>
          </p:cNvPr>
          <p:cNvSpPr>
            <a:spLocks noGrp="1"/>
          </p:cNvSpPr>
          <p:nvPr>
            <p:ph type="sldNum" sz="quarter" idx="12"/>
          </p:nvPr>
        </p:nvSpPr>
        <p:spPr/>
        <p:txBody>
          <a:bodyPr/>
          <a:lstStyle/>
          <a:p>
            <a:fld id="{6F2F8EFA-C979-46BB-861E-2827295B2897}" type="slidenum">
              <a:rPr kumimoji="1" lang="ja-JP" altLang="en-US" smtClean="0"/>
              <a:t>‹#›</a:t>
            </a:fld>
            <a:endParaRPr kumimoji="1" lang="ja-JP" altLang="en-US"/>
          </a:p>
        </p:txBody>
      </p:sp>
    </p:spTree>
    <p:extLst>
      <p:ext uri="{BB962C8B-B14F-4D97-AF65-F5344CB8AC3E}">
        <p14:creationId xmlns:p14="http://schemas.microsoft.com/office/powerpoint/2010/main" val="155545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F8C0E23-EB52-4527-9F2B-25982C319651}"/>
              </a:ext>
            </a:extLst>
          </p:cNvPr>
          <p:cNvSpPr>
            <a:spLocks noGrp="1"/>
          </p:cNvSpPr>
          <p:nvPr>
            <p:ph type="dt" sz="half" idx="10"/>
          </p:nvPr>
        </p:nvSpPr>
        <p:spPr/>
        <p:txBody>
          <a:bodyPr/>
          <a:lstStyle/>
          <a:p>
            <a:fld id="{B0668019-F8EF-44A5-8870-0BD2DE060A3C}" type="datetimeFigureOut">
              <a:rPr kumimoji="1" lang="ja-JP" altLang="en-US" smtClean="0"/>
              <a:t>2021/4/5</a:t>
            </a:fld>
            <a:endParaRPr kumimoji="1" lang="ja-JP" altLang="en-US"/>
          </a:p>
        </p:txBody>
      </p:sp>
      <p:sp>
        <p:nvSpPr>
          <p:cNvPr id="3" name="フッター プレースホルダー 2">
            <a:extLst>
              <a:ext uri="{FF2B5EF4-FFF2-40B4-BE49-F238E27FC236}">
                <a16:creationId xmlns:a16="http://schemas.microsoft.com/office/drawing/2014/main" id="{A55D799A-D206-46B9-86DE-6992E3C4243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D973F74-FEBB-4E95-9FE6-ECBFB00BC77F}"/>
              </a:ext>
            </a:extLst>
          </p:cNvPr>
          <p:cNvSpPr>
            <a:spLocks noGrp="1"/>
          </p:cNvSpPr>
          <p:nvPr>
            <p:ph type="sldNum" sz="quarter" idx="12"/>
          </p:nvPr>
        </p:nvSpPr>
        <p:spPr/>
        <p:txBody>
          <a:bodyPr/>
          <a:lstStyle/>
          <a:p>
            <a:fld id="{6F2F8EFA-C979-46BB-861E-2827295B2897}" type="slidenum">
              <a:rPr kumimoji="1" lang="ja-JP" altLang="en-US" smtClean="0"/>
              <a:t>‹#›</a:t>
            </a:fld>
            <a:endParaRPr kumimoji="1" lang="ja-JP" altLang="en-US"/>
          </a:p>
        </p:txBody>
      </p:sp>
    </p:spTree>
    <p:extLst>
      <p:ext uri="{BB962C8B-B14F-4D97-AF65-F5344CB8AC3E}">
        <p14:creationId xmlns:p14="http://schemas.microsoft.com/office/powerpoint/2010/main" val="1833734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2DA71C-EA36-4E25-8FD5-D34D6DFB86E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E31F98B-5B37-4CC5-9313-A42E7E9E18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1F9167E-2C9C-4326-B275-BEB69813F2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8822E7F-8612-4472-9950-3F7577682EC0}"/>
              </a:ext>
            </a:extLst>
          </p:cNvPr>
          <p:cNvSpPr>
            <a:spLocks noGrp="1"/>
          </p:cNvSpPr>
          <p:nvPr>
            <p:ph type="dt" sz="half" idx="10"/>
          </p:nvPr>
        </p:nvSpPr>
        <p:spPr/>
        <p:txBody>
          <a:bodyPr/>
          <a:lstStyle/>
          <a:p>
            <a:fld id="{B0668019-F8EF-44A5-8870-0BD2DE060A3C}" type="datetimeFigureOut">
              <a:rPr kumimoji="1" lang="ja-JP" altLang="en-US" smtClean="0"/>
              <a:t>2021/4/5</a:t>
            </a:fld>
            <a:endParaRPr kumimoji="1" lang="ja-JP" altLang="en-US"/>
          </a:p>
        </p:txBody>
      </p:sp>
      <p:sp>
        <p:nvSpPr>
          <p:cNvPr id="6" name="フッター プレースホルダー 5">
            <a:extLst>
              <a:ext uri="{FF2B5EF4-FFF2-40B4-BE49-F238E27FC236}">
                <a16:creationId xmlns:a16="http://schemas.microsoft.com/office/drawing/2014/main" id="{029C3020-21EE-4675-AFD5-BDD61E16B4B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3998DFB-BC4F-4911-AC1D-CB75899BACA8}"/>
              </a:ext>
            </a:extLst>
          </p:cNvPr>
          <p:cNvSpPr>
            <a:spLocks noGrp="1"/>
          </p:cNvSpPr>
          <p:nvPr>
            <p:ph type="sldNum" sz="quarter" idx="12"/>
          </p:nvPr>
        </p:nvSpPr>
        <p:spPr/>
        <p:txBody>
          <a:bodyPr/>
          <a:lstStyle/>
          <a:p>
            <a:fld id="{6F2F8EFA-C979-46BB-861E-2827295B2897}" type="slidenum">
              <a:rPr kumimoji="1" lang="ja-JP" altLang="en-US" smtClean="0"/>
              <a:t>‹#›</a:t>
            </a:fld>
            <a:endParaRPr kumimoji="1" lang="ja-JP" altLang="en-US"/>
          </a:p>
        </p:txBody>
      </p:sp>
    </p:spTree>
    <p:extLst>
      <p:ext uri="{BB962C8B-B14F-4D97-AF65-F5344CB8AC3E}">
        <p14:creationId xmlns:p14="http://schemas.microsoft.com/office/powerpoint/2010/main" val="1666420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5BAE60-5BDB-45E9-9717-BF17AB13B1A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9B88A28-96C6-42AB-B567-3B4FF08EAF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F1706E9-C638-4085-B96D-8B97BE212E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D1B6FEF-8091-4AC0-8472-BE6849DC9825}"/>
              </a:ext>
            </a:extLst>
          </p:cNvPr>
          <p:cNvSpPr>
            <a:spLocks noGrp="1"/>
          </p:cNvSpPr>
          <p:nvPr>
            <p:ph type="dt" sz="half" idx="10"/>
          </p:nvPr>
        </p:nvSpPr>
        <p:spPr/>
        <p:txBody>
          <a:bodyPr/>
          <a:lstStyle/>
          <a:p>
            <a:fld id="{B0668019-F8EF-44A5-8870-0BD2DE060A3C}" type="datetimeFigureOut">
              <a:rPr kumimoji="1" lang="ja-JP" altLang="en-US" smtClean="0"/>
              <a:t>2021/4/5</a:t>
            </a:fld>
            <a:endParaRPr kumimoji="1" lang="ja-JP" altLang="en-US"/>
          </a:p>
        </p:txBody>
      </p:sp>
      <p:sp>
        <p:nvSpPr>
          <p:cNvPr id="6" name="フッター プレースホルダー 5">
            <a:extLst>
              <a:ext uri="{FF2B5EF4-FFF2-40B4-BE49-F238E27FC236}">
                <a16:creationId xmlns:a16="http://schemas.microsoft.com/office/drawing/2014/main" id="{74349608-9FB7-4536-84B8-1D971F89D9B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E0CF2E2-9814-4C6B-99A8-7789C288D550}"/>
              </a:ext>
            </a:extLst>
          </p:cNvPr>
          <p:cNvSpPr>
            <a:spLocks noGrp="1"/>
          </p:cNvSpPr>
          <p:nvPr>
            <p:ph type="sldNum" sz="quarter" idx="12"/>
          </p:nvPr>
        </p:nvSpPr>
        <p:spPr/>
        <p:txBody>
          <a:bodyPr/>
          <a:lstStyle/>
          <a:p>
            <a:fld id="{6F2F8EFA-C979-46BB-861E-2827295B2897}" type="slidenum">
              <a:rPr kumimoji="1" lang="ja-JP" altLang="en-US" smtClean="0"/>
              <a:t>‹#›</a:t>
            </a:fld>
            <a:endParaRPr kumimoji="1" lang="ja-JP" altLang="en-US"/>
          </a:p>
        </p:txBody>
      </p:sp>
    </p:spTree>
    <p:extLst>
      <p:ext uri="{BB962C8B-B14F-4D97-AF65-F5344CB8AC3E}">
        <p14:creationId xmlns:p14="http://schemas.microsoft.com/office/powerpoint/2010/main" val="1207667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17FFAEC-814E-4339-830B-6EFBD77049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CA7A69F-B6DD-4175-8192-A610DAD2C6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DCFEF99-8050-415E-B113-4DEBA75203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668019-F8EF-44A5-8870-0BD2DE060A3C}" type="datetimeFigureOut">
              <a:rPr kumimoji="1" lang="ja-JP" altLang="en-US" smtClean="0"/>
              <a:t>2021/4/5</a:t>
            </a:fld>
            <a:endParaRPr kumimoji="1" lang="ja-JP" altLang="en-US"/>
          </a:p>
        </p:txBody>
      </p:sp>
      <p:sp>
        <p:nvSpPr>
          <p:cNvPr id="5" name="フッター プレースホルダー 4">
            <a:extLst>
              <a:ext uri="{FF2B5EF4-FFF2-40B4-BE49-F238E27FC236}">
                <a16:creationId xmlns:a16="http://schemas.microsoft.com/office/drawing/2014/main" id="{1A727177-7B34-44E7-A107-9ED488D4A7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80FD5C0-B951-40BC-BF2F-CB03C05A0B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2F8EFA-C979-46BB-861E-2827295B2897}" type="slidenum">
              <a:rPr kumimoji="1" lang="ja-JP" altLang="en-US" smtClean="0"/>
              <a:t>‹#›</a:t>
            </a:fld>
            <a:endParaRPr kumimoji="1" lang="ja-JP" altLang="en-US"/>
          </a:p>
        </p:txBody>
      </p:sp>
    </p:spTree>
    <p:extLst>
      <p:ext uri="{BB962C8B-B14F-4D97-AF65-F5344CB8AC3E}">
        <p14:creationId xmlns:p14="http://schemas.microsoft.com/office/powerpoint/2010/main" val="2007038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EF71DF-8AF7-44B8-9E96-A901940A9A0B}"/>
              </a:ext>
            </a:extLst>
          </p:cNvPr>
          <p:cNvSpPr>
            <a:spLocks noGrp="1"/>
          </p:cNvSpPr>
          <p:nvPr>
            <p:ph type="ctrTitle" idx="4294967295"/>
          </p:nvPr>
        </p:nvSpPr>
        <p:spPr>
          <a:xfrm>
            <a:off x="-1" y="1122363"/>
            <a:ext cx="11296891" cy="1438275"/>
          </a:xfrm>
        </p:spPr>
        <p:txBody>
          <a:bodyPr>
            <a:normAutofit/>
          </a:bodyPr>
          <a:lstStyle/>
          <a:p>
            <a:pPr algn="ctr"/>
            <a:br>
              <a:rPr kumimoji="1" lang="en-US" altLang="ja-JP" sz="4000" dirty="0">
                <a:latin typeface="Meiryo UI" panose="020B0604030504040204" pitchFamily="50" charset="-128"/>
                <a:ea typeface="Meiryo UI" panose="020B0604030504040204" pitchFamily="50" charset="-128"/>
              </a:rPr>
            </a:br>
            <a:r>
              <a:rPr kumimoji="1" lang="en-US" altLang="ja-JP" sz="4000" dirty="0">
                <a:latin typeface="Meiryo UI" panose="020B0604030504040204" pitchFamily="50" charset="-128"/>
                <a:ea typeface="Meiryo UI" panose="020B0604030504040204" pitchFamily="50" charset="-128"/>
              </a:rPr>
              <a:t> </a:t>
            </a:r>
            <a:r>
              <a:rPr kumimoji="1" lang="ja-JP" altLang="en-US" sz="4000" b="1" dirty="0">
                <a:latin typeface="Meiryo UI" panose="020B0604030504040204" pitchFamily="50" charset="-128"/>
                <a:ea typeface="Meiryo UI" panose="020B0604030504040204" pitchFamily="50" charset="-128"/>
              </a:rPr>
              <a:t>⑧里親・ファミリーホーム支援</a:t>
            </a:r>
          </a:p>
        </p:txBody>
      </p:sp>
    </p:spTree>
    <p:extLst>
      <p:ext uri="{BB962C8B-B14F-4D97-AF65-F5344CB8AC3E}">
        <p14:creationId xmlns:p14="http://schemas.microsoft.com/office/powerpoint/2010/main" val="3569214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2D9059-498E-9844-B5A2-386A2D1348C3}"/>
              </a:ext>
            </a:extLst>
          </p:cNvPr>
          <p:cNvSpPr>
            <a:spLocks noGrp="1"/>
          </p:cNvSpPr>
          <p:nvPr>
            <p:ph type="title"/>
          </p:nvPr>
        </p:nvSpPr>
        <p:spPr>
          <a:xfrm>
            <a:off x="838200" y="0"/>
            <a:ext cx="10515600" cy="1325563"/>
          </a:xfrm>
        </p:spPr>
        <p:txBody>
          <a:bodyPr anchor="t">
            <a:normAutofit/>
          </a:bodyPr>
          <a:lstStyle/>
          <a:p>
            <a:pPr algn="ctr"/>
            <a:r>
              <a:rPr lang="ja-JP" altLang="en-US" sz="4000" dirty="0">
                <a:latin typeface="Meiryo UI" panose="020B0604030504040204" pitchFamily="50" charset="-128"/>
                <a:ea typeface="Meiryo UI" panose="020B0604030504040204" pitchFamily="50" charset="-128"/>
              </a:rPr>
              <a:t>里親制度と養子縁組</a:t>
            </a:r>
            <a:endParaRPr kumimoji="1" lang="ja-JP" altLang="en-US" sz="4000" dirty="0">
              <a:latin typeface="Meiryo UI" panose="020B0604030504040204" pitchFamily="50" charset="-128"/>
              <a:ea typeface="Meiryo UI" panose="020B0604030504040204" pitchFamily="50" charset="-128"/>
            </a:endParaRPr>
          </a:p>
        </p:txBody>
      </p:sp>
      <p:graphicFrame>
        <p:nvGraphicFramePr>
          <p:cNvPr id="6" name="表 3">
            <a:extLst>
              <a:ext uri="{FF2B5EF4-FFF2-40B4-BE49-F238E27FC236}">
                <a16:creationId xmlns:a16="http://schemas.microsoft.com/office/drawing/2014/main" id="{2CF91DB3-E06F-794C-84C2-B9BBC596E47B}"/>
              </a:ext>
            </a:extLst>
          </p:cNvPr>
          <p:cNvGraphicFramePr>
            <a:graphicFrameLocks noGrp="1"/>
          </p:cNvGraphicFramePr>
          <p:nvPr>
            <p:ph idx="1"/>
            <p:extLst>
              <p:ext uri="{D42A27DB-BD31-4B8C-83A1-F6EECF244321}">
                <p14:modId xmlns:p14="http://schemas.microsoft.com/office/powerpoint/2010/main" val="3805079336"/>
              </p:ext>
            </p:extLst>
          </p:nvPr>
        </p:nvGraphicFramePr>
        <p:xfrm>
          <a:off x="0" y="662781"/>
          <a:ext cx="12192000" cy="5722895"/>
        </p:xfrm>
        <a:graphic>
          <a:graphicData uri="http://schemas.openxmlformats.org/drawingml/2006/table">
            <a:tbl>
              <a:tblPr firstRow="1" bandRow="1">
                <a:tableStyleId>{8A107856-5554-42FB-B03E-39F5DBC370BA}</a:tableStyleId>
              </a:tblPr>
              <a:tblGrid>
                <a:gridCol w="1817178">
                  <a:extLst>
                    <a:ext uri="{9D8B030D-6E8A-4147-A177-3AD203B41FA5}">
                      <a16:colId xmlns:a16="http://schemas.microsoft.com/office/drawing/2014/main" val="1903640477"/>
                    </a:ext>
                  </a:extLst>
                </a:gridCol>
                <a:gridCol w="3458274">
                  <a:extLst>
                    <a:ext uri="{9D8B030D-6E8A-4147-A177-3AD203B41FA5}">
                      <a16:colId xmlns:a16="http://schemas.microsoft.com/office/drawing/2014/main" val="1821525023"/>
                    </a:ext>
                  </a:extLst>
                </a:gridCol>
                <a:gridCol w="3458274">
                  <a:extLst>
                    <a:ext uri="{9D8B030D-6E8A-4147-A177-3AD203B41FA5}">
                      <a16:colId xmlns:a16="http://schemas.microsoft.com/office/drawing/2014/main" val="2637398492"/>
                    </a:ext>
                  </a:extLst>
                </a:gridCol>
                <a:gridCol w="3458274">
                  <a:extLst>
                    <a:ext uri="{9D8B030D-6E8A-4147-A177-3AD203B41FA5}">
                      <a16:colId xmlns:a16="http://schemas.microsoft.com/office/drawing/2014/main" val="1954097618"/>
                    </a:ext>
                  </a:extLst>
                </a:gridCol>
              </a:tblGrid>
              <a:tr h="444229">
                <a:tc rowSpan="2">
                  <a:txBody>
                    <a:bodyPr/>
                    <a:lstStyle/>
                    <a:p>
                      <a:pPr algn="ctr"/>
                      <a:endParaRPr kumimoji="1" lang="ja-JP" altLang="en-US" sz="240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2400" dirty="0">
                          <a:latin typeface="Meiryo UI" panose="020B0604030504040204" pitchFamily="50" charset="-128"/>
                          <a:ea typeface="Meiryo UI" panose="020B0604030504040204" pitchFamily="50" charset="-128"/>
                        </a:rPr>
                        <a:t>養子縁組制度　</a:t>
                      </a:r>
                      <a:r>
                        <a:rPr kumimoji="1" lang="en-US" altLang="ja-JP"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民法</a:t>
                      </a:r>
                      <a:endParaRPr kumimoji="1" lang="ja-JP" altLang="en-US" sz="2400" dirty="0">
                        <a:solidFill>
                          <a:srgbClr val="FF0000"/>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tc rowSpan="2">
                  <a:txBody>
                    <a:bodyPr/>
                    <a:lstStyle/>
                    <a:p>
                      <a:pPr algn="ctr"/>
                      <a:r>
                        <a:rPr kumimoji="1" lang="ja-JP" altLang="en-US" sz="2400" dirty="0">
                          <a:latin typeface="Meiryo UI" panose="020B0604030504040204" pitchFamily="50" charset="-128"/>
                          <a:ea typeface="Meiryo UI" panose="020B0604030504040204" pitchFamily="50" charset="-128"/>
                        </a:rPr>
                        <a:t>里親制度</a:t>
                      </a:r>
                      <a:endParaRPr kumimoji="1" lang="en-US" altLang="ja-JP" sz="2400" dirty="0">
                        <a:latin typeface="Meiryo UI" panose="020B0604030504040204" pitchFamily="50" charset="-128"/>
                        <a:ea typeface="Meiryo UI" panose="020B0604030504040204" pitchFamily="50" charset="-128"/>
                      </a:endParaRPr>
                    </a:p>
                    <a:p>
                      <a:pPr algn="ctr"/>
                      <a:r>
                        <a:rPr kumimoji="1" lang="en-US" altLang="ja-JP"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児童福祉法</a:t>
                      </a:r>
                      <a:endParaRPr kumimoji="1" lang="ja-JP" altLang="en-US" sz="2400" dirty="0">
                        <a:solidFill>
                          <a:srgbClr val="FF000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93264870"/>
                  </a:ext>
                </a:extLst>
              </a:tr>
              <a:tr h="444229">
                <a:tc vMerge="1">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400" dirty="0">
                          <a:latin typeface="Meiryo UI" panose="020B0604030504040204" pitchFamily="50" charset="-128"/>
                          <a:ea typeface="Meiryo UI" panose="020B0604030504040204" pitchFamily="50" charset="-128"/>
                        </a:rPr>
                        <a:t>特別養子縁組</a:t>
                      </a:r>
                    </a:p>
                  </a:txBody>
                  <a:tcPr anchor="ctr"/>
                </a:tc>
                <a:tc>
                  <a:txBody>
                    <a:bodyPr/>
                    <a:lstStyle/>
                    <a:p>
                      <a:pPr algn="ctr"/>
                      <a:r>
                        <a:rPr kumimoji="1" lang="ja-JP" altLang="en-US" sz="2400" dirty="0">
                          <a:latin typeface="Meiryo UI" panose="020B0604030504040204" pitchFamily="50" charset="-128"/>
                          <a:ea typeface="Meiryo UI" panose="020B0604030504040204" pitchFamily="50" charset="-128"/>
                        </a:rPr>
                        <a:t>普通養子縁組</a:t>
                      </a:r>
                    </a:p>
                  </a:txBody>
                  <a:tcPr anchor="ctr"/>
                </a:tc>
                <a:tc vMerge="1">
                  <a:txBody>
                    <a:bodyPr/>
                    <a:lstStyle/>
                    <a:p>
                      <a:endParaRPr kumimoji="1" lang="ja-JP" altLang="en-US" dirty="0"/>
                    </a:p>
                  </a:txBody>
                  <a:tcPr/>
                </a:tc>
                <a:extLst>
                  <a:ext uri="{0D108BD9-81ED-4DB2-BD59-A6C34878D82A}">
                    <a16:rowId xmlns:a16="http://schemas.microsoft.com/office/drawing/2014/main" val="2483183909"/>
                  </a:ext>
                </a:extLst>
              </a:tr>
              <a:tr h="444229">
                <a:tc>
                  <a:txBody>
                    <a:bodyPr/>
                    <a:lstStyle/>
                    <a:p>
                      <a:pPr algn="ctr"/>
                      <a:r>
                        <a:rPr kumimoji="1" lang="ja-JP" altLang="en-US" sz="2400" dirty="0">
                          <a:latin typeface="Meiryo UI" panose="020B0604030504040204" pitchFamily="50" charset="-128"/>
                          <a:ea typeface="Meiryo UI" panose="020B0604030504040204" pitchFamily="50" charset="-128"/>
                        </a:rPr>
                        <a:t>主な法律</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民法</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民法</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児童福祉法</a:t>
                      </a:r>
                    </a:p>
                  </a:txBody>
                  <a:tcPr anchor="ctr"/>
                </a:tc>
                <a:extLst>
                  <a:ext uri="{0D108BD9-81ED-4DB2-BD59-A6C34878D82A}">
                    <a16:rowId xmlns:a16="http://schemas.microsoft.com/office/drawing/2014/main" val="2887039436"/>
                  </a:ext>
                </a:extLst>
              </a:tr>
              <a:tr h="444229">
                <a:tc>
                  <a:txBody>
                    <a:bodyPr/>
                    <a:lstStyle/>
                    <a:p>
                      <a:pPr algn="ctr"/>
                      <a:r>
                        <a:rPr kumimoji="1" lang="ja-JP" altLang="en-US" sz="2400" dirty="0">
                          <a:latin typeface="Meiryo UI" panose="020B0604030504040204" pitchFamily="50" charset="-128"/>
                          <a:ea typeface="Meiryo UI" panose="020B0604030504040204" pitchFamily="50" charset="-128"/>
                        </a:rPr>
                        <a:t>戸籍の表記</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長男（長女）</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養子（養女）</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ー</a:t>
                      </a:r>
                    </a:p>
                  </a:txBody>
                  <a:tcPr anchor="ctr"/>
                </a:tc>
                <a:extLst>
                  <a:ext uri="{0D108BD9-81ED-4DB2-BD59-A6C34878D82A}">
                    <a16:rowId xmlns:a16="http://schemas.microsoft.com/office/drawing/2014/main" val="3050682748"/>
                  </a:ext>
                </a:extLst>
              </a:tr>
              <a:tr h="977304">
                <a:tc>
                  <a:txBody>
                    <a:bodyPr/>
                    <a:lstStyle/>
                    <a:p>
                      <a:pPr algn="ctr"/>
                      <a:r>
                        <a:rPr kumimoji="1" lang="ja-JP" altLang="en-US" sz="2400" dirty="0">
                          <a:latin typeface="Meiryo UI" panose="020B0604030504040204" pitchFamily="50" charset="-128"/>
                          <a:ea typeface="Meiryo UI" panose="020B0604030504040204" pitchFamily="50" charset="-128"/>
                        </a:rPr>
                        <a:t>子どもの年齢</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原則として１５歳未満</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制限なし</a:t>
                      </a:r>
                      <a:endParaRPr kumimoji="1" lang="en-US" altLang="ja-JP" sz="2000" dirty="0">
                        <a:latin typeface="Meiryo UI" panose="020B0604030504040204" pitchFamily="50" charset="-128"/>
                        <a:ea typeface="Meiryo UI" panose="020B0604030504040204" pitchFamily="50" charset="-128"/>
                      </a:endParaRPr>
                    </a:p>
                    <a:p>
                      <a:pPr algn="ctr"/>
                      <a:r>
                        <a:rPr kumimoji="1" lang="ja-JP" altLang="en-US" sz="2000" dirty="0">
                          <a:latin typeface="Meiryo UI" panose="020B0604030504040204" pitchFamily="50" charset="-128"/>
                          <a:ea typeface="Meiryo UI" panose="020B0604030504040204" pitchFamily="50" charset="-128"/>
                        </a:rPr>
                        <a:t>（ただし、育ての親より年下であること）</a:t>
                      </a:r>
                    </a:p>
                  </a:txBody>
                  <a:tcPr anchor="ctr"/>
                </a:tc>
                <a:tc>
                  <a:txBody>
                    <a:bodyPr/>
                    <a:lstStyle/>
                    <a:p>
                      <a:pPr algn="ctr"/>
                      <a:r>
                        <a:rPr kumimoji="1" lang="ja-JP" altLang="en-US" sz="2000">
                          <a:latin typeface="Meiryo UI" panose="020B0604030504040204" pitchFamily="50" charset="-128"/>
                          <a:ea typeface="Meiryo UI" panose="020B0604030504040204" pitchFamily="50" charset="-128"/>
                        </a:rPr>
                        <a:t>原則として１８歳まで</a:t>
                      </a:r>
                      <a:endParaRPr kumimoji="1" lang="en-US" altLang="ja-JP" sz="2000" dirty="0">
                        <a:latin typeface="Meiryo UI" panose="020B0604030504040204" pitchFamily="50" charset="-128"/>
                        <a:ea typeface="Meiryo UI" panose="020B0604030504040204" pitchFamily="50" charset="-128"/>
                      </a:endParaRPr>
                    </a:p>
                    <a:p>
                      <a:pPr algn="ctr"/>
                      <a:r>
                        <a:rPr kumimoji="1" lang="ja-JP" altLang="en-US" sz="2000">
                          <a:latin typeface="Meiryo UI" panose="020B0604030504040204" pitchFamily="50" charset="-128"/>
                          <a:ea typeface="Meiryo UI" panose="020B0604030504040204" pitchFamily="50" charset="-128"/>
                        </a:rPr>
                        <a:t>（必要な場合は２０歳）</a:t>
                      </a:r>
                      <a:endParaRPr kumimoji="1" lang="ja-JP" altLang="en-US" sz="2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059937871"/>
                  </a:ext>
                </a:extLst>
              </a:tr>
              <a:tr h="799612">
                <a:tc>
                  <a:txBody>
                    <a:bodyPr/>
                    <a:lstStyle/>
                    <a:p>
                      <a:pPr algn="ctr"/>
                      <a:r>
                        <a:rPr kumimoji="1" lang="ja-JP" altLang="en-US" sz="2400" dirty="0">
                          <a:latin typeface="Meiryo UI" panose="020B0604030504040204" pitchFamily="50" charset="-128"/>
                          <a:ea typeface="Meiryo UI" panose="020B0604030504040204" pitchFamily="50" charset="-128"/>
                        </a:rPr>
                        <a:t>育ての親の年齢</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原則として２５歳以上の夫婦</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２０歳以上</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制限なし</a:t>
                      </a:r>
                    </a:p>
                  </a:txBody>
                  <a:tcPr anchor="ctr"/>
                </a:tc>
                <a:extLst>
                  <a:ext uri="{0D108BD9-81ED-4DB2-BD59-A6C34878D82A}">
                    <a16:rowId xmlns:a16="http://schemas.microsoft.com/office/drawing/2014/main" val="2964684460"/>
                  </a:ext>
                </a:extLst>
              </a:tr>
              <a:tr h="1242335">
                <a:tc>
                  <a:txBody>
                    <a:bodyPr/>
                    <a:lstStyle/>
                    <a:p>
                      <a:pPr algn="ctr"/>
                      <a:r>
                        <a:rPr kumimoji="1" lang="ja-JP" altLang="en-US" sz="2400" dirty="0">
                          <a:latin typeface="Meiryo UI" panose="020B0604030504040204" pitchFamily="50" charset="-128"/>
                          <a:ea typeface="Meiryo UI" panose="020B0604030504040204" pitchFamily="50" charset="-128"/>
                        </a:rPr>
                        <a:t>縁組の成立</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家庭裁判所が決定</a:t>
                      </a:r>
                    </a:p>
                  </a:txBody>
                  <a:tcPr anchor="ctr"/>
                </a:tc>
                <a:tc>
                  <a:txBody>
                    <a:bodyPr/>
                    <a:lstStyle/>
                    <a:p>
                      <a:pPr algn="l"/>
                      <a:r>
                        <a:rPr kumimoji="1" lang="ja-JP" altLang="en-US" sz="2000" dirty="0">
                          <a:latin typeface="Meiryo UI" panose="020B0604030504040204" pitchFamily="50" charset="-128"/>
                          <a:ea typeface="Meiryo UI" panose="020B0604030504040204" pitchFamily="50" charset="-128"/>
                        </a:rPr>
                        <a:t>育ての親と子どもの親権者の合意（子どもが１５歳以上のときは子ども本人）</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児童相談所からの委託</a:t>
                      </a:r>
                    </a:p>
                  </a:txBody>
                  <a:tcPr anchor="ctr"/>
                </a:tc>
                <a:extLst>
                  <a:ext uri="{0D108BD9-81ED-4DB2-BD59-A6C34878D82A}">
                    <a16:rowId xmlns:a16="http://schemas.microsoft.com/office/drawing/2014/main" val="1976336775"/>
                  </a:ext>
                </a:extLst>
              </a:tr>
              <a:tr h="799612">
                <a:tc>
                  <a:txBody>
                    <a:bodyPr/>
                    <a:lstStyle/>
                    <a:p>
                      <a:pPr algn="ctr"/>
                      <a:r>
                        <a:rPr kumimoji="1" lang="ja-JP" altLang="en-US" sz="2400" dirty="0">
                          <a:latin typeface="Meiryo UI" panose="020B0604030504040204" pitchFamily="50" charset="-128"/>
                          <a:ea typeface="Meiryo UI" panose="020B0604030504040204" pitchFamily="50" charset="-128"/>
                        </a:rPr>
                        <a:t>関係の解消（離縁）</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原則として認められない</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認められる</a:t>
                      </a:r>
                    </a:p>
                  </a:txBody>
                  <a:tcPr anchor="ctr"/>
                </a:tc>
                <a:tc>
                  <a:txBody>
                    <a:bodyPr/>
                    <a:lstStyle/>
                    <a:p>
                      <a:pPr algn="l"/>
                      <a:r>
                        <a:rPr kumimoji="1" lang="ja-JP" altLang="en-US" sz="2000" dirty="0">
                          <a:latin typeface="Meiryo UI" panose="020B0604030504040204" pitchFamily="50" charset="-128"/>
                          <a:ea typeface="Meiryo UI" panose="020B0604030504040204" pitchFamily="50" charset="-128"/>
                        </a:rPr>
                        <a:t>自立するか生みの親もとへ戻る</a:t>
                      </a:r>
                    </a:p>
                  </a:txBody>
                  <a:tcPr anchor="ctr"/>
                </a:tc>
                <a:extLst>
                  <a:ext uri="{0D108BD9-81ED-4DB2-BD59-A6C34878D82A}">
                    <a16:rowId xmlns:a16="http://schemas.microsoft.com/office/drawing/2014/main" val="1134149705"/>
                  </a:ext>
                </a:extLst>
              </a:tr>
            </a:tbl>
          </a:graphicData>
        </a:graphic>
      </p:graphicFrame>
      <p:sp>
        <p:nvSpPr>
          <p:cNvPr id="4" name="テキスト ボックス 3">
            <a:extLst>
              <a:ext uri="{FF2B5EF4-FFF2-40B4-BE49-F238E27FC236}">
                <a16:creationId xmlns:a16="http://schemas.microsoft.com/office/drawing/2014/main" id="{B1DAF990-6010-4A78-848D-544E5815B2EE}"/>
              </a:ext>
            </a:extLst>
          </p:cNvPr>
          <p:cNvSpPr txBox="1"/>
          <p:nvPr/>
        </p:nvSpPr>
        <p:spPr>
          <a:xfrm>
            <a:off x="6574972" y="6516368"/>
            <a:ext cx="5617028" cy="341632"/>
          </a:xfrm>
          <a:prstGeom prst="rect">
            <a:avLst/>
          </a:prstGeom>
          <a:noFill/>
        </p:spPr>
        <p:txBody>
          <a:bodyPr wrap="square" rtlCol="0">
            <a:spAutoFit/>
          </a:bodyPr>
          <a:lstStyle/>
          <a:p>
            <a:pPr lvl="0">
              <a:lnSpc>
                <a:spcPct val="90000"/>
              </a:lnSpc>
              <a:tabLst>
                <a:tab pos="457200" algn="l"/>
              </a:tabLst>
            </a:pP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（参考）</a:t>
            </a:r>
            <a:r>
              <a:rPr lang="ja-JP" altLang="en-US" sz="18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普通養子縁組と特別養子縁組について</a:t>
            </a:r>
            <a:endPar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25145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827D0F-0173-47CE-9AE3-6954365904C7}"/>
              </a:ext>
            </a:extLst>
          </p:cNvPr>
          <p:cNvSpPr>
            <a:spLocks noGrp="1"/>
          </p:cNvSpPr>
          <p:nvPr>
            <p:ph type="title"/>
          </p:nvPr>
        </p:nvSpPr>
        <p:spPr>
          <a:xfrm>
            <a:off x="838200" y="18255"/>
            <a:ext cx="10515600" cy="1325563"/>
          </a:xfrm>
        </p:spPr>
        <p:txBody>
          <a:bodyPr anchor="t">
            <a:normAutofit/>
          </a:bodyPr>
          <a:lstStyle/>
          <a:p>
            <a:pPr algn="ctr"/>
            <a:r>
              <a:rPr kumimoji="1" lang="ja-JP" altLang="en-US" sz="4000" dirty="0">
                <a:latin typeface="Meiryo UI" panose="020B0604030504040204" pitchFamily="50" charset="-128"/>
                <a:ea typeface="Meiryo UI" panose="020B0604030504040204" pitchFamily="50" charset="-128"/>
              </a:rPr>
              <a:t>里親及びファミリーホーム養育指針</a:t>
            </a:r>
          </a:p>
        </p:txBody>
      </p:sp>
      <p:sp>
        <p:nvSpPr>
          <p:cNvPr id="3" name="コンテンツ プレースホルダー 2">
            <a:extLst>
              <a:ext uri="{FF2B5EF4-FFF2-40B4-BE49-F238E27FC236}">
                <a16:creationId xmlns:a16="http://schemas.microsoft.com/office/drawing/2014/main" id="{6BAA1B4C-B940-4E53-A25D-AA044A91371C}"/>
              </a:ext>
            </a:extLst>
          </p:cNvPr>
          <p:cNvSpPr>
            <a:spLocks noGrp="1"/>
          </p:cNvSpPr>
          <p:nvPr>
            <p:ph idx="1"/>
          </p:nvPr>
        </p:nvSpPr>
        <p:spPr>
          <a:xfrm>
            <a:off x="838200" y="1343818"/>
            <a:ext cx="10515600" cy="4833145"/>
          </a:xfrm>
        </p:spPr>
        <p:txBody>
          <a:bodyPr>
            <a:normAutofit lnSpcReduction="10000"/>
          </a:bodyPr>
          <a:lstStyle/>
          <a:p>
            <a:pPr marL="0" indent="0">
              <a:buNone/>
            </a:pPr>
            <a:r>
              <a:rPr kumimoji="1" lang="ja-JP" altLang="en-US" dirty="0">
                <a:latin typeface="Meiryo UI" panose="020B0604030504040204" pitchFamily="50" charset="-128"/>
                <a:ea typeface="Meiryo UI" panose="020B0604030504040204" pitchFamily="50" charset="-128"/>
              </a:rPr>
              <a:t>家庭養護のあり方の基本</a:t>
            </a:r>
            <a:endParaRPr kumimoji="1" lang="en-US" altLang="ja-JP" dirty="0">
              <a:latin typeface="Meiryo UI" panose="020B0604030504040204" pitchFamily="50" charset="-128"/>
              <a:ea typeface="Meiryo UI" panose="020B0604030504040204" pitchFamily="50" charset="-128"/>
            </a:endParaRPr>
          </a:p>
          <a:p>
            <a:pPr marL="0" indent="0">
              <a:buNone/>
            </a:pPr>
            <a:endParaRPr kumimoji="1" lang="en-US" altLang="ja-JP"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①　一貫かつ継続した特定の養育者の確保</a:t>
            </a: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②</a:t>
            </a:r>
            <a:r>
              <a:rPr kumimoji="1" lang="ja-JP" altLang="en-US" sz="2400" dirty="0">
                <a:latin typeface="Meiryo UI" panose="020B0604030504040204" pitchFamily="50" charset="-128"/>
                <a:ea typeface="Meiryo UI" panose="020B0604030504040204" pitchFamily="50" charset="-128"/>
              </a:rPr>
              <a:t>　特定の養育者との生活基盤の共有</a:t>
            </a:r>
            <a:endParaRPr kumimoji="1" lang="en-US" altLang="ja-JP" sz="24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③</a:t>
            </a:r>
            <a:r>
              <a:rPr kumimoji="1" lang="ja-JP" altLang="en-US" sz="2400" dirty="0">
                <a:latin typeface="Meiryo UI" panose="020B0604030504040204" pitchFamily="50" charset="-128"/>
                <a:ea typeface="Meiryo UI" panose="020B0604030504040204" pitchFamily="50" charset="-128"/>
              </a:rPr>
              <a:t>　同居する人たちとの生活の共有</a:t>
            </a:r>
            <a:endParaRPr kumimoji="1" lang="en-US" altLang="ja-JP" sz="24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④　生活の柔軟性</a:t>
            </a:r>
            <a:endParaRPr lang="en-US" altLang="ja-JP" sz="2400" dirty="0">
              <a:latin typeface="Meiryo UI" panose="020B0604030504040204" pitchFamily="50" charset="-128"/>
              <a:ea typeface="Meiryo UI" panose="020B0604030504040204" pitchFamily="50" charset="-128"/>
            </a:endParaRPr>
          </a:p>
          <a:p>
            <a:pPr marL="0" indent="0">
              <a:buNone/>
            </a:pPr>
            <a:endParaRPr kumimoji="1" lang="en-US" altLang="ja-JP" sz="2400" dirty="0">
              <a:latin typeface="Meiryo UI" panose="020B0604030504040204" pitchFamily="50" charset="-128"/>
              <a:ea typeface="Meiryo UI" panose="020B0604030504040204" pitchFamily="50" charset="-128"/>
            </a:endParaRPr>
          </a:p>
          <a:p>
            <a:pPr marL="0" indent="0">
              <a:buNone/>
            </a:pPr>
            <a:r>
              <a:rPr kumimoji="1" lang="ja-JP" altLang="en-US" sz="2400" dirty="0">
                <a:latin typeface="Meiryo UI" panose="020B0604030504040204" pitchFamily="50" charset="-128"/>
                <a:ea typeface="Meiryo UI" panose="020B0604030504040204" pitchFamily="50" charset="-128"/>
              </a:rPr>
              <a:t>⑤　地域社会に存在</a:t>
            </a:r>
            <a:endParaRPr kumimoji="1" lang="ja-JP" altLang="en-US" sz="18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68C10146-FD92-44E0-98FF-1B3647B83829}"/>
              </a:ext>
            </a:extLst>
          </p:cNvPr>
          <p:cNvSpPr txBox="1"/>
          <p:nvPr/>
        </p:nvSpPr>
        <p:spPr>
          <a:xfrm>
            <a:off x="7401109" y="6486043"/>
            <a:ext cx="4790891" cy="353701"/>
          </a:xfrm>
          <a:prstGeom prst="rect">
            <a:avLst/>
          </a:prstGeom>
          <a:noFill/>
        </p:spPr>
        <p:txBody>
          <a:bodyPr wrap="square" rtlCol="0">
            <a:spAutoFit/>
          </a:bodyPr>
          <a:lstStyle/>
          <a:p>
            <a:pPr lvl="0">
              <a:lnSpc>
                <a:spcPct val="90000"/>
              </a:lnSpc>
              <a:tabLst>
                <a:tab pos="457200" algn="l"/>
              </a:tabLst>
            </a:pP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（参考）</a:t>
            </a:r>
            <a:r>
              <a:rPr kumimoji="1" lang="ja-JP" altLang="en-US" kern="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里親</a:t>
            </a:r>
            <a:r>
              <a:rPr lang="ja-JP" altLang="en-US"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及びファミリーホーム養育指針</a:t>
            </a:r>
            <a:endPar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344224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2DFDD8-9D4D-4689-BE8B-9F884897B373}"/>
              </a:ext>
            </a:extLst>
          </p:cNvPr>
          <p:cNvSpPr>
            <a:spLocks noGrp="1"/>
          </p:cNvSpPr>
          <p:nvPr>
            <p:ph type="title"/>
          </p:nvPr>
        </p:nvSpPr>
        <p:spPr>
          <a:xfrm>
            <a:off x="838200" y="1"/>
            <a:ext cx="10452652" cy="1208597"/>
          </a:xfrm>
        </p:spPr>
        <p:txBody>
          <a:bodyPr anchor="t">
            <a:normAutofit/>
          </a:bodyPr>
          <a:lstStyle/>
          <a:p>
            <a:pPr algn="ctr"/>
            <a:r>
              <a:rPr kumimoji="1" lang="ja-JP" altLang="en-US" sz="4000" dirty="0">
                <a:latin typeface="Meiryo UI" panose="020B0604030504040204" pitchFamily="50" charset="-128"/>
                <a:ea typeface="Meiryo UI" panose="020B0604030504040204" pitchFamily="50" charset="-128"/>
              </a:rPr>
              <a:t>里親委託ガイドライン</a:t>
            </a:r>
          </a:p>
        </p:txBody>
      </p:sp>
      <p:sp>
        <p:nvSpPr>
          <p:cNvPr id="3" name="コンテンツ プレースホルダー 2">
            <a:extLst>
              <a:ext uri="{FF2B5EF4-FFF2-40B4-BE49-F238E27FC236}">
                <a16:creationId xmlns:a16="http://schemas.microsoft.com/office/drawing/2014/main" id="{9826A95A-E5F3-4FCF-B054-BCD3CEB5EDBB}"/>
              </a:ext>
            </a:extLst>
          </p:cNvPr>
          <p:cNvSpPr>
            <a:spLocks noGrp="1"/>
          </p:cNvSpPr>
          <p:nvPr>
            <p:ph idx="1"/>
          </p:nvPr>
        </p:nvSpPr>
        <p:spPr>
          <a:xfrm>
            <a:off x="219694" y="964758"/>
            <a:ext cx="11752612" cy="5486400"/>
          </a:xfrm>
        </p:spPr>
        <p:txBody>
          <a:bodyPr>
            <a:normAutofit lnSpcReduction="10000"/>
          </a:bodyPr>
          <a:lstStyle/>
          <a:p>
            <a:pPr marL="0" indent="0">
              <a:buNone/>
            </a:pPr>
            <a:r>
              <a:rPr kumimoji="1" lang="ja-JP" altLang="en-US" sz="2400" dirty="0">
                <a:latin typeface="Meiryo UI" panose="020B0604030504040204" pitchFamily="50" charset="-128"/>
                <a:ea typeface="Meiryo UI" panose="020B0604030504040204" pitchFamily="50" charset="-128"/>
              </a:rPr>
              <a:t>・児童福祉法の改正に伴い、「里親委託優先の原則」であったものが「里親委託の原則</a:t>
            </a:r>
            <a:r>
              <a:rPr lang="ja-JP" altLang="en-US" sz="2400" dirty="0">
                <a:latin typeface="Meiryo UI" panose="020B0604030504040204" pitchFamily="50" charset="-128"/>
                <a:ea typeface="Meiryo UI" panose="020B0604030504040204" pitchFamily="50" charset="-128"/>
              </a:rPr>
              <a:t>」に</a:t>
            </a:r>
            <a:r>
              <a:rPr kumimoji="1" lang="ja-JP" altLang="en-US" sz="2400" dirty="0">
                <a:latin typeface="Meiryo UI" panose="020B0604030504040204" pitchFamily="50" charset="-128"/>
                <a:ea typeface="Meiryo UI" panose="020B0604030504040204" pitchFamily="50" charset="-128"/>
              </a:rPr>
              <a:t>変更となる。</a:t>
            </a:r>
            <a:endParaRPr kumimoji="1" lang="en-US" altLang="ja-JP" sz="2400" dirty="0">
              <a:latin typeface="Meiryo UI" panose="020B0604030504040204" pitchFamily="50" charset="-128"/>
              <a:ea typeface="Meiryo UI" panose="020B0604030504040204" pitchFamily="50" charset="-128"/>
            </a:endParaRPr>
          </a:p>
          <a:p>
            <a:pPr marL="0" indent="0">
              <a:buNone/>
            </a:pPr>
            <a:endParaRPr kumimoji="1" lang="en-US" altLang="ja-JP" sz="2400" dirty="0">
              <a:latin typeface="Meiryo UI" panose="020B0604030504040204" pitchFamily="50" charset="-128"/>
              <a:ea typeface="Meiryo UI" panose="020B0604030504040204" pitchFamily="50" charset="-128"/>
            </a:endParaRPr>
          </a:p>
          <a:p>
            <a:pPr marL="0" indent="0">
              <a:buNone/>
            </a:pPr>
            <a:r>
              <a:rPr kumimoji="1" lang="ja-JP" altLang="en-US" sz="2400" dirty="0">
                <a:latin typeface="Meiryo UI" panose="020B0604030504040204" pitchFamily="50" charset="-128"/>
                <a:ea typeface="Meiryo UI" panose="020B0604030504040204" pitchFamily="50" charset="-128"/>
              </a:rPr>
              <a:t>・里親委託ガイドラインに示された里親委託の考え方</a:t>
            </a:r>
            <a:endParaRPr kumimoji="1" lang="en-US" altLang="ja-JP" sz="2400" dirty="0">
              <a:latin typeface="Meiryo UI" panose="020B0604030504040204" pitchFamily="50" charset="-128"/>
              <a:ea typeface="Meiryo UI" panose="020B0604030504040204" pitchFamily="50" charset="-128"/>
            </a:endParaRPr>
          </a:p>
          <a:p>
            <a:pPr marL="0" indent="0">
              <a:buNone/>
            </a:pPr>
            <a:endParaRPr kumimoji="1"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①特定の大人との愛着関係の下で養育されることにより、自己の存在を受け入れられているという安心感の中で、自己肯定感を育むとともに、人との関係において不可欠な基本的信頼感を獲得することができる</a:t>
            </a: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a:p>
            <a:pPr marL="0" indent="0">
              <a:buNone/>
            </a:pPr>
            <a:r>
              <a:rPr kumimoji="1" lang="ja-JP" altLang="en-US" sz="2400" dirty="0">
                <a:latin typeface="Meiryo UI" panose="020B0604030504040204" pitchFamily="50" charset="-128"/>
                <a:ea typeface="Meiryo UI" panose="020B0604030504040204" pitchFamily="50" charset="-128"/>
              </a:rPr>
              <a:t>②里親家庭において、適切な家庭生活を体験する中で、家族それぞれの</a:t>
            </a:r>
            <a:r>
              <a:rPr lang="ja-JP" altLang="en-US" sz="2400" dirty="0">
                <a:latin typeface="Meiryo UI" panose="020B0604030504040204" pitchFamily="50" charset="-128"/>
                <a:ea typeface="Meiryo UI" panose="020B0604030504040204" pitchFamily="50" charset="-128"/>
              </a:rPr>
              <a:t>ライフサイクルにおけるありようを学び、将来、家庭生活を築く上でのモデル</a:t>
            </a:r>
            <a:r>
              <a:rPr kumimoji="1" lang="ja-JP" altLang="en-US" sz="2400" dirty="0">
                <a:latin typeface="Meiryo UI" panose="020B0604030504040204" pitchFamily="50" charset="-128"/>
                <a:ea typeface="Meiryo UI" panose="020B0604030504040204" pitchFamily="50" charset="-128"/>
              </a:rPr>
              <a:t>とすることが期待できる</a:t>
            </a:r>
            <a:endParaRPr kumimoji="1" lang="en-US" altLang="ja-JP" sz="2400" dirty="0">
              <a:latin typeface="Meiryo UI" panose="020B0604030504040204" pitchFamily="50" charset="-128"/>
              <a:ea typeface="Meiryo UI" panose="020B0604030504040204" pitchFamily="50" charset="-128"/>
            </a:endParaRPr>
          </a:p>
          <a:p>
            <a:pPr marL="0" indent="0">
              <a:buNone/>
            </a:pPr>
            <a:endParaRPr kumimoji="1"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③家庭生活の中で人との適切な関係の取り方を学んだり、身近な地域社会の中で、必要な社会性を養うとともに、豊かな生活経験を通じて生活</a:t>
            </a:r>
            <a:r>
              <a:rPr kumimoji="1" lang="ja-JP" altLang="en-US" sz="2400" dirty="0">
                <a:latin typeface="Meiryo UI" panose="020B0604030504040204" pitchFamily="50" charset="-128"/>
                <a:ea typeface="Meiryo UI" panose="020B0604030504040204" pitchFamily="50" charset="-128"/>
              </a:rPr>
              <a:t>技術を獲得することができる</a:t>
            </a:r>
          </a:p>
        </p:txBody>
      </p:sp>
      <p:sp>
        <p:nvSpPr>
          <p:cNvPr id="4" name="テキスト ボックス 3">
            <a:extLst>
              <a:ext uri="{FF2B5EF4-FFF2-40B4-BE49-F238E27FC236}">
                <a16:creationId xmlns:a16="http://schemas.microsoft.com/office/drawing/2014/main" id="{CCFF7330-D5A2-40F1-A0AC-000B972F0932}"/>
              </a:ext>
            </a:extLst>
          </p:cNvPr>
          <p:cNvSpPr txBox="1"/>
          <p:nvPr/>
        </p:nvSpPr>
        <p:spPr>
          <a:xfrm>
            <a:off x="8599715" y="6516368"/>
            <a:ext cx="3592286" cy="341631"/>
          </a:xfrm>
          <a:prstGeom prst="rect">
            <a:avLst/>
          </a:prstGeom>
          <a:noFill/>
        </p:spPr>
        <p:txBody>
          <a:bodyPr wrap="square" rtlCol="0">
            <a:spAutoFit/>
          </a:bodyPr>
          <a:lstStyle/>
          <a:p>
            <a:pPr lvl="0" algn="just">
              <a:lnSpc>
                <a:spcPct val="90000"/>
              </a:lnSpc>
              <a:tabLst>
                <a:tab pos="457200" algn="l"/>
              </a:tabLst>
            </a:pPr>
            <a:r>
              <a:rPr kumimoji="1" lang="ja-JP" altLang="en-US" sz="18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（参考）</a:t>
            </a:r>
            <a:r>
              <a:rPr kumimoji="1" lang="ja-JP" altLang="ja-JP" sz="18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里親委託ガイドライン</a:t>
            </a:r>
            <a:endParaRPr lang="ja-JP" altLang="ja-JP" sz="18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Tree>
    <p:extLst>
      <p:ext uri="{BB962C8B-B14F-4D97-AF65-F5344CB8AC3E}">
        <p14:creationId xmlns:p14="http://schemas.microsoft.com/office/powerpoint/2010/main" val="3016385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70FCBD-AAA7-4110-A682-47395DEEBEF1}"/>
              </a:ext>
            </a:extLst>
          </p:cNvPr>
          <p:cNvSpPr>
            <a:spLocks noGrp="1"/>
          </p:cNvSpPr>
          <p:nvPr>
            <p:ph type="title"/>
          </p:nvPr>
        </p:nvSpPr>
        <p:spPr>
          <a:xfrm>
            <a:off x="838200" y="3129"/>
            <a:ext cx="10515600" cy="1325563"/>
          </a:xfrm>
        </p:spPr>
        <p:txBody>
          <a:bodyPr anchor="t">
            <a:normAutofit/>
          </a:bodyPr>
          <a:lstStyle/>
          <a:p>
            <a:pPr algn="ctr"/>
            <a:r>
              <a:rPr kumimoji="1" lang="ja-JP" altLang="en-US" sz="4000" dirty="0">
                <a:latin typeface="Meiryo UI" panose="020B0604030504040204" pitchFamily="50" charset="-128"/>
                <a:ea typeface="Meiryo UI" panose="020B0604030504040204" pitchFamily="50" charset="-128"/>
              </a:rPr>
              <a:t>里親が行う養育に関する最低基準</a:t>
            </a:r>
          </a:p>
        </p:txBody>
      </p:sp>
      <p:sp>
        <p:nvSpPr>
          <p:cNvPr id="3" name="コンテンツ プレースホルダー 2">
            <a:extLst>
              <a:ext uri="{FF2B5EF4-FFF2-40B4-BE49-F238E27FC236}">
                <a16:creationId xmlns:a16="http://schemas.microsoft.com/office/drawing/2014/main" id="{DE215CAB-9C44-4649-88E4-FDB9381F6CB2}"/>
              </a:ext>
            </a:extLst>
          </p:cNvPr>
          <p:cNvSpPr>
            <a:spLocks noGrp="1"/>
          </p:cNvSpPr>
          <p:nvPr>
            <p:ph idx="1"/>
          </p:nvPr>
        </p:nvSpPr>
        <p:spPr>
          <a:xfrm>
            <a:off x="692331" y="867228"/>
            <a:ext cx="10515600" cy="5123543"/>
          </a:xfrm>
        </p:spPr>
        <p:txBody>
          <a:bodyPr>
            <a:normAutofit/>
          </a:bodyPr>
          <a:lstStyle/>
          <a:p>
            <a:r>
              <a:rPr kumimoji="1" lang="ja-JP" altLang="en-US" sz="2400" dirty="0">
                <a:latin typeface="Meiryo UI" panose="020B0604030504040204" pitchFamily="50" charset="-128"/>
                <a:ea typeface="Meiryo UI" panose="020B0604030504040204" pitchFamily="50" charset="-128"/>
              </a:rPr>
              <a:t>「里親は最低基準を遵守するとともに、</a:t>
            </a:r>
            <a:r>
              <a:rPr lang="ja-JP" altLang="en-US" sz="2400" dirty="0">
                <a:latin typeface="Meiryo UI" panose="020B0604030504040204" pitchFamily="50" charset="-128"/>
                <a:ea typeface="Meiryo UI" panose="020B0604030504040204" pitchFamily="50" charset="-128"/>
              </a:rPr>
              <a:t>最低</a:t>
            </a:r>
            <a:r>
              <a:rPr kumimoji="1" lang="ja-JP" altLang="en-US" sz="2400" dirty="0">
                <a:latin typeface="Meiryo UI" panose="020B0604030504040204" pitchFamily="50" charset="-128"/>
                <a:ea typeface="Meiryo UI" panose="020B0604030504040204" pitchFamily="50" charset="-128"/>
              </a:rPr>
              <a:t>基準を超えて、常にその行う養育の内容を向上させるように努めなけらばならない。」</a:t>
            </a:r>
            <a:endParaRPr kumimoji="1" lang="en-US" altLang="ja-JP" sz="2400" dirty="0">
              <a:latin typeface="Meiryo UI" panose="020B0604030504040204" pitchFamily="50" charset="-128"/>
              <a:ea typeface="Meiryo UI" panose="020B0604030504040204" pitchFamily="50" charset="-128"/>
            </a:endParaRPr>
          </a:p>
          <a:p>
            <a:pPr marL="0" indent="0">
              <a:buNone/>
            </a:pPr>
            <a:endParaRPr kumimoji="1"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里親が行う養育は、委託児童の自主性を尊重し、基本的な生活習慣を確立するとともに、豊かな人間性及び社会性を養い、委託児童の自立を支援することを目的として行わなければならないこと。また、里親は養育を効果的に行うため、研修を受け、その資質向上を図るように努めなければならないこと。」</a:t>
            </a:r>
            <a:endParaRPr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この他にも</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児童を平等に養育する原則」「虐待等の禁止」「必要な教育を受けさせる」「健康管理等」「衛生管理等」「給付金として受けた金銭管理」「自立支援計画書の遵守」「秘密保持」「記録の整備」「苦情等への対応」「都道府県知事への報告」「関係機関との連携」等が定められている。</a:t>
            </a:r>
            <a:endParaRPr kumimoji="1" lang="ja-JP" altLang="en-US" sz="24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AFDE9B7F-559C-45C9-97F5-27CA4426E09B}"/>
              </a:ext>
            </a:extLst>
          </p:cNvPr>
          <p:cNvSpPr txBox="1"/>
          <p:nvPr/>
        </p:nvSpPr>
        <p:spPr>
          <a:xfrm>
            <a:off x="5985966" y="6513238"/>
            <a:ext cx="6206034" cy="341632"/>
          </a:xfrm>
          <a:prstGeom prst="rect">
            <a:avLst/>
          </a:prstGeom>
          <a:noFill/>
        </p:spPr>
        <p:txBody>
          <a:bodyPr wrap="square" rtlCol="0">
            <a:spAutoFit/>
          </a:bodyPr>
          <a:lstStyle/>
          <a:p>
            <a:pPr lvl="0">
              <a:lnSpc>
                <a:spcPct val="90000"/>
              </a:lnSpc>
              <a:tabLst>
                <a:tab pos="457200" algn="l"/>
              </a:tabLst>
            </a:pP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（参考）里親が行う養育に関する最低基準：</a:t>
            </a:r>
            <a:r>
              <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a:t>
            </a: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条、</a:t>
            </a:r>
            <a:r>
              <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a:t>
            </a: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条他</a:t>
            </a:r>
            <a:endParaRPr lang="ja-JP" altLang="ja-JP" sz="18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86390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CF57E6-B346-403B-B54D-761B53B0BBA4}"/>
              </a:ext>
            </a:extLst>
          </p:cNvPr>
          <p:cNvSpPr>
            <a:spLocks noGrp="1"/>
          </p:cNvSpPr>
          <p:nvPr>
            <p:ph type="title"/>
          </p:nvPr>
        </p:nvSpPr>
        <p:spPr>
          <a:xfrm>
            <a:off x="838200" y="18255"/>
            <a:ext cx="10515600" cy="1325563"/>
          </a:xfrm>
        </p:spPr>
        <p:txBody>
          <a:bodyPr anchor="t">
            <a:normAutofit/>
          </a:bodyPr>
          <a:lstStyle/>
          <a:p>
            <a:pPr algn="ctr"/>
            <a:r>
              <a:rPr kumimoji="1" lang="ja-JP" altLang="en-US" sz="4000" dirty="0">
                <a:latin typeface="Meiryo UI" panose="020B0604030504040204" pitchFamily="50" charset="-128"/>
                <a:ea typeface="Meiryo UI" panose="020B0604030504040204" pitchFamily="50" charset="-128"/>
              </a:rPr>
              <a:t>里親委託を推進する上での課題</a:t>
            </a:r>
          </a:p>
        </p:txBody>
      </p:sp>
      <p:sp>
        <p:nvSpPr>
          <p:cNvPr id="3" name="コンテンツ プレースホルダー 2">
            <a:extLst>
              <a:ext uri="{FF2B5EF4-FFF2-40B4-BE49-F238E27FC236}">
                <a16:creationId xmlns:a16="http://schemas.microsoft.com/office/drawing/2014/main" id="{2907CAAD-74F2-4B3A-8FE5-3DA5AAC7B98B}"/>
              </a:ext>
            </a:extLst>
          </p:cNvPr>
          <p:cNvSpPr>
            <a:spLocks noGrp="1"/>
          </p:cNvSpPr>
          <p:nvPr>
            <p:ph idx="1"/>
          </p:nvPr>
        </p:nvSpPr>
        <p:spPr>
          <a:xfrm>
            <a:off x="838200" y="1561532"/>
            <a:ext cx="10515600" cy="4351338"/>
          </a:xfrm>
        </p:spPr>
        <p:txBody>
          <a:bodyPr>
            <a:normAutofit/>
          </a:bodyPr>
          <a:lstStyle/>
          <a:p>
            <a:pPr marL="0" indent="0">
              <a:buNone/>
            </a:pPr>
            <a:endParaRPr kumimoji="1" lang="en-US" altLang="ja-JP" dirty="0">
              <a:latin typeface="Meiryo UI" panose="020B0604030504040204" pitchFamily="50" charset="-128"/>
              <a:ea typeface="Meiryo UI" panose="020B0604030504040204" pitchFamily="50" charset="-128"/>
            </a:endParaRPr>
          </a:p>
          <a:p>
            <a:pPr marL="0" indent="0">
              <a:buNone/>
            </a:pPr>
            <a:r>
              <a:rPr kumimoji="1" lang="ja-JP" altLang="en-US" dirty="0">
                <a:latin typeface="Meiryo UI" panose="020B0604030504040204" pitchFamily="50" charset="-128"/>
                <a:ea typeface="Meiryo UI" panose="020B0604030504040204" pitchFamily="50" charset="-128"/>
              </a:rPr>
              <a:t>①　登録里親確保の問題</a:t>
            </a:r>
            <a:endParaRPr kumimoji="1" lang="en-US" altLang="ja-JP" dirty="0">
              <a:latin typeface="Meiryo UI" panose="020B0604030504040204" pitchFamily="50" charset="-128"/>
              <a:ea typeface="Meiryo UI" panose="020B0604030504040204" pitchFamily="50" charset="-128"/>
            </a:endParaRPr>
          </a:p>
          <a:p>
            <a:pPr marL="0" indent="0">
              <a:buNone/>
            </a:pPr>
            <a:endParaRPr kumimoji="1"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②　実親の同意の問題</a:t>
            </a: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r>
              <a:rPr kumimoji="1" lang="ja-JP" altLang="en-US" dirty="0">
                <a:latin typeface="Meiryo UI" panose="020B0604030504040204" pitchFamily="50" charset="-128"/>
                <a:ea typeface="Meiryo UI" panose="020B0604030504040204" pitchFamily="50" charset="-128"/>
              </a:rPr>
              <a:t>③　児童の問題の複雑化</a:t>
            </a:r>
            <a:endParaRPr kumimoji="1" lang="en-US" altLang="ja-JP" dirty="0">
              <a:latin typeface="Meiryo UI" panose="020B0604030504040204" pitchFamily="50" charset="-128"/>
              <a:ea typeface="Meiryo UI" panose="020B0604030504040204" pitchFamily="50" charset="-128"/>
            </a:endParaRPr>
          </a:p>
          <a:p>
            <a:pPr marL="0" indent="0">
              <a:buNone/>
            </a:pPr>
            <a:endParaRPr kumimoji="1"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④　実施体制、実施方針の問題</a:t>
            </a:r>
            <a:endParaRPr kumimoji="1" lang="ja-JP" altLang="en-US"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F5D7B323-AE96-4FE0-A26A-1366E7C88802}"/>
              </a:ext>
            </a:extLst>
          </p:cNvPr>
          <p:cNvSpPr txBox="1"/>
          <p:nvPr/>
        </p:nvSpPr>
        <p:spPr>
          <a:xfrm>
            <a:off x="7945395" y="6488668"/>
            <a:ext cx="4246605" cy="351077"/>
          </a:xfrm>
          <a:prstGeom prst="rect">
            <a:avLst/>
          </a:prstGeom>
          <a:noFill/>
        </p:spPr>
        <p:txBody>
          <a:bodyPr wrap="square" rtlCol="0">
            <a:spAutoFit/>
          </a:bodyPr>
          <a:lstStyle/>
          <a:p>
            <a:pPr lvl="0">
              <a:lnSpc>
                <a:spcPct val="90000"/>
              </a:lnSpc>
              <a:tabLst>
                <a:tab pos="457200" algn="l"/>
              </a:tabLst>
            </a:pP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（参考）里親制度の現状と課題</a:t>
            </a:r>
            <a:endParaRPr lang="ja-JP" altLang="ja-JP" sz="18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370843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55565-7C34-4F4A-AD17-B9F3C8DCDD14}"/>
              </a:ext>
            </a:extLst>
          </p:cNvPr>
          <p:cNvSpPr>
            <a:spLocks noGrp="1"/>
          </p:cNvSpPr>
          <p:nvPr>
            <p:ph type="title"/>
          </p:nvPr>
        </p:nvSpPr>
        <p:spPr>
          <a:xfrm>
            <a:off x="838200" y="0"/>
            <a:ext cx="10515600" cy="1325563"/>
          </a:xfrm>
        </p:spPr>
        <p:txBody>
          <a:bodyPr anchor="t">
            <a:normAutofit/>
          </a:bodyPr>
          <a:lstStyle/>
          <a:p>
            <a:pPr algn="ctr"/>
            <a:r>
              <a:rPr kumimoji="1" lang="ja-JP" altLang="en-US" sz="4000" dirty="0">
                <a:latin typeface="Meiryo UI" panose="020B0604030504040204" pitchFamily="50" charset="-128"/>
                <a:ea typeface="Meiryo UI" panose="020B0604030504040204" pitchFamily="50" charset="-128"/>
              </a:rPr>
              <a:t>まとめ</a:t>
            </a:r>
          </a:p>
        </p:txBody>
      </p:sp>
      <p:sp>
        <p:nvSpPr>
          <p:cNvPr id="3" name="コンテンツ プレースホルダー 2">
            <a:extLst>
              <a:ext uri="{FF2B5EF4-FFF2-40B4-BE49-F238E27FC236}">
                <a16:creationId xmlns:a16="http://schemas.microsoft.com/office/drawing/2014/main" id="{FDA60364-328B-471B-A1A0-A3DF2C7245F9}"/>
              </a:ext>
            </a:extLst>
          </p:cNvPr>
          <p:cNvSpPr>
            <a:spLocks noGrp="1"/>
          </p:cNvSpPr>
          <p:nvPr>
            <p:ph idx="1"/>
          </p:nvPr>
        </p:nvSpPr>
        <p:spPr>
          <a:xfrm>
            <a:off x="838200" y="1182523"/>
            <a:ext cx="10515600" cy="5303520"/>
          </a:xfrm>
        </p:spPr>
        <p:txBody>
          <a:bodyPr/>
          <a:lstStyle/>
          <a:p>
            <a:pPr marL="0" indent="0">
              <a:buNone/>
            </a:pPr>
            <a:r>
              <a:rPr kumimoji="1" lang="ja-JP" altLang="en-US" dirty="0">
                <a:latin typeface="Meiryo UI" panose="020B0604030504040204" pitchFamily="50" charset="-128"/>
                <a:ea typeface="Meiryo UI" panose="020B0604030504040204" pitchFamily="50" charset="-128"/>
              </a:rPr>
              <a:t>なぜ施設が里親やファミリーホームを支援するのか</a:t>
            </a:r>
            <a:endParaRPr kumimoji="1"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r>
              <a:rPr kumimoji="1" lang="ja-JP" altLang="en-US" sz="2400" dirty="0">
                <a:latin typeface="Meiryo UI" panose="020B0604030504040204" pitchFamily="50" charset="-128"/>
                <a:ea typeface="Meiryo UI" panose="020B0604030504040204" pitchFamily="50" charset="-128"/>
              </a:rPr>
              <a:t>　　親の養育　</a:t>
            </a:r>
            <a:r>
              <a:rPr kumimoji="1" lang="en-US" altLang="ja-JP" sz="2400" dirty="0">
                <a:latin typeface="Meiryo UI" panose="020B0604030504040204" pitchFamily="50" charset="-128"/>
                <a:ea typeface="Meiryo UI" panose="020B0604030504040204" pitchFamily="50" charset="-128"/>
              </a:rPr>
              <a:t>parental</a:t>
            </a:r>
            <a:r>
              <a:rPr kumimoji="1" lang="ja-JP" altLang="en-US" sz="2400" dirty="0">
                <a:latin typeface="Meiryo UI" panose="020B0604030504040204" pitchFamily="50" charset="-128"/>
                <a:ea typeface="Meiryo UI" panose="020B0604030504040204" pitchFamily="50" charset="-128"/>
              </a:rPr>
              <a:t>　</a:t>
            </a:r>
            <a:r>
              <a:rPr kumimoji="1" lang="en-US" altLang="ja-JP" sz="2400" dirty="0">
                <a:latin typeface="Meiryo UI" panose="020B0604030504040204" pitchFamily="50" charset="-128"/>
                <a:ea typeface="Meiryo UI" panose="020B0604030504040204" pitchFamily="50" charset="-128"/>
              </a:rPr>
              <a:t>care</a:t>
            </a:r>
          </a:p>
          <a:p>
            <a:pPr marL="0" indent="0">
              <a:buNone/>
            </a:pPr>
            <a:r>
              <a:rPr lang="ja-JP" altLang="en-US" sz="2400" dirty="0">
                <a:latin typeface="Meiryo UI" panose="020B0604030504040204" pitchFamily="50" charset="-128"/>
                <a:ea typeface="Meiryo UI" panose="020B0604030504040204" pitchFamily="50" charset="-128"/>
              </a:rPr>
              <a:t>　　　実親</a:t>
            </a:r>
            <a:endParaRPr lang="en-US" altLang="ja-JP" sz="2400" dirty="0">
              <a:latin typeface="Meiryo UI" panose="020B0604030504040204" pitchFamily="50" charset="-128"/>
              <a:ea typeface="Meiryo UI" panose="020B0604030504040204" pitchFamily="50" charset="-128"/>
            </a:endParaRPr>
          </a:p>
          <a:p>
            <a:pPr marL="0" indent="0">
              <a:buNone/>
            </a:pPr>
            <a:r>
              <a:rPr kumimoji="1" lang="ja-JP" altLang="en-US" sz="2400" dirty="0">
                <a:latin typeface="Meiryo UI" panose="020B0604030504040204" pitchFamily="50" charset="-128"/>
                <a:ea typeface="Meiryo UI" panose="020B0604030504040204" pitchFamily="50" charset="-128"/>
              </a:rPr>
              <a:t>　　　養子縁組</a:t>
            </a:r>
            <a:r>
              <a:rPr lang="ja-JP" altLang="en-US" sz="2400" dirty="0">
                <a:latin typeface="Meiryo UI" panose="020B0604030504040204" pitchFamily="50" charset="-128"/>
                <a:ea typeface="Meiryo UI" panose="020B0604030504040204" pitchFamily="50" charset="-128"/>
              </a:rPr>
              <a:t>（普通養子縁組、特別養子縁組</a:t>
            </a:r>
            <a:r>
              <a:rPr kumimoji="1" lang="ja-JP" altLang="en-US" sz="2400" dirty="0">
                <a:latin typeface="Meiryo UI" panose="020B0604030504040204" pitchFamily="50" charset="-128"/>
                <a:ea typeface="Meiryo UI" panose="020B0604030504040204" pitchFamily="50" charset="-128"/>
              </a:rPr>
              <a:t>）</a:t>
            </a:r>
            <a:endParaRPr kumimoji="1"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里親</a:t>
            </a:r>
            <a:endParaRPr lang="en-US" altLang="ja-JP" sz="2400" dirty="0">
              <a:latin typeface="Meiryo UI" panose="020B0604030504040204" pitchFamily="50" charset="-128"/>
              <a:ea typeface="Meiryo UI" panose="020B0604030504040204" pitchFamily="50" charset="-128"/>
            </a:endParaRPr>
          </a:p>
          <a:p>
            <a:pPr marL="0" indent="0">
              <a:buNone/>
            </a:pPr>
            <a:endParaRPr kumimoji="1"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家庭の養育力の低下</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家庭</a:t>
            </a:r>
            <a:r>
              <a:rPr kumimoji="1" lang="ja-JP" altLang="en-US" sz="2400" dirty="0">
                <a:latin typeface="Meiryo UI" panose="020B0604030504040204" pitchFamily="50" charset="-128"/>
                <a:ea typeface="Meiryo UI" panose="020B0604030504040204" pitchFamily="50" charset="-128"/>
              </a:rPr>
              <a:t>基盤の脆弱　　　　　　　　　　　　　　　求められている地域からの支援</a:t>
            </a:r>
            <a:endParaRPr kumimoji="1"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家庭のあり方の変容</a:t>
            </a:r>
            <a:endParaRPr kumimoji="1" lang="ja-JP" altLang="en-US" dirty="0">
              <a:latin typeface="Meiryo UI" panose="020B0604030504040204" pitchFamily="50" charset="-128"/>
              <a:ea typeface="Meiryo UI" panose="020B0604030504040204" pitchFamily="50" charset="-128"/>
            </a:endParaRPr>
          </a:p>
        </p:txBody>
      </p:sp>
      <p:sp>
        <p:nvSpPr>
          <p:cNvPr id="4" name="矢印: 右 3">
            <a:extLst>
              <a:ext uri="{FF2B5EF4-FFF2-40B4-BE49-F238E27FC236}">
                <a16:creationId xmlns:a16="http://schemas.microsoft.com/office/drawing/2014/main" id="{46C701A8-D3D0-49B6-ACE9-72417085F4BC}"/>
              </a:ext>
            </a:extLst>
          </p:cNvPr>
          <p:cNvSpPr/>
          <p:nvPr/>
        </p:nvSpPr>
        <p:spPr>
          <a:xfrm>
            <a:off x="4820412" y="5013297"/>
            <a:ext cx="978408" cy="9219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CC13BD61-BE6A-4FBA-A6CD-310246CCC413}"/>
              </a:ext>
            </a:extLst>
          </p:cNvPr>
          <p:cNvSpPr txBox="1"/>
          <p:nvPr/>
        </p:nvSpPr>
        <p:spPr>
          <a:xfrm>
            <a:off x="4897395" y="6486043"/>
            <a:ext cx="7294605" cy="341632"/>
          </a:xfrm>
          <a:prstGeom prst="rect">
            <a:avLst/>
          </a:prstGeom>
          <a:noFill/>
        </p:spPr>
        <p:txBody>
          <a:bodyPr wrap="square" rtlCol="0">
            <a:spAutoFit/>
          </a:bodyPr>
          <a:lstStyle/>
          <a:p>
            <a:pPr lvl="0">
              <a:lnSpc>
                <a:spcPct val="90000"/>
              </a:lnSpc>
              <a:tabLst>
                <a:tab pos="457200" algn="l"/>
              </a:tabLst>
            </a:pP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（参考）</a:t>
            </a:r>
            <a:r>
              <a:rPr kumimoji="1" lang="ja-JP"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資料集社会的養育の推進に向けて（令和</a:t>
            </a:r>
            <a:r>
              <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r>
              <a:rPr kumimoji="1" lang="ja-JP"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a:t>
            </a:r>
            <a:r>
              <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a:t>
            </a:r>
            <a:r>
              <a:rPr kumimoji="1" lang="ja-JP"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月）</a:t>
            </a: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67</a:t>
            </a: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項</a:t>
            </a:r>
            <a:endParaRPr lang="ja-JP" altLang="ja-JP" sz="18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276441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04897061-A19E-44BC-8C6B-383860093B99}"/>
              </a:ext>
            </a:extLst>
          </p:cNvPr>
          <p:cNvSpPr>
            <a:spLocks noGrp="1"/>
          </p:cNvSpPr>
          <p:nvPr>
            <p:ph type="ctrTitle"/>
          </p:nvPr>
        </p:nvSpPr>
        <p:spPr>
          <a:xfrm>
            <a:off x="1524000" y="0"/>
            <a:ext cx="9144000" cy="1258294"/>
          </a:xfrm>
        </p:spPr>
        <p:txBody>
          <a:bodyPr anchor="ctr">
            <a:normAutofit/>
          </a:bodyPr>
          <a:lstStyle/>
          <a:p>
            <a:r>
              <a:rPr lang="ja-JP" altLang="en-US" sz="4000" dirty="0">
                <a:latin typeface="Meiryo UI" panose="020B0604030504040204" pitchFamily="50" charset="-128"/>
                <a:ea typeface="Meiryo UI" panose="020B0604030504040204" pitchFamily="50" charset="-128"/>
              </a:rPr>
              <a:t>本領域で獲得するスキル</a:t>
            </a:r>
          </a:p>
        </p:txBody>
      </p:sp>
      <p:sp>
        <p:nvSpPr>
          <p:cNvPr id="4" name="字幕 3">
            <a:extLst>
              <a:ext uri="{FF2B5EF4-FFF2-40B4-BE49-F238E27FC236}">
                <a16:creationId xmlns:a16="http://schemas.microsoft.com/office/drawing/2014/main" id="{D1B518B4-7AF8-4EAD-A582-DA2B6359076E}"/>
              </a:ext>
            </a:extLst>
          </p:cNvPr>
          <p:cNvSpPr>
            <a:spLocks noGrp="1"/>
          </p:cNvSpPr>
          <p:nvPr>
            <p:ph type="subTitle" idx="1"/>
          </p:nvPr>
        </p:nvSpPr>
        <p:spPr>
          <a:xfrm>
            <a:off x="1524000" y="1956021"/>
            <a:ext cx="9144000" cy="4146605"/>
          </a:xfrm>
        </p:spPr>
        <p:txBody>
          <a:bodyPr>
            <a:normAutofit/>
          </a:bodyPr>
          <a:lstStyle/>
          <a:p>
            <a:pPr algn="l"/>
            <a:r>
              <a:rPr lang="ja-JP" altLang="en-US" sz="2800" dirty="0">
                <a:latin typeface="Meiryo UI" panose="020B0604030504040204" pitchFamily="50" charset="-128"/>
                <a:ea typeface="Meiryo UI" panose="020B0604030504040204" pitchFamily="50" charset="-128"/>
              </a:rPr>
              <a:t>獲得するスキル</a:t>
            </a:r>
            <a:endParaRPr lang="en-US" altLang="ja-JP" sz="2800" dirty="0">
              <a:latin typeface="Meiryo UI" panose="020B0604030504040204" pitchFamily="50" charset="-128"/>
              <a:ea typeface="Meiryo UI" panose="020B0604030504040204" pitchFamily="50" charset="-128"/>
            </a:endParaRPr>
          </a:p>
          <a:p>
            <a:pPr algn="l"/>
            <a:r>
              <a:rPr lang="ja-JP" altLang="en-US" sz="2800" dirty="0">
                <a:latin typeface="Meiryo UI" panose="020B0604030504040204" pitchFamily="50" charset="-128"/>
                <a:ea typeface="Meiryo UI" panose="020B0604030504040204" pitchFamily="50" charset="-128"/>
              </a:rPr>
              <a:t>①社会的養護のなかみと社会的養護の方向性を理解する</a:t>
            </a:r>
            <a:endParaRPr lang="en-US" altLang="ja-JP" sz="2800" dirty="0">
              <a:latin typeface="Meiryo UI" panose="020B0604030504040204" pitchFamily="50" charset="-128"/>
              <a:ea typeface="Meiryo UI" panose="020B0604030504040204" pitchFamily="50" charset="-128"/>
            </a:endParaRPr>
          </a:p>
          <a:p>
            <a:pPr algn="l"/>
            <a:r>
              <a:rPr lang="ja-JP" altLang="en-US" sz="2800" dirty="0">
                <a:latin typeface="Meiryo UI" panose="020B0604030504040204" pitchFamily="50" charset="-128"/>
                <a:ea typeface="Meiryo UI" panose="020B0604030504040204" pitchFamily="50" charset="-128"/>
              </a:rPr>
              <a:t>②施設に求められる家庭的養護について考える</a:t>
            </a:r>
            <a:endParaRPr lang="en-US" altLang="ja-JP" sz="2800" dirty="0">
              <a:latin typeface="Meiryo UI" panose="020B0604030504040204" pitchFamily="50" charset="-128"/>
              <a:ea typeface="Meiryo UI" panose="020B0604030504040204" pitchFamily="50" charset="-128"/>
            </a:endParaRPr>
          </a:p>
          <a:p>
            <a:pPr algn="l"/>
            <a:r>
              <a:rPr lang="ja-JP" altLang="en-US" sz="2800" dirty="0">
                <a:latin typeface="Meiryo UI" panose="020B0604030504040204" pitchFamily="50" charset="-128"/>
                <a:ea typeface="Meiryo UI" panose="020B0604030504040204" pitchFamily="50" charset="-128"/>
              </a:rPr>
              <a:t>③</a:t>
            </a:r>
            <a:r>
              <a:rPr lang="ja-JP" altLang="en-US" sz="2800" dirty="0">
                <a:solidFill>
                  <a:srgbClr val="FF0000"/>
                </a:solidFill>
                <a:latin typeface="Meiryo UI" panose="020B0604030504040204" pitchFamily="50" charset="-128"/>
                <a:ea typeface="Meiryo UI" panose="020B0604030504040204" pitchFamily="50" charset="-128"/>
              </a:rPr>
              <a:t>家庭養護と里親制度について理解</a:t>
            </a:r>
            <a:r>
              <a:rPr lang="ja-JP" altLang="en-US" sz="2800" dirty="0">
                <a:latin typeface="Meiryo UI" panose="020B0604030504040204" pitchFamily="50" charset="-128"/>
                <a:ea typeface="Meiryo UI" panose="020B0604030504040204" pitchFamily="50" charset="-128"/>
              </a:rPr>
              <a:t>し、家庭養護で得られる</a:t>
            </a:r>
            <a:endParaRPr lang="en-US" altLang="ja-JP" sz="2800" dirty="0">
              <a:latin typeface="Meiryo UI" panose="020B0604030504040204" pitchFamily="50" charset="-128"/>
              <a:ea typeface="Meiryo UI" panose="020B0604030504040204" pitchFamily="50" charset="-128"/>
            </a:endParaRPr>
          </a:p>
          <a:p>
            <a:pPr algn="l"/>
            <a:r>
              <a:rPr lang="ja-JP" altLang="en-US" sz="2800" dirty="0">
                <a:latin typeface="Meiryo UI" panose="020B0604030504040204" pitchFamily="50" charset="-128"/>
                <a:ea typeface="Meiryo UI" panose="020B0604030504040204" pitchFamily="50" charset="-128"/>
              </a:rPr>
              <a:t>　子どもの育ちについて学ぶ</a:t>
            </a:r>
            <a:endParaRPr lang="en-US" altLang="ja-JP" sz="2800" dirty="0">
              <a:latin typeface="Meiryo UI" panose="020B0604030504040204" pitchFamily="50" charset="-128"/>
              <a:ea typeface="Meiryo UI" panose="020B0604030504040204" pitchFamily="50" charset="-128"/>
            </a:endParaRPr>
          </a:p>
          <a:p>
            <a:pPr algn="l"/>
            <a:r>
              <a:rPr lang="ja-JP" altLang="en-US" sz="2800" dirty="0">
                <a:latin typeface="Meiryo UI" panose="020B0604030504040204" pitchFamily="50" charset="-128"/>
                <a:ea typeface="Meiryo UI" panose="020B0604030504040204" pitchFamily="50" charset="-128"/>
              </a:rPr>
              <a:t>④里親と施設のパートナーシップについて学び、考える</a:t>
            </a:r>
          </a:p>
        </p:txBody>
      </p:sp>
    </p:spTree>
    <p:extLst>
      <p:ext uri="{BB962C8B-B14F-4D97-AF65-F5344CB8AC3E}">
        <p14:creationId xmlns:p14="http://schemas.microsoft.com/office/powerpoint/2010/main" val="2774855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639714-22EC-4F27-ADEF-E93EDC9A09FB}"/>
              </a:ext>
            </a:extLst>
          </p:cNvPr>
          <p:cNvSpPr>
            <a:spLocks noGrp="1"/>
          </p:cNvSpPr>
          <p:nvPr>
            <p:ph type="title"/>
          </p:nvPr>
        </p:nvSpPr>
        <p:spPr>
          <a:xfrm>
            <a:off x="838200" y="0"/>
            <a:ext cx="10515600" cy="1325563"/>
          </a:xfrm>
        </p:spPr>
        <p:txBody>
          <a:bodyPr anchor="t">
            <a:normAutofit/>
          </a:bodyPr>
          <a:lstStyle/>
          <a:p>
            <a:pPr algn="ctr"/>
            <a:r>
              <a:rPr kumimoji="1" lang="ja-JP" altLang="en-US" sz="4000" dirty="0">
                <a:latin typeface="Meiryo UI" panose="020B0604030504040204" pitchFamily="50" charset="-128"/>
                <a:ea typeface="Meiryo UI" panose="020B0604030504040204" pitchFamily="50" charset="-128"/>
              </a:rPr>
              <a:t>社会的養護・社会的養育のかたち</a:t>
            </a:r>
          </a:p>
        </p:txBody>
      </p:sp>
      <p:graphicFrame>
        <p:nvGraphicFramePr>
          <p:cNvPr id="6" name="コンテンツ プレースホルダー 3">
            <a:extLst>
              <a:ext uri="{FF2B5EF4-FFF2-40B4-BE49-F238E27FC236}">
                <a16:creationId xmlns:a16="http://schemas.microsoft.com/office/drawing/2014/main" id="{C8AB91D0-B8D2-4A43-BDF5-5505CD7263E2}"/>
              </a:ext>
            </a:extLst>
          </p:cNvPr>
          <p:cNvGraphicFramePr>
            <a:graphicFrameLocks noGrp="1"/>
          </p:cNvGraphicFramePr>
          <p:nvPr>
            <p:ph idx="1"/>
            <p:extLst>
              <p:ext uri="{D42A27DB-BD31-4B8C-83A1-F6EECF244321}">
                <p14:modId xmlns:p14="http://schemas.microsoft.com/office/powerpoint/2010/main" val="377970741"/>
              </p:ext>
            </p:extLst>
          </p:nvPr>
        </p:nvGraphicFramePr>
        <p:xfrm>
          <a:off x="1" y="612372"/>
          <a:ext cx="12191999" cy="52300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右矢印 7">
            <a:extLst>
              <a:ext uri="{FF2B5EF4-FFF2-40B4-BE49-F238E27FC236}">
                <a16:creationId xmlns:a16="http://schemas.microsoft.com/office/drawing/2014/main" id="{7534E42D-8C1D-8445-85D2-630539924858}"/>
              </a:ext>
            </a:extLst>
          </p:cNvPr>
          <p:cNvSpPr/>
          <p:nvPr/>
        </p:nvSpPr>
        <p:spPr>
          <a:xfrm>
            <a:off x="414053" y="5723634"/>
            <a:ext cx="11363894" cy="731129"/>
          </a:xfrm>
          <a:prstGeom prst="rightArrow">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sz="2400" dirty="0">
                <a:solidFill>
                  <a:schemeClr val="bg1"/>
                </a:solidFill>
                <a:latin typeface="Meiryo UI" panose="020B0604030504040204" pitchFamily="50" charset="-128"/>
                <a:ea typeface="Meiryo UI" panose="020B0604030504040204" pitchFamily="50" charset="-128"/>
              </a:rPr>
              <a:t>より家庭に近い環境での養育</a:t>
            </a:r>
          </a:p>
        </p:txBody>
      </p:sp>
      <p:sp>
        <p:nvSpPr>
          <p:cNvPr id="3" name="テキスト ボックス 2">
            <a:extLst>
              <a:ext uri="{FF2B5EF4-FFF2-40B4-BE49-F238E27FC236}">
                <a16:creationId xmlns:a16="http://schemas.microsoft.com/office/drawing/2014/main" id="{FA59BE5C-632A-4757-B8BF-926C9E06683E}"/>
              </a:ext>
            </a:extLst>
          </p:cNvPr>
          <p:cNvSpPr txBox="1"/>
          <p:nvPr/>
        </p:nvSpPr>
        <p:spPr>
          <a:xfrm>
            <a:off x="4528457" y="6486043"/>
            <a:ext cx="7663541" cy="341632"/>
          </a:xfrm>
          <a:prstGeom prst="rect">
            <a:avLst/>
          </a:prstGeom>
          <a:noFill/>
        </p:spPr>
        <p:txBody>
          <a:bodyPr wrap="square" rtlCol="0">
            <a:spAutoFit/>
          </a:bodyPr>
          <a:lstStyle/>
          <a:p>
            <a:pPr lvl="0">
              <a:lnSpc>
                <a:spcPct val="90000"/>
              </a:lnSpc>
              <a:tabLst>
                <a:tab pos="457200" algn="l"/>
              </a:tabLst>
            </a:pP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（参考）</a:t>
            </a:r>
            <a:r>
              <a:rPr kumimoji="1" lang="ja-JP"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資料集社会的養育の推進に向けて（令和</a:t>
            </a:r>
            <a:r>
              <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r>
              <a:rPr kumimoji="1" lang="ja-JP"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a:t>
            </a:r>
            <a:r>
              <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a:t>
            </a:r>
            <a:r>
              <a:rPr kumimoji="1" lang="ja-JP"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月）</a:t>
            </a: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12</a:t>
            </a: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項</a:t>
            </a:r>
            <a:endParaRPr lang="ja-JP" altLang="ja-JP" sz="18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433635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CCC3E5A3-5926-425C-8405-FCC4805C1A4F}"/>
              </a:ext>
            </a:extLst>
          </p:cNvPr>
          <p:cNvSpPr>
            <a:spLocks noGrp="1"/>
          </p:cNvSpPr>
          <p:nvPr>
            <p:ph type="title"/>
          </p:nvPr>
        </p:nvSpPr>
        <p:spPr>
          <a:xfrm>
            <a:off x="838200" y="0"/>
            <a:ext cx="10515600" cy="1243648"/>
          </a:xfrm>
        </p:spPr>
        <p:txBody>
          <a:bodyPr anchor="t">
            <a:normAutofit/>
          </a:bodyPr>
          <a:lstStyle/>
          <a:p>
            <a:pPr algn="ctr"/>
            <a:r>
              <a:rPr kumimoji="1" lang="ja-JP" altLang="en-US" sz="4000" dirty="0">
                <a:latin typeface="Meiryo UI" panose="020B0604030504040204" pitchFamily="50" charset="-128"/>
                <a:ea typeface="Meiryo UI" panose="020B0604030504040204" pitchFamily="50" charset="-128"/>
              </a:rPr>
              <a:t>社会的養護・社会的養育のかたち</a:t>
            </a:r>
          </a:p>
        </p:txBody>
      </p:sp>
      <p:graphicFrame>
        <p:nvGraphicFramePr>
          <p:cNvPr id="7" name="表 4">
            <a:extLst>
              <a:ext uri="{FF2B5EF4-FFF2-40B4-BE49-F238E27FC236}">
                <a16:creationId xmlns:a16="http://schemas.microsoft.com/office/drawing/2014/main" id="{D08C545F-EE24-0B40-B689-0EC5C92F1BCB}"/>
              </a:ext>
            </a:extLst>
          </p:cNvPr>
          <p:cNvGraphicFramePr>
            <a:graphicFrameLocks noGrp="1"/>
          </p:cNvGraphicFramePr>
          <p:nvPr>
            <p:ph idx="1"/>
            <p:extLst>
              <p:ext uri="{D42A27DB-BD31-4B8C-83A1-F6EECF244321}">
                <p14:modId xmlns:p14="http://schemas.microsoft.com/office/powerpoint/2010/main" val="3099529849"/>
              </p:ext>
            </p:extLst>
          </p:nvPr>
        </p:nvGraphicFramePr>
        <p:xfrm>
          <a:off x="162561" y="765951"/>
          <a:ext cx="11805920" cy="5429853"/>
        </p:xfrm>
        <a:graphic>
          <a:graphicData uri="http://schemas.openxmlformats.org/drawingml/2006/table">
            <a:tbl>
              <a:tblPr firstRow="1" bandRow="1">
                <a:tableStyleId>{8A107856-5554-42FB-B03E-39F5DBC370BA}</a:tableStyleId>
              </a:tblPr>
              <a:tblGrid>
                <a:gridCol w="1477587">
                  <a:extLst>
                    <a:ext uri="{9D8B030D-6E8A-4147-A177-3AD203B41FA5}">
                      <a16:colId xmlns:a16="http://schemas.microsoft.com/office/drawing/2014/main" val="4150406015"/>
                    </a:ext>
                  </a:extLst>
                </a:gridCol>
                <a:gridCol w="2320229">
                  <a:extLst>
                    <a:ext uri="{9D8B030D-6E8A-4147-A177-3AD203B41FA5}">
                      <a16:colId xmlns:a16="http://schemas.microsoft.com/office/drawing/2014/main" val="2888654562"/>
                    </a:ext>
                  </a:extLst>
                </a:gridCol>
                <a:gridCol w="2669368">
                  <a:extLst>
                    <a:ext uri="{9D8B030D-6E8A-4147-A177-3AD203B41FA5}">
                      <a16:colId xmlns:a16="http://schemas.microsoft.com/office/drawing/2014/main" val="3413397551"/>
                    </a:ext>
                  </a:extLst>
                </a:gridCol>
                <a:gridCol w="2669368">
                  <a:extLst>
                    <a:ext uri="{9D8B030D-6E8A-4147-A177-3AD203B41FA5}">
                      <a16:colId xmlns:a16="http://schemas.microsoft.com/office/drawing/2014/main" val="2289700954"/>
                    </a:ext>
                  </a:extLst>
                </a:gridCol>
                <a:gridCol w="2669368">
                  <a:extLst>
                    <a:ext uri="{9D8B030D-6E8A-4147-A177-3AD203B41FA5}">
                      <a16:colId xmlns:a16="http://schemas.microsoft.com/office/drawing/2014/main" val="4277539527"/>
                    </a:ext>
                  </a:extLst>
                </a:gridCol>
              </a:tblGrid>
              <a:tr h="360833">
                <a:tc>
                  <a:txBody>
                    <a:bodyPr/>
                    <a:lstStyle/>
                    <a:p>
                      <a:pPr algn="ctr"/>
                      <a:endParaRPr kumimoji="1" lang="ja-JP" altLang="en-US" sz="200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2000" dirty="0">
                          <a:latin typeface="Meiryo UI" panose="020B0604030504040204" pitchFamily="50" charset="-128"/>
                          <a:ea typeface="Meiryo UI" panose="020B0604030504040204" pitchFamily="50" charset="-128"/>
                        </a:rPr>
                        <a:t>家庭養護</a:t>
                      </a:r>
                      <a:endParaRPr kumimoji="1" lang="en-US" altLang="ja-JP" sz="20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nchor="ctr"/>
                </a:tc>
                <a:tc gridSpan="2">
                  <a:txBody>
                    <a:bodyPr/>
                    <a:lstStyle/>
                    <a:p>
                      <a:pPr algn="ctr"/>
                      <a:r>
                        <a:rPr kumimoji="1" lang="ja-JP" altLang="en-US" sz="2000" dirty="0">
                          <a:latin typeface="Meiryo UI" panose="020B0604030504040204" pitchFamily="50" charset="-128"/>
                          <a:ea typeface="Meiryo UI" panose="020B0604030504040204" pitchFamily="50" charset="-128"/>
                        </a:rPr>
                        <a:t>家庭的養護</a:t>
                      </a:r>
                    </a:p>
                  </a:txBody>
                  <a:tcPr/>
                </a:tc>
                <a:tc hMerge="1">
                  <a:txBody>
                    <a:bodyPr/>
                    <a:lstStyle/>
                    <a:p>
                      <a:endParaRPr kumimoji="1" lang="ja-JP" altLang="en-US" dirty="0"/>
                    </a:p>
                  </a:txBody>
                  <a:tcPr/>
                </a:tc>
                <a:extLst>
                  <a:ext uri="{0D108BD9-81ED-4DB2-BD59-A6C34878D82A}">
                    <a16:rowId xmlns:a16="http://schemas.microsoft.com/office/drawing/2014/main" val="3284543225"/>
                  </a:ext>
                </a:extLst>
              </a:tr>
              <a:tr h="902084">
                <a:tc>
                  <a:txBody>
                    <a:bodyPr/>
                    <a:lstStyle/>
                    <a:p>
                      <a:pPr algn="ctr"/>
                      <a:r>
                        <a:rPr kumimoji="1" lang="ja-JP" altLang="en-US" sz="2000" dirty="0">
                          <a:latin typeface="Meiryo UI" panose="020B0604030504040204" pitchFamily="50" charset="-128"/>
                          <a:ea typeface="Meiryo UI" panose="020B0604030504040204" pitchFamily="50" charset="-128"/>
                        </a:rPr>
                        <a:t>名称</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里親</a:t>
                      </a:r>
                      <a:endParaRPr kumimoji="1" lang="en-US" altLang="ja-JP" sz="2000" dirty="0">
                        <a:latin typeface="Meiryo UI" panose="020B0604030504040204" pitchFamily="50" charset="-128"/>
                        <a:ea typeface="Meiryo UI" panose="020B0604030504040204" pitchFamily="50" charset="-128"/>
                      </a:endParaRPr>
                    </a:p>
                  </a:txBody>
                  <a:tcPr anchor="ctr"/>
                </a:tc>
                <a:tc>
                  <a:txBody>
                    <a:bodyPr/>
                    <a:lstStyle/>
                    <a:p>
                      <a:r>
                        <a:rPr kumimoji="1" lang="ja-JP" altLang="en-US" sz="2000" dirty="0">
                          <a:latin typeface="Meiryo UI" panose="020B0604030504040204" pitchFamily="50" charset="-128"/>
                          <a:ea typeface="Meiryo UI" panose="020B0604030504040204" pitchFamily="50" charset="-128"/>
                        </a:rPr>
                        <a:t>小規模住居型児童養育事業（ファミリーホーム）</a:t>
                      </a:r>
                    </a:p>
                  </a:txBody>
                  <a:tcPr anchor="ctr"/>
                </a:tc>
                <a:tc>
                  <a:txBody>
                    <a:bodyPr/>
                    <a:lstStyle/>
                    <a:p>
                      <a:r>
                        <a:rPr kumimoji="1" lang="ja-JP" altLang="en-US" sz="2000" dirty="0">
                          <a:latin typeface="Meiryo UI" panose="020B0604030504040204" pitchFamily="50" charset="-128"/>
                          <a:ea typeface="Meiryo UI" panose="020B0604030504040204" pitchFamily="50" charset="-128"/>
                        </a:rPr>
                        <a:t>地域小規模児童養護施設</a:t>
                      </a:r>
                    </a:p>
                  </a:txBody>
                  <a:tcPr/>
                </a:tc>
                <a:tc>
                  <a:txBody>
                    <a:bodyPr/>
                    <a:lstStyle/>
                    <a:p>
                      <a:r>
                        <a:rPr kumimoji="1" lang="ja-JP" altLang="en-US" sz="2000" dirty="0">
                          <a:latin typeface="Meiryo UI" panose="020B0604030504040204" pitchFamily="50" charset="-128"/>
                          <a:ea typeface="Meiryo UI" panose="020B0604030504040204" pitchFamily="50" charset="-128"/>
                        </a:rPr>
                        <a:t>分園型小規模グループケア</a:t>
                      </a:r>
                    </a:p>
                  </a:txBody>
                  <a:tcPr/>
                </a:tc>
                <a:extLst>
                  <a:ext uri="{0D108BD9-81ED-4DB2-BD59-A6C34878D82A}">
                    <a16:rowId xmlns:a16="http://schemas.microsoft.com/office/drawing/2014/main" val="124060214"/>
                  </a:ext>
                </a:extLst>
              </a:tr>
              <a:tr h="360833">
                <a:tc>
                  <a:txBody>
                    <a:bodyPr/>
                    <a:lstStyle/>
                    <a:p>
                      <a:pPr algn="ctr"/>
                      <a:r>
                        <a:rPr kumimoji="1" lang="ja-JP" altLang="en-US" sz="2000" dirty="0">
                          <a:latin typeface="Meiryo UI" panose="020B0604030504040204" pitchFamily="50" charset="-128"/>
                          <a:ea typeface="Meiryo UI" panose="020B0604030504040204" pitchFamily="50" charset="-128"/>
                        </a:rPr>
                        <a:t>運営</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個人</a:t>
                      </a:r>
                    </a:p>
                  </a:txBody>
                  <a:tcPr/>
                </a:tc>
                <a:tc>
                  <a:txBody>
                    <a:bodyPr/>
                    <a:lstStyle/>
                    <a:p>
                      <a:pPr algn="ctr"/>
                      <a:r>
                        <a:rPr kumimoji="1" lang="ja-JP" altLang="en-US" sz="2000" dirty="0">
                          <a:latin typeface="Meiryo UI" panose="020B0604030504040204" pitchFamily="50" charset="-128"/>
                          <a:ea typeface="Meiryo UI" panose="020B0604030504040204" pitchFamily="50" charset="-128"/>
                        </a:rPr>
                        <a:t>第</a:t>
                      </a:r>
                      <a:r>
                        <a:rPr kumimoji="1" lang="en-US" altLang="ja-JP" sz="2000" dirty="0">
                          <a:latin typeface="Meiryo UI" panose="020B0604030504040204" pitchFamily="50" charset="-128"/>
                          <a:ea typeface="Meiryo UI" panose="020B0604030504040204" pitchFamily="50" charset="-128"/>
                        </a:rPr>
                        <a:t>2</a:t>
                      </a:r>
                      <a:r>
                        <a:rPr kumimoji="1" lang="ja-JP" altLang="en-US" sz="2000" dirty="0">
                          <a:latin typeface="Meiryo UI" panose="020B0604030504040204" pitchFamily="50" charset="-128"/>
                          <a:ea typeface="Meiryo UI" panose="020B0604030504040204" pitchFamily="50" charset="-128"/>
                        </a:rPr>
                        <a:t>種社会福祉事業</a:t>
                      </a:r>
                    </a:p>
                  </a:txBody>
                  <a:tcPr/>
                </a:tc>
                <a:tc gridSpan="2">
                  <a:txBody>
                    <a:bodyPr/>
                    <a:lstStyle/>
                    <a:p>
                      <a:pPr algn="ctr"/>
                      <a:r>
                        <a:rPr kumimoji="1" lang="ja-JP" altLang="en-US" sz="2000" dirty="0">
                          <a:latin typeface="Meiryo UI" panose="020B0604030504040204" pitchFamily="50" charset="-128"/>
                          <a:ea typeface="Meiryo UI" panose="020B0604030504040204" pitchFamily="50" charset="-128"/>
                        </a:rPr>
                        <a:t>第</a:t>
                      </a:r>
                      <a:r>
                        <a:rPr kumimoji="1" lang="en-US" altLang="ja-JP" sz="2000" dirty="0">
                          <a:latin typeface="Meiryo UI" panose="020B0604030504040204" pitchFamily="50" charset="-128"/>
                          <a:ea typeface="Meiryo UI" panose="020B0604030504040204" pitchFamily="50" charset="-128"/>
                        </a:rPr>
                        <a:t>1</a:t>
                      </a:r>
                      <a:r>
                        <a:rPr kumimoji="1" lang="ja-JP" altLang="en-US" sz="2000" dirty="0">
                          <a:latin typeface="Meiryo UI" panose="020B0604030504040204" pitchFamily="50" charset="-128"/>
                          <a:ea typeface="Meiryo UI" panose="020B0604030504040204" pitchFamily="50" charset="-128"/>
                        </a:rPr>
                        <a:t>種社会福祉事業（児童養護施設等）</a:t>
                      </a:r>
                    </a:p>
                  </a:txBody>
                  <a:tcPr/>
                </a:tc>
                <a:tc hMerge="1">
                  <a:txBody>
                    <a:bodyPr/>
                    <a:lstStyle/>
                    <a:p>
                      <a:endParaRPr kumimoji="1" lang="ja-JP" altLang="en-US" dirty="0"/>
                    </a:p>
                  </a:txBody>
                  <a:tcPr/>
                </a:tc>
                <a:extLst>
                  <a:ext uri="{0D108BD9-81ED-4DB2-BD59-A6C34878D82A}">
                    <a16:rowId xmlns:a16="http://schemas.microsoft.com/office/drawing/2014/main" val="2862890241"/>
                  </a:ext>
                </a:extLst>
              </a:tr>
              <a:tr h="902084">
                <a:tc>
                  <a:txBody>
                    <a:bodyPr/>
                    <a:lstStyle/>
                    <a:p>
                      <a:pPr algn="ctr"/>
                      <a:r>
                        <a:rPr kumimoji="1" lang="ja-JP" altLang="en-US" sz="2000" dirty="0">
                          <a:latin typeface="Meiryo UI" panose="020B0604030504040204" pitchFamily="50" charset="-128"/>
                          <a:ea typeface="Meiryo UI" panose="020B0604030504040204" pitchFamily="50" charset="-128"/>
                        </a:rPr>
                        <a:t>児童数</a:t>
                      </a:r>
                    </a:p>
                  </a:txBody>
                  <a:tcPr anchor="ctr"/>
                </a:tc>
                <a:tc>
                  <a:txBody>
                    <a:bodyPr/>
                    <a:lstStyle/>
                    <a:p>
                      <a:pPr algn="ctr"/>
                      <a:r>
                        <a:rPr kumimoji="1" lang="en-US" altLang="ja-JP" sz="2000" dirty="0">
                          <a:latin typeface="Meiryo UI" panose="020B0604030504040204" pitchFamily="50" charset="-128"/>
                          <a:ea typeface="Meiryo UI" panose="020B0604030504040204" pitchFamily="50" charset="-128"/>
                        </a:rPr>
                        <a:t>1</a:t>
                      </a:r>
                      <a:r>
                        <a:rPr kumimoji="1" lang="ja-JP" altLang="en-US" sz="2000" dirty="0">
                          <a:latin typeface="Meiryo UI" panose="020B0604030504040204" pitchFamily="50" charset="-128"/>
                          <a:ea typeface="Meiryo UI" panose="020B0604030504040204" pitchFamily="50" charset="-128"/>
                        </a:rPr>
                        <a:t>名～</a:t>
                      </a:r>
                      <a:r>
                        <a:rPr kumimoji="1" lang="en-US" altLang="ja-JP" sz="2000" dirty="0">
                          <a:latin typeface="Meiryo UI" panose="020B0604030504040204" pitchFamily="50" charset="-128"/>
                          <a:ea typeface="Meiryo UI" panose="020B0604030504040204" pitchFamily="50" charset="-128"/>
                        </a:rPr>
                        <a:t>4</a:t>
                      </a:r>
                      <a:r>
                        <a:rPr kumimoji="1" lang="ja-JP" altLang="en-US" sz="2000" dirty="0">
                          <a:latin typeface="Meiryo UI" panose="020B0604030504040204" pitchFamily="50" charset="-128"/>
                          <a:ea typeface="Meiryo UI" panose="020B0604030504040204" pitchFamily="50" charset="-128"/>
                        </a:rPr>
                        <a:t>名</a:t>
                      </a:r>
                      <a:endParaRPr kumimoji="1" lang="en-US" altLang="ja-JP" sz="2000" dirty="0">
                        <a:latin typeface="Meiryo UI" panose="020B0604030504040204" pitchFamily="50" charset="-128"/>
                        <a:ea typeface="Meiryo UI" panose="020B0604030504040204" pitchFamily="50" charset="-128"/>
                      </a:endParaRPr>
                    </a:p>
                    <a:p>
                      <a:pPr algn="ct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実子を含めて</a:t>
                      </a:r>
                      <a:r>
                        <a:rPr kumimoji="1" lang="en-US" altLang="ja-JP" sz="2000" dirty="0">
                          <a:latin typeface="Meiryo UI" panose="020B0604030504040204" pitchFamily="50" charset="-128"/>
                          <a:ea typeface="Meiryo UI" panose="020B0604030504040204" pitchFamily="50" charset="-128"/>
                        </a:rPr>
                        <a:t>6</a:t>
                      </a:r>
                      <a:r>
                        <a:rPr kumimoji="1" lang="ja-JP" altLang="en-US" sz="2000" dirty="0">
                          <a:latin typeface="Meiryo UI" panose="020B0604030504040204" pitchFamily="50" charset="-128"/>
                          <a:ea typeface="Meiryo UI" panose="020B0604030504040204" pitchFamily="50" charset="-128"/>
                        </a:rPr>
                        <a:t>名まで</a:t>
                      </a:r>
                      <a:endParaRPr kumimoji="1" lang="en-US" altLang="ja-JP" sz="2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定員</a:t>
                      </a:r>
                      <a:r>
                        <a:rPr kumimoji="1" lang="en-US" altLang="ja-JP" sz="2000" dirty="0">
                          <a:latin typeface="Meiryo UI" panose="020B0604030504040204" pitchFamily="50" charset="-128"/>
                          <a:ea typeface="Meiryo UI" panose="020B0604030504040204" pitchFamily="50" charset="-128"/>
                        </a:rPr>
                        <a:t>5</a:t>
                      </a:r>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6</a:t>
                      </a:r>
                      <a:r>
                        <a:rPr kumimoji="1" lang="ja-JP" altLang="en-US" sz="2000" dirty="0">
                          <a:latin typeface="Meiryo UI" panose="020B0604030504040204" pitchFamily="50" charset="-128"/>
                          <a:ea typeface="Meiryo UI" panose="020B0604030504040204" pitchFamily="50" charset="-128"/>
                        </a:rPr>
                        <a:t>名</a:t>
                      </a:r>
                    </a:p>
                  </a:txBody>
                  <a:tcPr anchor="ctr"/>
                </a:tc>
                <a:tc>
                  <a:txBody>
                    <a:bodyPr/>
                    <a:lstStyle/>
                    <a:p>
                      <a:pPr algn="ctr"/>
                      <a:r>
                        <a:rPr kumimoji="1" lang="en-US" altLang="ja-JP" sz="2000" dirty="0">
                          <a:latin typeface="Meiryo UI" panose="020B0604030504040204" pitchFamily="50" charset="-128"/>
                          <a:ea typeface="Meiryo UI" panose="020B0604030504040204" pitchFamily="50" charset="-128"/>
                        </a:rPr>
                        <a:t>6</a:t>
                      </a:r>
                      <a:r>
                        <a:rPr kumimoji="1" lang="ja-JP" altLang="en-US" sz="2000" dirty="0">
                          <a:latin typeface="Meiryo UI" panose="020B0604030504040204" pitchFamily="50" charset="-128"/>
                          <a:ea typeface="Meiryo UI" panose="020B0604030504040204" pitchFamily="50" charset="-128"/>
                        </a:rPr>
                        <a:t>名</a:t>
                      </a:r>
                    </a:p>
                  </a:txBody>
                  <a:tcPr anchor="ctr"/>
                </a:tc>
                <a:tc>
                  <a:txBody>
                    <a:bodyPr/>
                    <a:lstStyle/>
                    <a:p>
                      <a:pPr algn="ctr"/>
                      <a:r>
                        <a:rPr kumimoji="1" lang="en-US" altLang="ja-JP" sz="2000" dirty="0">
                          <a:latin typeface="Meiryo UI" panose="020B0604030504040204" pitchFamily="50" charset="-128"/>
                          <a:ea typeface="Meiryo UI" panose="020B0604030504040204" pitchFamily="50" charset="-128"/>
                        </a:rPr>
                        <a:t>6</a:t>
                      </a:r>
                      <a:r>
                        <a:rPr kumimoji="1" lang="ja-JP" altLang="en-US" sz="2000" dirty="0">
                          <a:latin typeface="Meiryo UI" panose="020B0604030504040204" pitchFamily="50" charset="-128"/>
                          <a:ea typeface="Meiryo UI" panose="020B0604030504040204" pitchFamily="50" charset="-128"/>
                        </a:rPr>
                        <a:t>名</a:t>
                      </a:r>
                    </a:p>
                  </a:txBody>
                  <a:tcPr anchor="ctr"/>
                </a:tc>
                <a:extLst>
                  <a:ext uri="{0D108BD9-81ED-4DB2-BD59-A6C34878D82A}">
                    <a16:rowId xmlns:a16="http://schemas.microsoft.com/office/drawing/2014/main" val="3187398867"/>
                  </a:ext>
                </a:extLst>
              </a:tr>
              <a:tr h="614013">
                <a:tc>
                  <a:txBody>
                    <a:bodyPr/>
                    <a:lstStyle/>
                    <a:p>
                      <a:pPr algn="ctr"/>
                      <a:r>
                        <a:rPr kumimoji="1" lang="ja-JP" altLang="en-US" sz="2000" dirty="0">
                          <a:latin typeface="Meiryo UI" panose="020B0604030504040204" pitchFamily="50" charset="-128"/>
                          <a:ea typeface="Meiryo UI" panose="020B0604030504040204" pitchFamily="50" charset="-128"/>
                        </a:rPr>
                        <a:t>主な養育者</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里親</a:t>
                      </a:r>
                    </a:p>
                  </a:txBody>
                  <a:tcPr anchor="ctr"/>
                </a:tc>
                <a:tc>
                  <a:txBody>
                    <a:bodyPr/>
                    <a:lstStyle/>
                    <a:p>
                      <a:r>
                        <a:rPr kumimoji="1" lang="ja-JP" altLang="en-US" sz="2000">
                          <a:latin typeface="Meiryo UI" panose="020B0604030504040204" pitchFamily="50" charset="-128"/>
                          <a:ea typeface="Meiryo UI" panose="020B0604030504040204" pitchFamily="50" charset="-128"/>
                        </a:rPr>
                        <a:t>里親等養育者と補助者</a:t>
                      </a:r>
                      <a:endParaRPr kumimoji="1" lang="ja-JP" altLang="en-US" sz="2000" dirty="0">
                        <a:latin typeface="Meiryo UI" panose="020B0604030504040204" pitchFamily="50" charset="-128"/>
                        <a:ea typeface="Meiryo UI" panose="020B0604030504040204" pitchFamily="50" charset="-128"/>
                      </a:endParaRPr>
                    </a:p>
                  </a:txBody>
                  <a:tcPr/>
                </a:tc>
                <a:tc gridSpan="2">
                  <a:txBody>
                    <a:bodyPr/>
                    <a:lstStyle/>
                    <a:p>
                      <a:pPr algn="ctr"/>
                      <a:r>
                        <a:rPr kumimoji="1" lang="ja-JP" altLang="en-US" sz="2000" dirty="0">
                          <a:latin typeface="Meiryo UI" panose="020B0604030504040204" pitchFamily="50" charset="-128"/>
                          <a:ea typeface="Meiryo UI" panose="020B0604030504040204" pitchFamily="50" charset="-128"/>
                        </a:rPr>
                        <a:t>児童養護施設等の児童指導員、保育士</a:t>
                      </a:r>
                      <a:endParaRPr kumimoji="1" lang="en-US" altLang="ja-JP" sz="20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dirty="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635823651"/>
                  </a:ext>
                </a:extLst>
              </a:tr>
              <a:tr h="1172709">
                <a:tc rowSpan="2">
                  <a:txBody>
                    <a:bodyPr/>
                    <a:lstStyle/>
                    <a:p>
                      <a:pPr algn="ctr"/>
                      <a:r>
                        <a:rPr kumimoji="1" lang="ja-JP" altLang="en-US" sz="2000" dirty="0">
                          <a:latin typeface="Meiryo UI" panose="020B0604030504040204" pitchFamily="50" charset="-128"/>
                          <a:ea typeface="Meiryo UI" panose="020B0604030504040204" pitchFamily="50" charset="-128"/>
                        </a:rPr>
                        <a:t>費用</a:t>
                      </a:r>
                      <a:endParaRPr kumimoji="1" lang="en-US" altLang="ja-JP" sz="2000" dirty="0">
                        <a:latin typeface="Meiryo UI" panose="020B0604030504040204" pitchFamily="50" charset="-128"/>
                        <a:ea typeface="Meiryo UI" panose="020B0604030504040204" pitchFamily="50" charset="-128"/>
                      </a:endParaRPr>
                    </a:p>
                    <a:p>
                      <a:pPr algn="ctr"/>
                      <a:r>
                        <a:rPr kumimoji="1" lang="ja-JP" altLang="en-US" sz="2000" dirty="0">
                          <a:latin typeface="Meiryo UI" panose="020B0604030504040204" pitchFamily="50" charset="-128"/>
                          <a:ea typeface="Meiryo UI" panose="020B0604030504040204" pitchFamily="50" charset="-128"/>
                        </a:rPr>
                        <a:t>（措置費）</a:t>
                      </a:r>
                    </a:p>
                  </a:txBody>
                  <a:tcPr anchor="ctr"/>
                </a:tc>
                <a:tc>
                  <a:txBody>
                    <a:bodyPr/>
                    <a:lstStyle/>
                    <a:p>
                      <a:r>
                        <a:rPr kumimoji="1" lang="ja-JP" altLang="en-US" sz="2000">
                          <a:latin typeface="Meiryo UI" panose="020B0604030504040204" pitchFamily="50" charset="-128"/>
                          <a:ea typeface="Meiryo UI" panose="020B0604030504040204" pitchFamily="50" charset="-128"/>
                        </a:rPr>
                        <a:t>養育里親は里親手当として月額</a:t>
                      </a:r>
                      <a:r>
                        <a:rPr kumimoji="1" lang="en-US" altLang="ja-JP" sz="2000" dirty="0">
                          <a:latin typeface="Meiryo UI" panose="020B0604030504040204" pitchFamily="50" charset="-128"/>
                          <a:ea typeface="Meiryo UI" panose="020B0604030504040204" pitchFamily="50" charset="-128"/>
                        </a:rPr>
                        <a:t>90.000</a:t>
                      </a:r>
                      <a:r>
                        <a:rPr kumimoji="1" lang="ja-JP" altLang="en-US" sz="200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二人目以降も</a:t>
                      </a:r>
                      <a:r>
                        <a:rPr kumimoji="1" lang="ja-JP" altLang="en-US" sz="2000">
                          <a:latin typeface="Meiryo UI" panose="020B0604030504040204" pitchFamily="50" charset="-128"/>
                          <a:ea typeface="Meiryo UI" panose="020B0604030504040204" pitchFamily="50" charset="-128"/>
                        </a:rPr>
                        <a:t>同額）</a:t>
                      </a:r>
                      <a:endParaRPr kumimoji="1" lang="en-US" altLang="ja-JP" sz="2000" dirty="0">
                        <a:latin typeface="Meiryo UI" panose="020B0604030504040204" pitchFamily="50" charset="-128"/>
                        <a:ea typeface="Meiryo UI" panose="020B0604030504040204" pitchFamily="50" charset="-128"/>
                      </a:endParaRPr>
                    </a:p>
                  </a:txBody>
                  <a:tcPr/>
                </a:tc>
                <a:tc>
                  <a:txBody>
                    <a:bodyPr/>
                    <a:lstStyle/>
                    <a:p>
                      <a:r>
                        <a:rPr kumimoji="1" lang="ja-JP" altLang="en-US" sz="2000" dirty="0">
                          <a:latin typeface="Meiryo UI" panose="020B0604030504040204" pitchFamily="50" charset="-128"/>
                          <a:ea typeface="Meiryo UI" panose="020B0604030504040204" pitchFamily="50" charset="-128"/>
                        </a:rPr>
                        <a:t>現員払い（人件費と委託児童数に応じて算定されるもの）</a:t>
                      </a:r>
                    </a:p>
                  </a:txBody>
                  <a:tcPr/>
                </a:tc>
                <a:tc gridSpan="2">
                  <a:txBody>
                    <a:bodyPr/>
                    <a:lstStyle/>
                    <a:p>
                      <a:r>
                        <a:rPr kumimoji="1" lang="ja-JP" altLang="en-US" sz="2000" dirty="0">
                          <a:latin typeface="Meiryo UI" panose="020B0604030504040204" pitchFamily="50" charset="-128"/>
                          <a:ea typeface="Meiryo UI" panose="020B0604030504040204" pitchFamily="50" charset="-128"/>
                        </a:rPr>
                        <a:t>定員払い（人件費に基づく事務費を児童定数に応じて算定されるもの）</a:t>
                      </a:r>
                    </a:p>
                  </a:txBody>
                  <a:tcPr/>
                </a:tc>
                <a:tc hMerge="1">
                  <a:txBody>
                    <a:bodyPr/>
                    <a:lstStyle/>
                    <a:p>
                      <a:endParaRPr kumimoji="1" lang="ja-JP" altLang="en-US" dirty="0"/>
                    </a:p>
                  </a:txBody>
                  <a:tcPr/>
                </a:tc>
                <a:extLst>
                  <a:ext uri="{0D108BD9-81ED-4DB2-BD59-A6C34878D82A}">
                    <a16:rowId xmlns:a16="http://schemas.microsoft.com/office/drawing/2014/main" val="2440397951"/>
                  </a:ext>
                </a:extLst>
              </a:tr>
              <a:tr h="631459">
                <a:tc vMerge="1">
                  <a:txBody>
                    <a:bodyPr/>
                    <a:lstStyle/>
                    <a:p>
                      <a:endParaRPr kumimoji="1" lang="ja-JP" altLang="en-US" dirty="0"/>
                    </a:p>
                  </a:txBody>
                  <a:tcPr anchor="ctr"/>
                </a:tc>
                <a:tc gridSpan="4">
                  <a:txBody>
                    <a:bodyPr/>
                    <a:lstStyle/>
                    <a:p>
                      <a:r>
                        <a:rPr kumimoji="1" lang="ja-JP" altLang="en-US" sz="2000" dirty="0">
                          <a:latin typeface="Meiryo UI" panose="020B0604030504040204" pitchFamily="50" charset="-128"/>
                          <a:ea typeface="Meiryo UI" panose="020B0604030504040204" pitchFamily="50" charset="-128"/>
                        </a:rPr>
                        <a:t>児童に関する</a:t>
                      </a:r>
                      <a:r>
                        <a:rPr lang="ja-JP" altLang="en-US" sz="2000" dirty="0">
                          <a:latin typeface="Meiryo UI" panose="020B0604030504040204" pitchFamily="50" charset="-128"/>
                          <a:ea typeface="Meiryo UI" panose="020B0604030504040204" pitchFamily="50" charset="-128"/>
                        </a:rPr>
                        <a:t>一般生活費（約</a:t>
                      </a:r>
                      <a:r>
                        <a:rPr lang="en-US" altLang="ja-JP" sz="2000" dirty="0">
                          <a:latin typeface="Meiryo UI" panose="020B0604030504040204" pitchFamily="50" charset="-128"/>
                          <a:ea typeface="Meiryo UI" panose="020B0604030504040204" pitchFamily="50" charset="-128"/>
                        </a:rPr>
                        <a:t>5</a:t>
                      </a:r>
                      <a:r>
                        <a:rPr lang="ja-JP" altLang="en-US" sz="2000" dirty="0">
                          <a:latin typeface="Meiryo UI" panose="020B0604030504040204" pitchFamily="50" charset="-128"/>
                          <a:ea typeface="Meiryo UI" panose="020B0604030504040204" pitchFamily="50" charset="-128"/>
                        </a:rPr>
                        <a:t>万円）・教育費・学校給食費・入進学若しくは就職などの支度金等は共通している。</a:t>
                      </a:r>
                      <a:endParaRPr kumimoji="1" lang="ja-JP" altLang="en-US" sz="2000" dirty="0">
                        <a:latin typeface="Meiryo UI" panose="020B0604030504040204" pitchFamily="50" charset="-128"/>
                        <a:ea typeface="Meiryo UI" panose="020B060403050404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43204575"/>
                  </a:ext>
                </a:extLst>
              </a:tr>
            </a:tbl>
          </a:graphicData>
        </a:graphic>
      </p:graphicFrame>
      <p:sp>
        <p:nvSpPr>
          <p:cNvPr id="8" name="テキスト ボックス 7">
            <a:extLst>
              <a:ext uri="{FF2B5EF4-FFF2-40B4-BE49-F238E27FC236}">
                <a16:creationId xmlns:a16="http://schemas.microsoft.com/office/drawing/2014/main" id="{0835A754-B104-4859-80EA-D0658F40E898}"/>
              </a:ext>
            </a:extLst>
          </p:cNvPr>
          <p:cNvSpPr txBox="1"/>
          <p:nvPr/>
        </p:nvSpPr>
        <p:spPr>
          <a:xfrm>
            <a:off x="4484915" y="6486042"/>
            <a:ext cx="7707084" cy="341632"/>
          </a:xfrm>
          <a:prstGeom prst="rect">
            <a:avLst/>
          </a:prstGeom>
          <a:noFill/>
        </p:spPr>
        <p:txBody>
          <a:bodyPr wrap="square" rtlCol="0">
            <a:spAutoFit/>
          </a:bodyPr>
          <a:lstStyle/>
          <a:p>
            <a:pPr>
              <a:lnSpc>
                <a:spcPct val="90000"/>
              </a:lnSpc>
              <a:tabLst>
                <a:tab pos="457200" algn="l"/>
              </a:tabLst>
            </a:pP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（参考）</a:t>
            </a:r>
            <a:r>
              <a:rPr kumimoji="1" lang="ja-JP"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資料集社会的養育の推進に向けて（令和</a:t>
            </a:r>
            <a:r>
              <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r>
              <a:rPr kumimoji="1" lang="ja-JP"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a:t>
            </a:r>
            <a:r>
              <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a:t>
            </a:r>
            <a:r>
              <a:rPr kumimoji="1" lang="ja-JP"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月）</a:t>
            </a: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12</a:t>
            </a: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項</a:t>
            </a:r>
            <a:endParaRPr lang="ja-JP" altLang="ja-JP" sz="18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791147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31867E6-98A5-4E48-8B8F-0B204EF9FD34}"/>
              </a:ext>
            </a:extLst>
          </p:cNvPr>
          <p:cNvSpPr>
            <a:spLocks noGrp="1"/>
          </p:cNvSpPr>
          <p:nvPr>
            <p:ph idx="1"/>
          </p:nvPr>
        </p:nvSpPr>
        <p:spPr>
          <a:xfrm>
            <a:off x="0" y="915035"/>
            <a:ext cx="12192000" cy="5323205"/>
          </a:xfrm>
        </p:spPr>
        <p:txBody>
          <a:bodyPr>
            <a:normAutofit fontScale="92500" lnSpcReduction="20000"/>
          </a:bodyPr>
          <a:lstStyle/>
          <a:p>
            <a:r>
              <a:rPr kumimoji="1" lang="ja-JP" altLang="en-US" dirty="0">
                <a:latin typeface="Meiryo UI" panose="020B0604030504040204" pitchFamily="50" charset="-128"/>
                <a:ea typeface="Meiryo UI" panose="020B0604030504040204" pitchFamily="50" charset="-128"/>
              </a:rPr>
              <a:t>個別の関わりが増え、関係性が構築されることで、子どもの愛着形成や感情表出などが促されること</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子どもの自由な時間、静かな時間やプライバシーが守られるなど個別の生活環境が確保されること</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料理や買い物などを含め、日常生活の全般において経験・体験を積む機会が増加すること</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子ども同士、子どもと職員の距離が密接になることで、課題の大きい子どもがユニットに入った際の影響が大きくなることがある</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職員の孤立や職員の課題の抱え込みを防ぐシステムが重要</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地域の特性に応じた方法での人材育成に関する取り組みが必要</a:t>
            </a:r>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タイトル 1">
            <a:extLst>
              <a:ext uri="{FF2B5EF4-FFF2-40B4-BE49-F238E27FC236}">
                <a16:creationId xmlns:a16="http://schemas.microsoft.com/office/drawing/2014/main" id="{A165E832-D596-3E44-890C-B3A379F9EE95}"/>
              </a:ext>
            </a:extLst>
          </p:cNvPr>
          <p:cNvSpPr>
            <a:spLocks noGrp="1"/>
          </p:cNvSpPr>
          <p:nvPr>
            <p:ph type="title"/>
          </p:nvPr>
        </p:nvSpPr>
        <p:spPr>
          <a:xfrm>
            <a:off x="838200" y="0"/>
            <a:ext cx="10515600" cy="1325563"/>
          </a:xfrm>
        </p:spPr>
        <p:txBody>
          <a:bodyPr anchor="t">
            <a:normAutofit/>
          </a:bodyPr>
          <a:lstStyle/>
          <a:p>
            <a:pPr algn="ctr"/>
            <a:r>
              <a:rPr kumimoji="1" lang="ja-JP" altLang="en-US" sz="4000" dirty="0">
                <a:latin typeface="Meiryo UI" panose="020B0604030504040204" pitchFamily="50" charset="-128"/>
                <a:ea typeface="Meiryo UI" panose="020B0604030504040204" pitchFamily="50" charset="-128"/>
              </a:rPr>
              <a:t>施設に求められる家庭的養護</a:t>
            </a:r>
            <a:br>
              <a:rPr kumimoji="1" lang="en-US" altLang="ja-JP" sz="4000" dirty="0">
                <a:latin typeface="Meiryo UI" panose="020B0604030504040204" pitchFamily="50" charset="-128"/>
                <a:ea typeface="Meiryo UI" panose="020B0604030504040204" pitchFamily="50" charset="-128"/>
              </a:rPr>
            </a:br>
            <a:endParaRPr kumimoji="1" lang="ja-JP" altLang="en-US" sz="4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72507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1D811825-755C-9C4A-ABAF-3F6216919D18}"/>
              </a:ext>
            </a:extLst>
          </p:cNvPr>
          <p:cNvSpPr txBox="1">
            <a:spLocks/>
          </p:cNvSpPr>
          <p:nvPr/>
        </p:nvSpPr>
        <p:spPr>
          <a:xfrm>
            <a:off x="838199" y="29281"/>
            <a:ext cx="10515600" cy="1325563"/>
          </a:xfrm>
          <a:prstGeom prst="rect">
            <a:avLst/>
          </a:prstGeom>
        </p:spPr>
        <p:txBody>
          <a:bodyPr anchor="t"/>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4000" dirty="0">
                <a:latin typeface="Meiryo UI" panose="020B0604030504040204" pitchFamily="50" charset="-128"/>
                <a:ea typeface="Meiryo UI" panose="020B0604030504040204" pitchFamily="50" charset="-128"/>
              </a:rPr>
              <a:t>里親の種類</a:t>
            </a:r>
          </a:p>
        </p:txBody>
      </p:sp>
      <p:graphicFrame>
        <p:nvGraphicFramePr>
          <p:cNvPr id="4" name="表 3">
            <a:extLst>
              <a:ext uri="{FF2B5EF4-FFF2-40B4-BE49-F238E27FC236}">
                <a16:creationId xmlns:a16="http://schemas.microsoft.com/office/drawing/2014/main" id="{E49008A7-C497-254E-9132-890B24F6727B}"/>
              </a:ext>
            </a:extLst>
          </p:cNvPr>
          <p:cNvGraphicFramePr>
            <a:graphicFrameLocks noGrp="1"/>
          </p:cNvGraphicFramePr>
          <p:nvPr>
            <p:extLst>
              <p:ext uri="{D42A27DB-BD31-4B8C-83A1-F6EECF244321}">
                <p14:modId xmlns:p14="http://schemas.microsoft.com/office/powerpoint/2010/main" val="725707517"/>
              </p:ext>
            </p:extLst>
          </p:nvPr>
        </p:nvGraphicFramePr>
        <p:xfrm>
          <a:off x="0" y="692062"/>
          <a:ext cx="12192000" cy="5778913"/>
        </p:xfrm>
        <a:graphic>
          <a:graphicData uri="http://schemas.openxmlformats.org/drawingml/2006/table">
            <a:tbl>
              <a:tblPr firstRow="1" bandRow="1">
                <a:tableStyleId>{8A107856-5554-42FB-B03E-39F5DBC370BA}</a:tableStyleId>
              </a:tblPr>
              <a:tblGrid>
                <a:gridCol w="2235200">
                  <a:extLst>
                    <a:ext uri="{9D8B030D-6E8A-4147-A177-3AD203B41FA5}">
                      <a16:colId xmlns:a16="http://schemas.microsoft.com/office/drawing/2014/main" val="20000"/>
                    </a:ext>
                  </a:extLst>
                </a:gridCol>
                <a:gridCol w="6269644">
                  <a:extLst>
                    <a:ext uri="{9D8B030D-6E8A-4147-A177-3AD203B41FA5}">
                      <a16:colId xmlns:a16="http://schemas.microsoft.com/office/drawing/2014/main" val="20001"/>
                    </a:ext>
                  </a:extLst>
                </a:gridCol>
                <a:gridCol w="3687156">
                  <a:extLst>
                    <a:ext uri="{9D8B030D-6E8A-4147-A177-3AD203B41FA5}">
                      <a16:colId xmlns:a16="http://schemas.microsoft.com/office/drawing/2014/main" val="20002"/>
                    </a:ext>
                  </a:extLst>
                </a:gridCol>
              </a:tblGrid>
              <a:tr h="421306">
                <a:tc>
                  <a:txBody>
                    <a:bodyPr/>
                    <a:lstStyle/>
                    <a:p>
                      <a:pPr algn="ctr"/>
                      <a:r>
                        <a:rPr kumimoji="1" lang="ja-JP" altLang="en-US" sz="2000" dirty="0">
                          <a:latin typeface="Meiryo UI" panose="020B0604030504040204" pitchFamily="50" charset="-128"/>
                          <a:ea typeface="Meiryo UI" panose="020B0604030504040204" pitchFamily="50" charset="-128"/>
                        </a:rPr>
                        <a:t>種類</a:t>
                      </a:r>
                      <a:endParaRPr kumimoji="1" lang="ja-JP" altLang="en-US" sz="2000" b="1" i="0" dirty="0">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2000" dirty="0">
                          <a:latin typeface="Meiryo UI" panose="020B0604030504040204" pitchFamily="50" charset="-128"/>
                          <a:ea typeface="Meiryo UI" panose="020B0604030504040204" pitchFamily="50" charset="-128"/>
                        </a:rPr>
                        <a:t>内　　容</a:t>
                      </a:r>
                      <a:endParaRPr kumimoji="1" lang="ja-JP" altLang="en-US" sz="2000" b="1" i="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2000" dirty="0">
                          <a:latin typeface="Meiryo UI" panose="020B0604030504040204" pitchFamily="50" charset="-128"/>
                          <a:ea typeface="Meiryo UI" panose="020B0604030504040204" pitchFamily="50" charset="-128"/>
                        </a:rPr>
                        <a:t>登録有効期間</a:t>
                      </a:r>
                      <a:endParaRPr kumimoji="1" lang="ja-JP" altLang="en-US" sz="2000" b="1" i="0" dirty="0">
                        <a:latin typeface="Meiryo UI" panose="020B0604030504040204" pitchFamily="50" charset="-128"/>
                        <a:ea typeface="Meiryo UI" panose="020B0604030504040204" pitchFamily="50" charset="-128"/>
                      </a:endParaRPr>
                    </a:p>
                  </a:txBody>
                  <a:tcPr marL="68580" marR="68580" marT="34290" marB="34290"/>
                </a:tc>
                <a:extLst>
                  <a:ext uri="{0D108BD9-81ED-4DB2-BD59-A6C34878D82A}">
                    <a16:rowId xmlns:a16="http://schemas.microsoft.com/office/drawing/2014/main" val="10000"/>
                  </a:ext>
                </a:extLst>
              </a:tr>
              <a:tr h="1095395">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ja-JP" altLang="en-US" sz="2000" u="none" dirty="0">
                          <a:latin typeface="Meiryo UI" panose="020B0604030504040204" pitchFamily="50" charset="-128"/>
                          <a:ea typeface="Meiryo UI" panose="020B0604030504040204" pitchFamily="50" charset="-128"/>
                        </a:rPr>
                        <a:t>養育里親</a:t>
                      </a:r>
                    </a:p>
                    <a:p>
                      <a:pPr algn="ctr"/>
                      <a:endParaRPr kumimoji="1" lang="ja-JP" altLang="en-US" sz="2000" b="1" i="0" u="none" dirty="0">
                        <a:solidFill>
                          <a:schemeClr val="tx1"/>
                        </a:solidFill>
                        <a:latin typeface="Meiryo UI" panose="020B0604030504040204" pitchFamily="50" charset="-128"/>
                        <a:ea typeface="Meiryo UI" panose="020B0604030504040204" pitchFamily="50" charset="-128"/>
                      </a:endParaRPr>
                    </a:p>
                  </a:txBody>
                  <a:tcPr marL="68580" marR="68580" marT="216217" marB="34290" anchor="ctr"/>
                </a:tc>
                <a:tc>
                  <a:txBody>
                    <a:bodyPr/>
                    <a:lstStyle/>
                    <a:p>
                      <a:pPr algn="l"/>
                      <a:r>
                        <a:rPr lang="ja-JP" altLang="en-US" sz="2000" dirty="0">
                          <a:latin typeface="Meiryo UI" panose="020B0604030504040204" pitchFamily="50" charset="-128"/>
                          <a:ea typeface="Meiryo UI" panose="020B0604030504040204" pitchFamily="50" charset="-128"/>
                        </a:rPr>
                        <a:t>保護者のいない子どもや虐待などの理由により，保護者が養育することが適当でない子どもを養育する里親</a:t>
                      </a:r>
                      <a:endParaRPr kumimoji="1" lang="ja-JP" altLang="en-US" sz="2000" b="1" i="0" dirty="0">
                        <a:solidFill>
                          <a:prstClr val="black"/>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l"/>
                      <a:r>
                        <a:rPr lang="ja-JP" altLang="en-US" sz="2000" dirty="0">
                          <a:latin typeface="Meiryo UI" panose="020B0604030504040204" pitchFamily="50" charset="-128"/>
                          <a:ea typeface="Meiryo UI" panose="020B0604030504040204" pitchFamily="50" charset="-128"/>
                        </a:rPr>
                        <a:t>・養育里親研修を修了することが必要</a:t>
                      </a:r>
                    </a:p>
                    <a:p>
                      <a:pPr algn="l"/>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5</a:t>
                      </a:r>
                      <a:r>
                        <a:rPr kumimoji="1" lang="ja-JP" altLang="en-US" sz="2000" dirty="0">
                          <a:latin typeface="Meiryo UI" panose="020B0604030504040204" pitchFamily="50" charset="-128"/>
                          <a:ea typeface="Meiryo UI" panose="020B0604030504040204" pitchFamily="50" charset="-128"/>
                        </a:rPr>
                        <a:t>年ごとの更新が必要</a:t>
                      </a:r>
                      <a:endParaRPr kumimoji="1" lang="ja-JP" altLang="en-US" sz="2000" b="1" i="0" dirty="0">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10001"/>
                  </a:ext>
                </a:extLst>
              </a:tr>
              <a:tr h="143244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ja-JP" altLang="en-US" sz="2000" u="none" dirty="0">
                          <a:latin typeface="Meiryo UI" panose="020B0604030504040204" pitchFamily="50" charset="-128"/>
                          <a:ea typeface="Meiryo UI" panose="020B0604030504040204" pitchFamily="50" charset="-128"/>
                        </a:rPr>
                        <a:t>専門里親</a:t>
                      </a:r>
                      <a:endParaRPr lang="en-US" altLang="ja-JP" sz="2000" u="none" dirty="0">
                        <a:latin typeface="Meiryo UI" panose="020B0604030504040204" pitchFamily="50" charset="-128"/>
                        <a:ea typeface="Meiryo UI" panose="020B0604030504040204" pitchFamily="50" charset="-128"/>
                      </a:endParaRPr>
                    </a:p>
                    <a:p>
                      <a:pPr algn="ctr"/>
                      <a:endParaRPr kumimoji="1" lang="ja-JP" altLang="en-US" sz="2000" b="1" i="0" dirty="0">
                        <a:latin typeface="Meiryo UI" panose="020B0604030504040204" pitchFamily="50" charset="-128"/>
                        <a:ea typeface="Meiryo UI" panose="020B0604030504040204" pitchFamily="50" charset="-128"/>
                      </a:endParaRPr>
                    </a:p>
                  </a:txBody>
                  <a:tcPr marL="68580" marR="68580" marT="350996"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ja-JP" altLang="en-US" sz="2000" dirty="0">
                          <a:latin typeface="Meiryo UI" panose="020B0604030504040204" pitchFamily="50" charset="-128"/>
                          <a:ea typeface="Meiryo UI" panose="020B0604030504040204" pitchFamily="50" charset="-128"/>
                        </a:rPr>
                        <a:t>虐待を受けた子どもや非行や障がいのある子どもなど，専門的な援助を必要とする子どもを養育する里親</a:t>
                      </a:r>
                      <a:endParaRPr lang="ja-JP" altLang="en-US" sz="2000" b="1" i="0" dirty="0">
                        <a:solidFill>
                          <a:prstClr val="black"/>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3</a:t>
                      </a:r>
                      <a:r>
                        <a:rPr lang="ja-JP" altLang="en-US" sz="2000" dirty="0">
                          <a:latin typeface="Meiryo UI" panose="020B0604030504040204" pitchFamily="50" charset="-128"/>
                          <a:ea typeface="Meiryo UI" panose="020B0604030504040204" pitchFamily="50" charset="-128"/>
                        </a:rPr>
                        <a:t>年以上の委託児童の養育経験がある養育里親で、専門里親研修を修了することが必要</a:t>
                      </a:r>
                    </a:p>
                    <a:p>
                      <a:pPr marL="0" marR="0" lvl="0" indent="0" algn="l" defTabSz="914400" rtl="0" eaLnBrk="1" fontAlgn="auto" latinLnBrk="0" hangingPunct="1">
                        <a:lnSpc>
                          <a:spcPct val="100000"/>
                        </a:lnSpc>
                        <a:spcBef>
                          <a:spcPts val="0"/>
                        </a:spcBef>
                        <a:spcAft>
                          <a:spcPts val="0"/>
                        </a:spcAft>
                        <a:buClrTx/>
                        <a:buSzTx/>
                        <a:buFontTx/>
                        <a:buNone/>
                        <a:defRPr/>
                      </a:pPr>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2</a:t>
                      </a:r>
                      <a:r>
                        <a:rPr kumimoji="1" lang="ja-JP" altLang="en-US" sz="2000" dirty="0">
                          <a:latin typeface="Meiryo UI" panose="020B0604030504040204" pitchFamily="50" charset="-128"/>
                          <a:ea typeface="Meiryo UI" panose="020B0604030504040204" pitchFamily="50" charset="-128"/>
                        </a:rPr>
                        <a:t>年ごとの更新が必要</a:t>
                      </a:r>
                      <a:endParaRPr kumimoji="1" lang="ja-JP" altLang="en-US" sz="2000" b="1" i="0" dirty="0">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10002"/>
                  </a:ext>
                </a:extLst>
              </a:tr>
              <a:tr h="143244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ja-JP" altLang="en-US" sz="2000" u="none" dirty="0">
                          <a:latin typeface="Meiryo UI" panose="020B0604030504040204" pitchFamily="50" charset="-128"/>
                          <a:ea typeface="Meiryo UI" panose="020B0604030504040204" pitchFamily="50" charset="-128"/>
                        </a:rPr>
                        <a:t>養子縁組目的里親</a:t>
                      </a:r>
                      <a:endParaRPr lang="en-US" altLang="ja-JP" sz="2000" u="none" dirty="0">
                        <a:latin typeface="Meiryo UI" panose="020B0604030504040204" pitchFamily="50" charset="-128"/>
                        <a:ea typeface="Meiryo UI" panose="020B0604030504040204" pitchFamily="50" charset="-128"/>
                      </a:endParaRPr>
                    </a:p>
                    <a:p>
                      <a:pPr algn="ctr"/>
                      <a:endParaRPr kumimoji="1" lang="ja-JP" altLang="en-US" sz="2000" b="1" i="0" u="none" dirty="0">
                        <a:solidFill>
                          <a:schemeClr val="tx1"/>
                        </a:solidFill>
                        <a:latin typeface="Meiryo UI" panose="020B0604030504040204" pitchFamily="50" charset="-128"/>
                        <a:ea typeface="Meiryo UI" panose="020B0604030504040204" pitchFamily="50" charset="-128"/>
                      </a:endParaRPr>
                    </a:p>
                  </a:txBody>
                  <a:tcPr marL="68580" marR="68580" marT="161925"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ja-JP" altLang="en-US" sz="2000" dirty="0">
                          <a:latin typeface="Meiryo UI" panose="020B0604030504040204" pitchFamily="50" charset="-128"/>
                          <a:ea typeface="Meiryo UI" panose="020B0604030504040204" pitchFamily="50" charset="-128"/>
                        </a:rPr>
                        <a:t>将来にわたって，実親が養育していく見込みがなく，養子縁組が望まれる子どもを，養子縁組を前提に養育する里親</a:t>
                      </a:r>
                      <a:endParaRPr lang="ja-JP" altLang="en-US" sz="2000" b="1" i="0" dirty="0">
                        <a:solidFill>
                          <a:prstClr val="black"/>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l"/>
                      <a:r>
                        <a:rPr lang="ja-JP" altLang="en-US" sz="2000" dirty="0">
                          <a:latin typeface="Meiryo UI" panose="020B0604030504040204" pitchFamily="50" charset="-128"/>
                          <a:ea typeface="Meiryo UI" panose="020B0604030504040204" pitchFamily="50" charset="-128"/>
                        </a:rPr>
                        <a:t>・養育里親研修を修了することが必要</a:t>
                      </a:r>
                    </a:p>
                    <a:p>
                      <a:pPr marL="0" marR="0" indent="0" algn="l" defTabSz="914400" rtl="0" eaLnBrk="1" fontAlgn="auto" latinLnBrk="0" hangingPunct="1">
                        <a:lnSpc>
                          <a:spcPct val="100000"/>
                        </a:lnSpc>
                        <a:spcBef>
                          <a:spcPts val="0"/>
                        </a:spcBef>
                        <a:spcAft>
                          <a:spcPts val="0"/>
                        </a:spcAft>
                        <a:buClrTx/>
                        <a:buSzTx/>
                        <a:buFontTx/>
                        <a:buNone/>
                        <a:defRPr/>
                      </a:pPr>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5</a:t>
                      </a:r>
                      <a:r>
                        <a:rPr kumimoji="1" lang="ja-JP" altLang="en-US" sz="2000" dirty="0">
                          <a:latin typeface="Meiryo UI" panose="020B0604030504040204" pitchFamily="50" charset="-128"/>
                          <a:ea typeface="Meiryo UI" panose="020B0604030504040204" pitchFamily="50" charset="-128"/>
                        </a:rPr>
                        <a:t>年ごとの更新が必要</a:t>
                      </a:r>
                    </a:p>
                    <a:p>
                      <a:pPr algn="l"/>
                      <a:endParaRPr kumimoji="1" lang="ja-JP" altLang="en-US" sz="2000" b="1" i="0" dirty="0">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10003"/>
                  </a:ext>
                </a:extLst>
              </a:tr>
              <a:tr h="139733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ja-JP" altLang="en-US" sz="2000" u="none" dirty="0">
                          <a:latin typeface="Meiryo UI" panose="020B0604030504040204" pitchFamily="50" charset="-128"/>
                          <a:ea typeface="Meiryo UI" panose="020B0604030504040204" pitchFamily="50" charset="-128"/>
                        </a:rPr>
                        <a:t>親族里親</a:t>
                      </a:r>
                      <a:endParaRPr kumimoji="1" lang="ja-JP" altLang="en-US" sz="2000" b="1" i="0" u="none" dirty="0">
                        <a:solidFill>
                          <a:schemeClr val="tx1"/>
                        </a:solidFill>
                        <a:latin typeface="Meiryo UI" panose="020B0604030504040204" pitchFamily="50" charset="-128"/>
                        <a:ea typeface="Meiryo UI" panose="020B0604030504040204" pitchFamily="50" charset="-128"/>
                      </a:endParaRPr>
                    </a:p>
                  </a:txBody>
                  <a:tcPr marL="68580" marR="68580" marT="29718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ja-JP" altLang="en-US" sz="2000" dirty="0">
                          <a:latin typeface="Meiryo UI" panose="020B0604030504040204" pitchFamily="50" charset="-128"/>
                          <a:ea typeface="Meiryo UI" panose="020B0604030504040204" pitchFamily="50" charset="-128"/>
                        </a:rPr>
                        <a:t>実親の死亡や行方不明などの事情により子どもを養育できなくなった場合，その子どもの扶養義務がある親族（祖父母，きょうだい等）が養育する里親</a:t>
                      </a:r>
                      <a:endParaRPr lang="en-US" altLang="ja-JP" sz="2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defRPr/>
                      </a:pPr>
                      <a:endParaRPr lang="ja-JP" altLang="en-US" sz="2000" b="1" i="0" dirty="0">
                        <a:solidFill>
                          <a:prstClr val="black"/>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l"/>
                      <a:r>
                        <a:rPr lang="ja-JP" altLang="en-US" sz="2000" dirty="0">
                          <a:latin typeface="Meiryo UI" panose="020B0604030504040204" pitchFamily="50" charset="-128"/>
                          <a:ea typeface="Meiryo UI" panose="020B0604030504040204" pitchFamily="50" charset="-128"/>
                        </a:rPr>
                        <a:t>・研修受講の義務はない</a:t>
                      </a:r>
                    </a:p>
                    <a:p>
                      <a:pPr algn="l"/>
                      <a:r>
                        <a:rPr kumimoji="1" lang="ja-JP" altLang="en-US" sz="2000" dirty="0">
                          <a:latin typeface="Meiryo UI" panose="020B0604030504040204" pitchFamily="50" charset="-128"/>
                          <a:ea typeface="Meiryo UI" panose="020B0604030504040204" pitchFamily="50" charset="-128"/>
                        </a:rPr>
                        <a:t>・委託児童の解除まで</a:t>
                      </a:r>
                      <a:endParaRPr kumimoji="1" lang="ja-JP" altLang="en-US" sz="2000" b="1" i="0" dirty="0">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10004"/>
                  </a:ext>
                </a:extLst>
              </a:tr>
            </a:tbl>
          </a:graphicData>
        </a:graphic>
      </p:graphicFrame>
      <p:sp>
        <p:nvSpPr>
          <p:cNvPr id="7" name="テキスト ボックス 6">
            <a:extLst>
              <a:ext uri="{FF2B5EF4-FFF2-40B4-BE49-F238E27FC236}">
                <a16:creationId xmlns:a16="http://schemas.microsoft.com/office/drawing/2014/main" id="{400088AA-484C-4429-9BEC-92D09CEF28CB}"/>
              </a:ext>
            </a:extLst>
          </p:cNvPr>
          <p:cNvSpPr txBox="1"/>
          <p:nvPr/>
        </p:nvSpPr>
        <p:spPr>
          <a:xfrm>
            <a:off x="4484915" y="6486044"/>
            <a:ext cx="7707084" cy="341632"/>
          </a:xfrm>
          <a:prstGeom prst="rect">
            <a:avLst/>
          </a:prstGeom>
          <a:noFill/>
        </p:spPr>
        <p:txBody>
          <a:bodyPr wrap="square" rtlCol="0">
            <a:spAutoFit/>
          </a:bodyPr>
          <a:lstStyle/>
          <a:p>
            <a:pPr lvl="0">
              <a:lnSpc>
                <a:spcPct val="90000"/>
              </a:lnSpc>
              <a:tabLst>
                <a:tab pos="457200" algn="l"/>
              </a:tabLst>
            </a:pP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（参考）</a:t>
            </a:r>
            <a:r>
              <a:rPr kumimoji="1" lang="ja-JP"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資料集社会的養育の推進に向けて（令和</a:t>
            </a:r>
            <a:r>
              <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r>
              <a:rPr kumimoji="1" lang="ja-JP"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a:t>
            </a:r>
            <a:r>
              <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a:t>
            </a:r>
            <a:r>
              <a:rPr kumimoji="1" lang="ja-JP"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月）</a:t>
            </a: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43</a:t>
            </a: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項</a:t>
            </a:r>
            <a:endParaRPr lang="ja-JP" altLang="ja-JP" sz="18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951654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807968" y="1772816"/>
            <a:ext cx="936104"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タイトル 1">
            <a:extLst>
              <a:ext uri="{FF2B5EF4-FFF2-40B4-BE49-F238E27FC236}">
                <a16:creationId xmlns:a16="http://schemas.microsoft.com/office/drawing/2014/main" id="{7B084C01-84D0-AC44-9669-BD14735A84E0}"/>
              </a:ext>
            </a:extLst>
          </p:cNvPr>
          <p:cNvSpPr txBox="1">
            <a:spLocks/>
          </p:cNvSpPr>
          <p:nvPr/>
        </p:nvSpPr>
        <p:spPr>
          <a:xfrm>
            <a:off x="866142" y="0"/>
            <a:ext cx="10515600" cy="1325563"/>
          </a:xfrm>
          <a:prstGeom prst="rect">
            <a:avLst/>
          </a:prstGeom>
        </p:spPr>
        <p:txBody>
          <a:bodyPr anchor="t"/>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4000" dirty="0">
                <a:latin typeface="Meiryo UI" panose="020B0604030504040204" pitchFamily="50" charset="-128"/>
                <a:ea typeface="Meiryo UI" panose="020B0604030504040204" pitchFamily="50" charset="-128"/>
              </a:rPr>
              <a:t>里親の申し込みから登録まで</a:t>
            </a:r>
          </a:p>
        </p:txBody>
      </p:sp>
      <p:pic>
        <p:nvPicPr>
          <p:cNvPr id="7" name="図 6">
            <a:extLst>
              <a:ext uri="{FF2B5EF4-FFF2-40B4-BE49-F238E27FC236}">
                <a16:creationId xmlns:a16="http://schemas.microsoft.com/office/drawing/2014/main" id="{A239803D-A17B-7D40-A430-270588B30B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0276" y="539195"/>
            <a:ext cx="9971488" cy="3788849"/>
          </a:xfrm>
          <a:prstGeom prst="rect">
            <a:avLst/>
          </a:prstGeom>
        </p:spPr>
      </p:pic>
      <p:pic>
        <p:nvPicPr>
          <p:cNvPr id="8" name="図 7">
            <a:extLst>
              <a:ext uri="{FF2B5EF4-FFF2-40B4-BE49-F238E27FC236}">
                <a16:creationId xmlns:a16="http://schemas.microsoft.com/office/drawing/2014/main" id="{70235285-73CC-0041-8A51-B08118AD2E4F}"/>
              </a:ext>
            </a:extLst>
          </p:cNvPr>
          <p:cNvPicPr>
            <a:picLocks noChangeAspect="1"/>
          </p:cNvPicPr>
          <p:nvPr/>
        </p:nvPicPr>
        <p:blipFill rotWithShape="1">
          <a:blip r:embed="rId4"/>
          <a:srcRect l="9077" t="14715" r="10019" b="42962"/>
          <a:stretch/>
        </p:blipFill>
        <p:spPr>
          <a:xfrm>
            <a:off x="2216917" y="4305328"/>
            <a:ext cx="8118206" cy="2180715"/>
          </a:xfrm>
          <a:prstGeom prst="rect">
            <a:avLst/>
          </a:prstGeom>
        </p:spPr>
      </p:pic>
      <p:sp>
        <p:nvSpPr>
          <p:cNvPr id="10" name="テキスト ボックス 9">
            <a:extLst>
              <a:ext uri="{FF2B5EF4-FFF2-40B4-BE49-F238E27FC236}">
                <a16:creationId xmlns:a16="http://schemas.microsoft.com/office/drawing/2014/main" id="{CE540F5F-1FA6-4DBA-A2C6-478D4C345B8B}"/>
              </a:ext>
            </a:extLst>
          </p:cNvPr>
          <p:cNvSpPr txBox="1"/>
          <p:nvPr/>
        </p:nvSpPr>
        <p:spPr>
          <a:xfrm>
            <a:off x="4506686" y="6486042"/>
            <a:ext cx="7685312" cy="341632"/>
          </a:xfrm>
          <a:prstGeom prst="rect">
            <a:avLst/>
          </a:prstGeom>
          <a:noFill/>
        </p:spPr>
        <p:txBody>
          <a:bodyPr wrap="square" rtlCol="0">
            <a:spAutoFit/>
          </a:bodyPr>
          <a:lstStyle/>
          <a:p>
            <a:pPr>
              <a:lnSpc>
                <a:spcPct val="90000"/>
              </a:lnSpc>
              <a:tabLst>
                <a:tab pos="457200" algn="l"/>
              </a:tabLst>
            </a:pP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（引用）</a:t>
            </a:r>
            <a:r>
              <a:rPr kumimoji="1" lang="ja-JP"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資料集社会的養育の推進に向けて（令和</a:t>
            </a:r>
            <a:r>
              <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r>
              <a:rPr kumimoji="1" lang="ja-JP"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a:t>
            </a:r>
            <a:r>
              <a:rPr kumimoji="1" lang="en-US"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a:t>
            </a:r>
            <a:r>
              <a:rPr kumimoji="1" lang="ja-JP" altLang="ja-JP"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月）</a:t>
            </a: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44</a:t>
            </a:r>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項</a:t>
            </a:r>
            <a:endParaRPr lang="ja-JP" altLang="ja-JP" sz="18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0798175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2D9059-498E-9844-B5A2-386A2D1348C3}"/>
              </a:ext>
            </a:extLst>
          </p:cNvPr>
          <p:cNvSpPr>
            <a:spLocks noGrp="1"/>
          </p:cNvSpPr>
          <p:nvPr>
            <p:ph type="title"/>
          </p:nvPr>
        </p:nvSpPr>
        <p:spPr>
          <a:xfrm>
            <a:off x="838200" y="18255"/>
            <a:ext cx="10515600" cy="1325563"/>
          </a:xfrm>
        </p:spPr>
        <p:txBody>
          <a:bodyPr anchor="t">
            <a:normAutofit/>
          </a:bodyPr>
          <a:lstStyle/>
          <a:p>
            <a:pPr algn="ctr"/>
            <a:r>
              <a:rPr kumimoji="1" lang="ja-JP" altLang="en-US" sz="4000" dirty="0">
                <a:latin typeface="Meiryo UI" panose="020B0604030504040204" pitchFamily="50" charset="-128"/>
                <a:ea typeface="Meiryo UI" panose="020B0604030504040204" pitchFamily="50" charset="-128"/>
              </a:rPr>
              <a:t>里親とファミリーホームの役割</a:t>
            </a:r>
          </a:p>
        </p:txBody>
      </p:sp>
      <p:sp>
        <p:nvSpPr>
          <p:cNvPr id="6" name="コンテンツ プレースホルダー 5">
            <a:extLst>
              <a:ext uri="{FF2B5EF4-FFF2-40B4-BE49-F238E27FC236}">
                <a16:creationId xmlns:a16="http://schemas.microsoft.com/office/drawing/2014/main" id="{AC15CCF8-0DCB-4F79-B591-03A0F84617DC}"/>
              </a:ext>
            </a:extLst>
          </p:cNvPr>
          <p:cNvSpPr>
            <a:spLocks noGrp="1"/>
          </p:cNvSpPr>
          <p:nvPr>
            <p:ph idx="1"/>
          </p:nvPr>
        </p:nvSpPr>
        <p:spPr>
          <a:xfrm>
            <a:off x="0" y="1001486"/>
            <a:ext cx="12192000" cy="5278426"/>
          </a:xfrm>
        </p:spPr>
        <p:txBody>
          <a:bodyPr>
            <a:normAutofit/>
          </a:bodyPr>
          <a:lstStyle/>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里親は、児童福祉法第</a:t>
            </a:r>
            <a:r>
              <a:rPr lang="en-US" altLang="ja-JP" dirty="0">
                <a:latin typeface="Meiryo UI" panose="020B0604030504040204" pitchFamily="50" charset="-128"/>
                <a:ea typeface="Meiryo UI" panose="020B0604030504040204" pitchFamily="50" charset="-128"/>
              </a:rPr>
              <a:t>6</a:t>
            </a:r>
            <a:r>
              <a:rPr lang="ja-JP" altLang="en-US" dirty="0">
                <a:latin typeface="Meiryo UI" panose="020B0604030504040204" pitchFamily="50" charset="-128"/>
                <a:ea typeface="Meiryo UI" panose="020B0604030504040204" pitchFamily="50" charset="-128"/>
              </a:rPr>
              <a:t>条の</a:t>
            </a:r>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に基づき、養保護児童を養育することを希望する者であって、都道府県知事が児童を委託する者として適当と認めるものをいう</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ファミリーホームは、児童福祉法第</a:t>
            </a:r>
            <a:r>
              <a:rPr lang="en-US" altLang="ja-JP" dirty="0">
                <a:latin typeface="Meiryo UI" panose="020B0604030504040204" pitchFamily="50" charset="-128"/>
                <a:ea typeface="Meiryo UI" panose="020B0604030504040204" pitchFamily="50" charset="-128"/>
              </a:rPr>
              <a:t>6</a:t>
            </a:r>
            <a:r>
              <a:rPr lang="ja-JP" altLang="en-US" dirty="0">
                <a:latin typeface="Meiryo UI" panose="020B0604030504040204" pitchFamily="50" charset="-128"/>
                <a:ea typeface="Meiryo UI" panose="020B0604030504040204" pitchFamily="50" charset="-128"/>
              </a:rPr>
              <a:t>条の</a:t>
            </a:r>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第</a:t>
            </a:r>
            <a:r>
              <a:rPr lang="en-US" altLang="ja-JP" dirty="0">
                <a:latin typeface="Meiryo UI" panose="020B0604030504040204" pitchFamily="50" charset="-128"/>
                <a:ea typeface="Meiryo UI" panose="020B0604030504040204" pitchFamily="50" charset="-128"/>
              </a:rPr>
              <a:t>8</a:t>
            </a:r>
            <a:r>
              <a:rPr lang="ja-JP" altLang="en-US" dirty="0">
                <a:latin typeface="Meiryo UI" panose="020B0604030504040204" pitchFamily="50" charset="-128"/>
                <a:ea typeface="Meiryo UI" panose="020B0604030504040204" pitchFamily="50" charset="-128"/>
              </a:rPr>
              <a:t>項の規定に基づき、要保護児童の養育に関し相当の経験を有する者の住居において養育を行う者をいう</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里親及びファミリーホームが行う養育は、委託児童の自主性を尊重し、基本的生活習慣を確立するとともに豊かな人間性及び社会性を養い、かつ、将来自立した生活を営むために必要な知識及び経験を得ることができるように行わなければならない</a:t>
            </a:r>
          </a:p>
        </p:txBody>
      </p:sp>
      <p:sp>
        <p:nvSpPr>
          <p:cNvPr id="4" name="テキスト ボックス 3">
            <a:extLst>
              <a:ext uri="{FF2B5EF4-FFF2-40B4-BE49-F238E27FC236}">
                <a16:creationId xmlns:a16="http://schemas.microsoft.com/office/drawing/2014/main" id="{DAF7231A-2F20-437D-80F1-20CDD2E17FA1}"/>
              </a:ext>
            </a:extLst>
          </p:cNvPr>
          <p:cNvSpPr txBox="1"/>
          <p:nvPr/>
        </p:nvSpPr>
        <p:spPr>
          <a:xfrm>
            <a:off x="7141029" y="6491188"/>
            <a:ext cx="5050971" cy="348557"/>
          </a:xfrm>
          <a:prstGeom prst="rect">
            <a:avLst/>
          </a:prstGeom>
          <a:noFill/>
        </p:spPr>
        <p:txBody>
          <a:bodyPr wrap="square" rtlCol="0">
            <a:spAutoFit/>
          </a:bodyPr>
          <a:lstStyle/>
          <a:p>
            <a:pPr>
              <a:lnSpc>
                <a:spcPct val="90000"/>
              </a:lnSpc>
              <a:tabLst>
                <a:tab pos="457200" algn="l"/>
              </a:tabLst>
            </a:pPr>
            <a:r>
              <a:rPr kumimoji="1" lang="ja-JP" altLang="en-US" sz="1800" kern="1200" dirty="0">
                <a:solidFill>
                  <a:srgbClr val="000000"/>
                </a:solidFill>
                <a:effectLst/>
                <a:latin typeface="ＭＳ Ｐゴシック" panose="020B0600070205080204" pitchFamily="50" charset="-128"/>
                <a:ea typeface="メイリオ" panose="020B0604030504040204" pitchFamily="50" charset="-128"/>
                <a:cs typeface="Times New Roman" panose="02020603050405020304" pitchFamily="18" charset="0"/>
              </a:rPr>
              <a:t>（参考）</a:t>
            </a:r>
            <a:r>
              <a:rPr kumimoji="1" lang="ja-JP" altLang="ja-JP" sz="18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里親及びファミリーホーム養育指針</a:t>
            </a:r>
            <a:endParaRPr lang="ja-JP" altLang="ja-JP" sz="18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Tree>
    <p:extLst>
      <p:ext uri="{BB962C8B-B14F-4D97-AF65-F5344CB8AC3E}">
        <p14:creationId xmlns:p14="http://schemas.microsoft.com/office/powerpoint/2010/main" val="133428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4D7FC6-E798-4984-BAC7-CA37996BEC7E}"/>
              </a:ext>
            </a:extLst>
          </p:cNvPr>
          <p:cNvSpPr>
            <a:spLocks noGrp="1"/>
          </p:cNvSpPr>
          <p:nvPr>
            <p:ph type="title"/>
          </p:nvPr>
        </p:nvSpPr>
        <p:spPr>
          <a:xfrm>
            <a:off x="838200" y="0"/>
            <a:ext cx="10515600" cy="1325563"/>
          </a:xfrm>
        </p:spPr>
        <p:txBody>
          <a:bodyPr anchor="t">
            <a:normAutofit/>
          </a:bodyPr>
          <a:lstStyle/>
          <a:p>
            <a:pPr algn="ctr"/>
            <a:r>
              <a:rPr kumimoji="1" lang="ja-JP" altLang="en-US" sz="4000" dirty="0">
                <a:latin typeface="Meiryo UI" panose="020B0604030504040204" pitchFamily="50" charset="-128"/>
                <a:ea typeface="Meiryo UI" panose="020B0604030504040204" pitchFamily="50" charset="-128"/>
              </a:rPr>
              <a:t>ファミリーホーム（小規模住居型児童養育事業）</a:t>
            </a:r>
          </a:p>
        </p:txBody>
      </p:sp>
      <p:sp>
        <p:nvSpPr>
          <p:cNvPr id="3" name="コンテンツ プレースホルダー 2">
            <a:extLst>
              <a:ext uri="{FF2B5EF4-FFF2-40B4-BE49-F238E27FC236}">
                <a16:creationId xmlns:a16="http://schemas.microsoft.com/office/drawing/2014/main" id="{5E43599B-EB6A-4095-872E-37629E91F2FC}"/>
              </a:ext>
            </a:extLst>
          </p:cNvPr>
          <p:cNvSpPr>
            <a:spLocks noGrp="1"/>
          </p:cNvSpPr>
          <p:nvPr>
            <p:ph idx="1"/>
          </p:nvPr>
        </p:nvSpPr>
        <p:spPr>
          <a:xfrm>
            <a:off x="254000" y="970744"/>
            <a:ext cx="11684000" cy="5351939"/>
          </a:xfrm>
        </p:spPr>
        <p:txBody>
          <a:bodyPr>
            <a:normAutofit lnSpcReduction="10000"/>
          </a:bodyPr>
          <a:lstStyle/>
          <a:p>
            <a:pPr marL="0" indent="0">
              <a:buNone/>
            </a:pPr>
            <a:r>
              <a:rPr kumimoji="1" lang="ja-JP" altLang="en-US" dirty="0">
                <a:latin typeface="Meiryo UI" panose="020B0604030504040204" pitchFamily="50" charset="-128"/>
                <a:ea typeface="Meiryo UI" panose="020B0604030504040204" pitchFamily="50" charset="-128"/>
              </a:rPr>
              <a:t>ファミリーホームの養育者・補助者の要件</a:t>
            </a:r>
            <a:endParaRPr kumimoji="1" lang="en-US" altLang="ja-JP" dirty="0">
              <a:latin typeface="Meiryo UI" panose="020B0604030504040204" pitchFamily="50" charset="-128"/>
              <a:ea typeface="Meiryo UI" panose="020B0604030504040204" pitchFamily="50" charset="-128"/>
            </a:endParaRPr>
          </a:p>
          <a:p>
            <a:pPr marL="0" indent="0">
              <a:buNone/>
            </a:pPr>
            <a:endParaRPr kumimoji="1" lang="en-US" altLang="ja-JP"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①　養育里親として２年以上同時に２人以上の委託児童の養育の経験を有する者</a:t>
            </a: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a:p>
            <a:pPr marL="0" indent="0">
              <a:buNone/>
            </a:pPr>
            <a:r>
              <a:rPr kumimoji="1" lang="ja-JP" altLang="en-US" sz="2400" dirty="0">
                <a:latin typeface="Meiryo UI" panose="020B0604030504040204" pitchFamily="50" charset="-128"/>
                <a:ea typeface="Meiryo UI" panose="020B0604030504040204" pitchFamily="50" charset="-128"/>
              </a:rPr>
              <a:t>②　養育里親として５年以上登録し、かつ、通算して５人以上の委託児童の養育の経験を有する者</a:t>
            </a:r>
            <a:endParaRPr kumimoji="1" lang="en-US" altLang="ja-JP" sz="2400" dirty="0">
              <a:latin typeface="Meiryo UI" panose="020B0604030504040204" pitchFamily="50" charset="-128"/>
              <a:ea typeface="Meiryo UI" panose="020B0604030504040204" pitchFamily="50" charset="-128"/>
            </a:endParaRPr>
          </a:p>
          <a:p>
            <a:pPr marL="0" indent="0">
              <a:buNone/>
            </a:pPr>
            <a:endParaRPr kumimoji="1"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③　児童養護施設等において児童の養育に３年以上従事した者</a:t>
            </a: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a:p>
            <a:pPr marL="0" indent="0">
              <a:buNone/>
            </a:pPr>
            <a:r>
              <a:rPr kumimoji="1" lang="ja-JP" altLang="en-US" sz="2400" dirty="0">
                <a:latin typeface="Meiryo UI" panose="020B0604030504040204" pitchFamily="50" charset="-128"/>
                <a:ea typeface="Meiryo UI" panose="020B0604030504040204" pitchFamily="50" charset="-128"/>
              </a:rPr>
              <a:t>④　①</a:t>
            </a:r>
            <a:r>
              <a:rPr kumimoji="1" lang="en-US" altLang="ja-JP" sz="2400" dirty="0">
                <a:latin typeface="Meiryo UI" panose="020B0604030504040204" pitchFamily="50" charset="-128"/>
                <a:ea typeface="Meiryo UI" panose="020B0604030504040204" pitchFamily="50" charset="-128"/>
              </a:rPr>
              <a:t>~③</a:t>
            </a:r>
            <a:r>
              <a:rPr kumimoji="1" lang="ja-JP" altLang="en-US" sz="2400" dirty="0">
                <a:latin typeface="Meiryo UI" panose="020B0604030504040204" pitchFamily="50" charset="-128"/>
                <a:ea typeface="Meiryo UI" panose="020B0604030504040204" pitchFamily="50" charset="-128"/>
              </a:rPr>
              <a:t>までに準ずる者として、都道府県知事が適当と認めた者</a:t>
            </a:r>
            <a:endParaRPr kumimoji="1" lang="en-US" altLang="ja-JP" sz="2400" dirty="0">
              <a:latin typeface="Meiryo UI" panose="020B0604030504040204" pitchFamily="50" charset="-128"/>
              <a:ea typeface="Meiryo UI" panose="020B0604030504040204" pitchFamily="50" charset="-128"/>
            </a:endParaRPr>
          </a:p>
          <a:p>
            <a:pPr marL="0" indent="0">
              <a:buNone/>
            </a:pPr>
            <a:endParaRPr kumimoji="1"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⑤　養育里親の要件④に該当しない者</a:t>
            </a:r>
            <a:endParaRPr lang="en-US" altLang="ja-JP" sz="24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E64BEA6B-556F-4CDC-A777-C7D34E86AAD6}"/>
              </a:ext>
            </a:extLst>
          </p:cNvPr>
          <p:cNvSpPr txBox="1"/>
          <p:nvPr/>
        </p:nvSpPr>
        <p:spPr>
          <a:xfrm>
            <a:off x="4517571" y="6488668"/>
            <a:ext cx="7674429" cy="369332"/>
          </a:xfrm>
          <a:prstGeom prst="rect">
            <a:avLst/>
          </a:prstGeom>
          <a:noFill/>
        </p:spPr>
        <p:txBody>
          <a:bodyPr wrap="square" rtlCol="0">
            <a:spAutoFit/>
          </a:bodyPr>
          <a:lstStyle/>
          <a:p>
            <a:pPr algn="l"/>
            <a:r>
              <a:rPr kumimoji="1" lang="ja-JP" altLang="en-US" sz="1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（参考）</a:t>
            </a:r>
            <a:r>
              <a:rPr lang="ja-JP" altLang="en-US" sz="1800" b="0" i="0" u="none" strike="noStrike" baseline="0" dirty="0">
                <a:solidFill>
                  <a:srgbClr val="000000"/>
                </a:solidFill>
                <a:latin typeface="Meiryo UI" panose="020B0604030504040204" pitchFamily="50" charset="-128"/>
                <a:ea typeface="Meiryo UI" panose="020B0604030504040204" pitchFamily="50" charset="-128"/>
              </a:rPr>
              <a:t>小規模住居型児童養育事業（ファミリーホーム）の運営について</a:t>
            </a:r>
            <a:endParaRPr lang="ja-JP" altLang="ja-JP" sz="18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02649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2594</TotalTime>
  <Words>6273</Words>
  <Application>Microsoft Office PowerPoint</Application>
  <PresentationFormat>ワイド画面</PresentationFormat>
  <Paragraphs>381</Paragraphs>
  <Slides>15</Slides>
  <Notes>15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Meiryo UI</vt:lpstr>
      <vt:lpstr>ＭＳ Ｐゴシック</vt:lpstr>
      <vt:lpstr>游ゴシック</vt:lpstr>
      <vt:lpstr>游ゴシック Light</vt:lpstr>
      <vt:lpstr>Arial</vt:lpstr>
      <vt:lpstr>Office テーマ</vt:lpstr>
      <vt:lpstr>  ⑧里親・ファミリーホーム支援</vt:lpstr>
      <vt:lpstr>本領域で獲得するスキル</vt:lpstr>
      <vt:lpstr>社会的養護・社会的養育のかたち</vt:lpstr>
      <vt:lpstr>社会的養護・社会的養育のかたち</vt:lpstr>
      <vt:lpstr>施設に求められる家庭的養護 </vt:lpstr>
      <vt:lpstr>PowerPoint プレゼンテーション</vt:lpstr>
      <vt:lpstr>PowerPoint プレゼンテーション</vt:lpstr>
      <vt:lpstr>里親とファミリーホームの役割</vt:lpstr>
      <vt:lpstr>ファミリーホーム（小規模住居型児童養育事業）</vt:lpstr>
      <vt:lpstr>里親制度と養子縁組</vt:lpstr>
      <vt:lpstr>里親及びファミリーホーム養育指針</vt:lpstr>
      <vt:lpstr>里親委託ガイドライン</vt:lpstr>
      <vt:lpstr>里親が行う養育に関する最低基準</vt:lpstr>
      <vt:lpstr>里親委託を推進する上での課題</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児童養護施設新任職員研修 ⑧里親・ファミリーホーム支援  全国児童養護施設協議会</dc:title>
  <dc:creator>大場理事長</dc:creator>
  <cp:lastModifiedBy>大場理事長</cp:lastModifiedBy>
  <cp:revision>200</cp:revision>
  <cp:lastPrinted>2021-04-05T01:38:01Z</cp:lastPrinted>
  <dcterms:created xsi:type="dcterms:W3CDTF">2021-02-22T02:37:12Z</dcterms:created>
  <dcterms:modified xsi:type="dcterms:W3CDTF">2021-04-05T01:41:05Z</dcterms:modified>
</cp:coreProperties>
</file>