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69" r:id="rId3"/>
    <p:sldId id="270" r:id="rId4"/>
    <p:sldId id="257" r:id="rId5"/>
    <p:sldId id="258" r:id="rId6"/>
    <p:sldId id="259" r:id="rId7"/>
    <p:sldId id="260" r:id="rId8"/>
    <p:sldId id="262" r:id="rId9"/>
    <p:sldId id="261" r:id="rId10"/>
    <p:sldId id="271" r:id="rId11"/>
    <p:sldId id="272" r:id="rId12"/>
    <p:sldId id="274" r:id="rId13"/>
    <p:sldId id="273" r:id="rId14"/>
    <p:sldId id="264" r:id="rId15"/>
    <p:sldId id="265" r:id="rId16"/>
    <p:sldId id="266" r:id="rId17"/>
    <p:sldId id="267" r:id="rId18"/>
    <p:sldId id="268"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0111" autoAdjust="0"/>
  </p:normalViewPr>
  <p:slideViewPr>
    <p:cSldViewPr snapToGrid="0">
      <p:cViewPr varScale="1">
        <p:scale>
          <a:sx n="51" d="100"/>
          <a:sy n="51" d="100"/>
        </p:scale>
        <p:origin x="1296" y="60"/>
      </p:cViewPr>
      <p:guideLst/>
    </p:cSldViewPr>
  </p:slideViewPr>
  <p:notesTextViewPr>
    <p:cViewPr>
      <p:scale>
        <a:sx n="1" d="1"/>
        <a:sy n="1" d="1"/>
      </p:scale>
      <p:origin x="0" y="0"/>
    </p:cViewPr>
  </p:notesTextViewPr>
  <p:sorterViewPr>
    <p:cViewPr>
      <p:scale>
        <a:sx n="100" d="100"/>
        <a:sy n="100" d="100"/>
      </p:scale>
      <p:origin x="0" y="-24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あそう しんや" userId="d4bdc9effa7d10f7" providerId="LiveId" clId="{F5A32170-0E5A-4968-8951-92784B5C23F7}"/>
    <pc:docChg chg="undo custSel modSld">
      <pc:chgData name="あそう しんや" userId="d4bdc9effa7d10f7" providerId="LiveId" clId="{F5A32170-0E5A-4968-8951-92784B5C23F7}" dt="2021-04-03T04:03:34.208" v="614" actId="12"/>
      <pc:docMkLst>
        <pc:docMk/>
      </pc:docMkLst>
      <pc:sldChg chg="modSp mod">
        <pc:chgData name="あそう しんや" userId="d4bdc9effa7d10f7" providerId="LiveId" clId="{F5A32170-0E5A-4968-8951-92784B5C23F7}" dt="2021-04-03T04:03:34.208" v="614" actId="12"/>
        <pc:sldMkLst>
          <pc:docMk/>
          <pc:sldMk cId="670939827" sldId="257"/>
        </pc:sldMkLst>
        <pc:spChg chg="mod">
          <ac:chgData name="あそう しんや" userId="d4bdc9effa7d10f7" providerId="LiveId" clId="{F5A32170-0E5A-4968-8951-92784B5C23F7}" dt="2021-04-03T04:03:34.208" v="614" actId="12"/>
          <ac:spMkLst>
            <pc:docMk/>
            <pc:sldMk cId="670939827" sldId="257"/>
            <ac:spMk id="2" creationId="{00000000-0000-0000-0000-000000000000}"/>
          </ac:spMkLst>
        </pc:spChg>
        <pc:spChg chg="mod">
          <ac:chgData name="あそう しんや" userId="d4bdc9effa7d10f7" providerId="LiveId" clId="{F5A32170-0E5A-4968-8951-92784B5C23F7}" dt="2021-04-03T03:13:19.418" v="16" actId="207"/>
          <ac:spMkLst>
            <pc:docMk/>
            <pc:sldMk cId="670939827" sldId="257"/>
            <ac:spMk id="3" creationId="{00000000-0000-0000-0000-000000000000}"/>
          </ac:spMkLst>
        </pc:spChg>
      </pc:sldChg>
      <pc:sldChg chg="modSp mod modNotesTx">
        <pc:chgData name="あそう しんや" userId="d4bdc9effa7d10f7" providerId="LiveId" clId="{F5A32170-0E5A-4968-8951-92784B5C23F7}" dt="2021-04-03T04:03:23.854" v="609" actId="12"/>
        <pc:sldMkLst>
          <pc:docMk/>
          <pc:sldMk cId="2170317751" sldId="258"/>
        </pc:sldMkLst>
        <pc:spChg chg="mod">
          <ac:chgData name="あそう しんや" userId="d4bdc9effa7d10f7" providerId="LiveId" clId="{F5A32170-0E5A-4968-8951-92784B5C23F7}" dt="2021-04-03T04:03:23.854" v="609" actId="12"/>
          <ac:spMkLst>
            <pc:docMk/>
            <pc:sldMk cId="2170317751" sldId="258"/>
            <ac:spMk id="2" creationId="{00000000-0000-0000-0000-000000000000}"/>
          </ac:spMkLst>
        </pc:spChg>
        <pc:spChg chg="mod">
          <ac:chgData name="あそう しんや" userId="d4bdc9effa7d10f7" providerId="LiveId" clId="{F5A32170-0E5A-4968-8951-92784B5C23F7}" dt="2021-04-03T03:13:30.394" v="17" actId="207"/>
          <ac:spMkLst>
            <pc:docMk/>
            <pc:sldMk cId="2170317751" sldId="258"/>
            <ac:spMk id="3" creationId="{00000000-0000-0000-0000-000000000000}"/>
          </ac:spMkLst>
        </pc:spChg>
        <pc:spChg chg="mod">
          <ac:chgData name="あそう しんや" userId="d4bdc9effa7d10f7" providerId="LiveId" clId="{F5A32170-0E5A-4968-8951-92784B5C23F7}" dt="2021-04-03T03:13:34.769" v="18" actId="207"/>
          <ac:spMkLst>
            <pc:docMk/>
            <pc:sldMk cId="2170317751" sldId="258"/>
            <ac:spMk id="4" creationId="{00000000-0000-0000-0000-000000000000}"/>
          </ac:spMkLst>
        </pc:spChg>
      </pc:sldChg>
      <pc:sldChg chg="modSp mod modNotesTx">
        <pc:chgData name="あそう しんや" userId="d4bdc9effa7d10f7" providerId="LiveId" clId="{F5A32170-0E5A-4968-8951-92784B5C23F7}" dt="2021-04-03T03:20:02.679" v="99" actId="12"/>
        <pc:sldMkLst>
          <pc:docMk/>
          <pc:sldMk cId="345517334" sldId="259"/>
        </pc:sldMkLst>
        <pc:spChg chg="mod">
          <ac:chgData name="あそう しんや" userId="d4bdc9effa7d10f7" providerId="LiveId" clId="{F5A32170-0E5A-4968-8951-92784B5C23F7}" dt="2021-04-03T03:13:53.511" v="20" actId="207"/>
          <ac:spMkLst>
            <pc:docMk/>
            <pc:sldMk cId="345517334" sldId="259"/>
            <ac:spMk id="3" creationId="{00000000-0000-0000-0000-000000000000}"/>
          </ac:spMkLst>
        </pc:spChg>
      </pc:sldChg>
      <pc:sldChg chg="modSp mod modNotesTx">
        <pc:chgData name="あそう しんや" userId="d4bdc9effa7d10f7" providerId="LiveId" clId="{F5A32170-0E5A-4968-8951-92784B5C23F7}" dt="2021-04-03T03:21:53.277" v="117" actId="20577"/>
        <pc:sldMkLst>
          <pc:docMk/>
          <pc:sldMk cId="3758450421" sldId="260"/>
        </pc:sldMkLst>
        <pc:spChg chg="mod">
          <ac:chgData name="あそう しんや" userId="d4bdc9effa7d10f7" providerId="LiveId" clId="{F5A32170-0E5A-4968-8951-92784B5C23F7}" dt="2021-04-03T03:14:04.350" v="22" actId="207"/>
          <ac:spMkLst>
            <pc:docMk/>
            <pc:sldMk cId="3758450421" sldId="260"/>
            <ac:spMk id="3" creationId="{00000000-0000-0000-0000-000000000000}"/>
          </ac:spMkLst>
        </pc:spChg>
      </pc:sldChg>
      <pc:sldChg chg="modSp mod modNotesTx">
        <pc:chgData name="あそう しんや" userId="d4bdc9effa7d10f7" providerId="LiveId" clId="{F5A32170-0E5A-4968-8951-92784B5C23F7}" dt="2021-04-03T03:25:23.645" v="216" actId="20577"/>
        <pc:sldMkLst>
          <pc:docMk/>
          <pc:sldMk cId="1071430132" sldId="261"/>
        </pc:sldMkLst>
        <pc:spChg chg="mod">
          <ac:chgData name="あそう しんや" userId="d4bdc9effa7d10f7" providerId="LiveId" clId="{F5A32170-0E5A-4968-8951-92784B5C23F7}" dt="2021-04-03T03:14:15.560" v="23" actId="207"/>
          <ac:spMkLst>
            <pc:docMk/>
            <pc:sldMk cId="1071430132" sldId="261"/>
            <ac:spMk id="3" creationId="{00000000-0000-0000-0000-000000000000}"/>
          </ac:spMkLst>
        </pc:spChg>
      </pc:sldChg>
      <pc:sldChg chg="modNotesTx">
        <pc:chgData name="あそう しんや" userId="d4bdc9effa7d10f7" providerId="LiveId" clId="{F5A32170-0E5A-4968-8951-92784B5C23F7}" dt="2021-04-03T03:22:27.936" v="137" actId="20577"/>
        <pc:sldMkLst>
          <pc:docMk/>
          <pc:sldMk cId="3701511107" sldId="262"/>
        </pc:sldMkLst>
      </pc:sldChg>
      <pc:sldChg chg="modSp mod modNotesTx">
        <pc:chgData name="あそう しんや" userId="d4bdc9effa7d10f7" providerId="LiveId" clId="{F5A32170-0E5A-4968-8951-92784B5C23F7}" dt="2021-04-03T03:28:46.111" v="302" actId="12"/>
        <pc:sldMkLst>
          <pc:docMk/>
          <pc:sldMk cId="2401125377" sldId="264"/>
        </pc:sldMkLst>
        <pc:spChg chg="mod">
          <ac:chgData name="あそう しんや" userId="d4bdc9effa7d10f7" providerId="LiveId" clId="{F5A32170-0E5A-4968-8951-92784B5C23F7}" dt="2021-04-03T03:14:30.427" v="25" actId="207"/>
          <ac:spMkLst>
            <pc:docMk/>
            <pc:sldMk cId="2401125377" sldId="264"/>
            <ac:spMk id="3" creationId="{56B22FE5-DF68-4CE3-A267-1E5C6C1DE219}"/>
          </ac:spMkLst>
        </pc:spChg>
      </pc:sldChg>
      <pc:sldChg chg="modSp mod modNotesTx">
        <pc:chgData name="あそう しんや" userId="d4bdc9effa7d10f7" providerId="LiveId" clId="{F5A32170-0E5A-4968-8951-92784B5C23F7}" dt="2021-04-03T03:31:18.795" v="378" actId="113"/>
        <pc:sldMkLst>
          <pc:docMk/>
          <pc:sldMk cId="2768586653" sldId="265"/>
        </pc:sldMkLst>
        <pc:spChg chg="mod">
          <ac:chgData name="あそう しんや" userId="d4bdc9effa7d10f7" providerId="LiveId" clId="{F5A32170-0E5A-4968-8951-92784B5C23F7}" dt="2021-04-03T03:14:39.827" v="26" actId="207"/>
          <ac:spMkLst>
            <pc:docMk/>
            <pc:sldMk cId="2768586653" sldId="265"/>
            <ac:spMk id="3" creationId="{D04C63CF-E70F-429D-9B9C-D78411FE7744}"/>
          </ac:spMkLst>
        </pc:spChg>
      </pc:sldChg>
      <pc:sldChg chg="modSp mod modNotesTx">
        <pc:chgData name="あそう しんや" userId="d4bdc9effa7d10f7" providerId="LiveId" clId="{F5A32170-0E5A-4968-8951-92784B5C23F7}" dt="2021-04-03T03:33:21.446" v="484" actId="115"/>
        <pc:sldMkLst>
          <pc:docMk/>
          <pc:sldMk cId="3771672806" sldId="266"/>
        </pc:sldMkLst>
        <pc:spChg chg="mod">
          <ac:chgData name="あそう しんや" userId="d4bdc9effa7d10f7" providerId="LiveId" clId="{F5A32170-0E5A-4968-8951-92784B5C23F7}" dt="2021-04-03T03:14:58.639" v="27" actId="207"/>
          <ac:spMkLst>
            <pc:docMk/>
            <pc:sldMk cId="3771672806" sldId="266"/>
            <ac:spMk id="3" creationId="{EFD99DC5-FE24-4C72-BEB7-FA4AD47B79F6}"/>
          </ac:spMkLst>
        </pc:spChg>
      </pc:sldChg>
      <pc:sldChg chg="modSp mod modNotesTx">
        <pc:chgData name="あそう しんや" userId="d4bdc9effa7d10f7" providerId="LiveId" clId="{F5A32170-0E5A-4968-8951-92784B5C23F7}" dt="2021-04-03T03:34:55.935" v="525" actId="115"/>
        <pc:sldMkLst>
          <pc:docMk/>
          <pc:sldMk cId="3749881342" sldId="267"/>
        </pc:sldMkLst>
        <pc:spChg chg="mod">
          <ac:chgData name="あそう しんや" userId="d4bdc9effa7d10f7" providerId="LiveId" clId="{F5A32170-0E5A-4968-8951-92784B5C23F7}" dt="2021-04-03T03:15:12.385" v="28" actId="207"/>
          <ac:spMkLst>
            <pc:docMk/>
            <pc:sldMk cId="3749881342" sldId="267"/>
            <ac:spMk id="3" creationId="{32626465-4B3A-45CB-8412-210EF636699E}"/>
          </ac:spMkLst>
        </pc:spChg>
        <pc:spChg chg="mod">
          <ac:chgData name="あそう しんや" userId="d4bdc9effa7d10f7" providerId="LiveId" clId="{F5A32170-0E5A-4968-8951-92784B5C23F7}" dt="2021-04-03T03:17:21.320" v="60" actId="14100"/>
          <ac:spMkLst>
            <pc:docMk/>
            <pc:sldMk cId="3749881342" sldId="267"/>
            <ac:spMk id="5" creationId="{883A52EC-A4E5-47D3-9052-75FBA9CC9512}"/>
          </ac:spMkLst>
        </pc:spChg>
      </pc:sldChg>
      <pc:sldChg chg="modSp mod modNotesTx">
        <pc:chgData name="あそう しんや" userId="d4bdc9effa7d10f7" providerId="LiveId" clId="{F5A32170-0E5A-4968-8951-92784B5C23F7}" dt="2021-04-03T03:36:49.261" v="573" actId="14100"/>
        <pc:sldMkLst>
          <pc:docMk/>
          <pc:sldMk cId="3380280841" sldId="268"/>
        </pc:sldMkLst>
        <pc:spChg chg="mod">
          <ac:chgData name="あそう しんや" userId="d4bdc9effa7d10f7" providerId="LiveId" clId="{F5A32170-0E5A-4968-8951-92784B5C23F7}" dt="2021-04-03T03:36:49.261" v="573" actId="14100"/>
          <ac:spMkLst>
            <pc:docMk/>
            <pc:sldMk cId="3380280841" sldId="268"/>
            <ac:spMk id="2" creationId="{437DE7AB-FA2C-4EEF-8D95-BBE8020B9436}"/>
          </ac:spMkLst>
        </pc:spChg>
        <pc:spChg chg="mod">
          <ac:chgData name="あそう しんや" userId="d4bdc9effa7d10f7" providerId="LiveId" clId="{F5A32170-0E5A-4968-8951-92784B5C23F7}" dt="2021-04-03T03:36:40.718" v="572" actId="14100"/>
          <ac:spMkLst>
            <pc:docMk/>
            <pc:sldMk cId="3380280841" sldId="268"/>
            <ac:spMk id="3" creationId="{C038ED1B-6571-46CF-8694-642842DFACAD}"/>
          </ac:spMkLst>
        </pc:spChg>
      </pc:sldChg>
      <pc:sldChg chg="modSp mod modNotesTx">
        <pc:chgData name="あそう しんや" userId="d4bdc9effa7d10f7" providerId="LiveId" clId="{F5A32170-0E5A-4968-8951-92784B5C23F7}" dt="2021-04-03T03:26:21.151" v="250" actId="20577"/>
        <pc:sldMkLst>
          <pc:docMk/>
          <pc:sldMk cId="913666749" sldId="271"/>
        </pc:sldMkLst>
        <pc:spChg chg="mod">
          <ac:chgData name="あそう しんや" userId="d4bdc9effa7d10f7" providerId="LiveId" clId="{F5A32170-0E5A-4968-8951-92784B5C23F7}" dt="2021-04-03T03:14:21.725" v="24" actId="207"/>
          <ac:spMkLst>
            <pc:docMk/>
            <pc:sldMk cId="913666749" sldId="271"/>
            <ac:spMk id="3" creationId="{00000000-0000-0000-0000-000000000000}"/>
          </ac:spMkLst>
        </pc:spChg>
      </pc:sldChg>
      <pc:sldChg chg="modNotesTx">
        <pc:chgData name="あそう しんや" userId="d4bdc9effa7d10f7" providerId="LiveId" clId="{F5A32170-0E5A-4968-8951-92784B5C23F7}" dt="2021-03-22T03:27:58.763" v="0"/>
        <pc:sldMkLst>
          <pc:docMk/>
          <pc:sldMk cId="208717959" sldId="272"/>
        </pc:sldMkLst>
      </pc:sldChg>
      <pc:sldChg chg="modNotesTx">
        <pc:chgData name="あそう しんや" userId="d4bdc9effa7d10f7" providerId="LiveId" clId="{F5A32170-0E5A-4968-8951-92784B5C23F7}" dt="2021-03-22T03:30:00.325" v="15" actId="20577"/>
        <pc:sldMkLst>
          <pc:docMk/>
          <pc:sldMk cId="475308722" sldId="273"/>
        </pc:sldMkLst>
      </pc:sldChg>
      <pc:sldChg chg="modSp mod modNotesTx">
        <pc:chgData name="あそう しんや" userId="d4bdc9effa7d10f7" providerId="LiveId" clId="{F5A32170-0E5A-4968-8951-92784B5C23F7}" dt="2021-04-03T03:27:24.274" v="275" actId="20577"/>
        <pc:sldMkLst>
          <pc:docMk/>
          <pc:sldMk cId="2745066096" sldId="274"/>
        </pc:sldMkLst>
        <pc:spChg chg="mod">
          <ac:chgData name="あそう しんや" userId="d4bdc9effa7d10f7" providerId="LiveId" clId="{F5A32170-0E5A-4968-8951-92784B5C23F7}" dt="2021-04-03T03:26:45.641" v="260" actId="20577"/>
          <ac:spMkLst>
            <pc:docMk/>
            <pc:sldMk cId="2745066096" sldId="274"/>
            <ac:spMk id="2" creationId="{A06BD153-9338-40E8-945E-CE1280AEF802}"/>
          </ac:spMkLst>
        </pc:spChg>
        <pc:spChg chg="mod">
          <ac:chgData name="あそう しんや" userId="d4bdc9effa7d10f7" providerId="LiveId" clId="{F5A32170-0E5A-4968-8951-92784B5C23F7}" dt="2021-03-22T03:29:08.691" v="13" actId="14100"/>
          <ac:spMkLst>
            <pc:docMk/>
            <pc:sldMk cId="2745066096" sldId="274"/>
            <ac:spMk id="3" creationId="{3273405A-E184-4D17-A33A-6486E03BA7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A9816E-9262-4C05-9742-54A9F4AC18F4}" type="datetimeFigureOut">
              <a:rPr kumimoji="1" lang="ja-JP" altLang="en-US" smtClean="0"/>
              <a:t>2021/4/3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DC969D-FD5A-4B9C-B754-4FADD2B1766B}" type="slidenum">
              <a:rPr kumimoji="1" lang="ja-JP" altLang="en-US" smtClean="0"/>
              <a:t>‹#›</a:t>
            </a:fld>
            <a:endParaRPr kumimoji="1" lang="ja-JP" altLang="en-US"/>
          </a:p>
        </p:txBody>
      </p:sp>
    </p:spTree>
    <p:extLst>
      <p:ext uri="{BB962C8B-B14F-4D97-AF65-F5344CB8AC3E}">
        <p14:creationId xmlns:p14="http://schemas.microsoft.com/office/powerpoint/2010/main" val="25347694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800" dirty="0">
                <a:latin typeface="Meiryo UI" panose="020B0604030504040204" pitchFamily="50" charset="-128"/>
                <a:ea typeface="Meiryo UI" panose="020B0604030504040204" pitchFamily="50" charset="-128"/>
              </a:rPr>
              <a:t>日本が</a:t>
            </a:r>
            <a:r>
              <a:rPr kumimoji="1" lang="en-US" altLang="ja-JP" sz="1800" dirty="0">
                <a:latin typeface="Meiryo UI" panose="020B0604030504040204" pitchFamily="50" charset="-128"/>
                <a:ea typeface="Meiryo UI" panose="020B0604030504040204" pitchFamily="50" charset="-128"/>
              </a:rPr>
              <a:t>1994</a:t>
            </a:r>
            <a:r>
              <a:rPr kumimoji="1" lang="ja-JP" altLang="en-US" sz="1800" dirty="0">
                <a:latin typeface="Meiryo UI" panose="020B0604030504040204" pitchFamily="50" charset="-128"/>
                <a:ea typeface="Meiryo UI" panose="020B0604030504040204" pitchFamily="50" charset="-128"/>
              </a:rPr>
              <a:t>年に批准した「児童の権利に関する条約」では、子どもの最善の利益の保障を掲げ、子どもが家族に養育され家族関係を尊重すること、子どもの成長発達の保障の第一義的責任が保護者にあることを明確にしています。</a:t>
            </a:r>
            <a:endParaRPr kumimoji="1" lang="en-US" altLang="ja-JP"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そして、日本国内の児童福祉法においても、この条約の精神に則って、適切な養育と生活の保障、愛され健やかな成長発達を保障される権利を、子どもが有していることを第一条で明記しています。</a:t>
            </a:r>
            <a:endParaRPr kumimoji="1" lang="en-US" altLang="ja-JP" sz="1800" dirty="0">
              <a:latin typeface="Meiryo UI" panose="020B0604030504040204" pitchFamily="50" charset="-128"/>
              <a:ea typeface="Meiryo UI" panose="020B0604030504040204" pitchFamily="50" charset="-128"/>
            </a:endParaRPr>
          </a:p>
          <a:p>
            <a:endParaRPr kumimoji="1" lang="en-US" altLang="ja-JP"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すなわち、子どもが家族の元で成長することや、あるいは子どもと保護者・家族との関係について、子どもの権利として世界的に認めており、国内の法律によってもそれを定めているのです。</a:t>
            </a:r>
            <a:endParaRPr kumimoji="1" lang="en-US" altLang="ja-JP" sz="1800" dirty="0">
              <a:latin typeface="Meiryo UI" panose="020B0604030504040204" pitchFamily="50" charset="-128"/>
              <a:ea typeface="Meiryo UI" panose="020B0604030504040204" pitchFamily="50" charset="-128"/>
            </a:endParaRPr>
          </a:p>
          <a:p>
            <a:endParaRPr kumimoji="1" lang="en-US" altLang="ja-JP" sz="1800" dirty="0">
              <a:latin typeface="Meiryo UI" panose="020B0604030504040204" pitchFamily="50" charset="-128"/>
              <a:ea typeface="Meiryo UI" panose="020B0604030504040204" pitchFamily="50" charset="-128"/>
            </a:endParaRPr>
          </a:p>
          <a:p>
            <a:endParaRPr kumimoji="1" lang="ja-JP" altLang="en-US"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21468D4-985C-4917-8635-0010A76E90FF}" type="slidenum">
              <a:rPr kumimoji="1" lang="ja-JP" altLang="en-US" smtClean="0"/>
              <a:t>3</a:t>
            </a:fld>
            <a:endParaRPr kumimoji="1" lang="ja-JP" altLang="en-US"/>
          </a:p>
        </p:txBody>
      </p:sp>
    </p:spTree>
    <p:extLst>
      <p:ext uri="{BB962C8B-B14F-4D97-AF65-F5344CB8AC3E}">
        <p14:creationId xmlns:p14="http://schemas.microsoft.com/office/powerpoint/2010/main" val="3558951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lang="ja-JP" altLang="en-US" dirty="0"/>
              <a:t>子育て支援と社会的養護をつながりのある仕組みとして理解することが重要。児童養護施設に入所する前にもさまざまな支援を受けている家族が多い。</a:t>
            </a:r>
            <a:endParaRPr lang="en-US" altLang="ja-JP" dirty="0"/>
          </a:p>
          <a:p>
            <a:pPr marL="171450" indent="-171450">
              <a:buFont typeface="Arial" panose="020B0604020202020204" pitchFamily="34" charset="0"/>
              <a:buChar char="•"/>
            </a:pPr>
            <a:endParaRPr lang="en-US" altLang="ja-JP" dirty="0"/>
          </a:p>
          <a:p>
            <a:pPr marL="171450" indent="-171450">
              <a:buFont typeface="Arial" panose="020B0604020202020204" pitchFamily="34" charset="0"/>
              <a:buChar char="•"/>
            </a:pPr>
            <a:r>
              <a:rPr kumimoji="1" lang="ja-JP" altLang="en-US" dirty="0"/>
              <a:t>児童養護施設などに付設されている児童家庭支援センターでは、地域の子育て家庭に対する相談援助が提供されている。また、宿泊を伴う支援として一時預かり（ショートステイ）もある。児童養護施設がこうした機能を有することは、児童養護施設の多機能化と呼ばれ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1BDC969D-FD5A-4B9C-B754-4FADD2B1766B}" type="slidenum">
              <a:rPr kumimoji="1" lang="ja-JP" altLang="en-US" smtClean="0"/>
              <a:t>12</a:t>
            </a:fld>
            <a:endParaRPr kumimoji="1" lang="ja-JP" altLang="en-US"/>
          </a:p>
        </p:txBody>
      </p:sp>
    </p:spTree>
    <p:extLst>
      <p:ext uri="{BB962C8B-B14F-4D97-AF65-F5344CB8AC3E}">
        <p14:creationId xmlns:p14="http://schemas.microsoft.com/office/powerpoint/2010/main" val="2841906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家族支援に必要なことは家族の養育との連続性や一貫性を保つことである。しかし入所に至る経緯の中で子どもにとって好ましくない状況（例えば精神疾患・薬物やアルコール依存・経済的理由・ネグレクト等子どもの発達に負の影響をもたらす場合の入所）での入所がほとんどである。そのような場合私たち職員は、ケース（入所理由）や子どもたちとかかわる中で、負の状況を作り出してしまった保護者に対しネガティブな思いを抱いてしまいがちになることもある。</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しかし、私たち職員は肯定できなくても保護者がそうせざるを得ない背景を理解しようと耳を傾け、否定せず、寄り添い家庭復帰・家族再統合に結び付けられるよう支援していく必要がある。保護者は子どもにとって代えることのできない大切な存在」であることを私たち職員は常に意識しておく必要があ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我々の本来の目的は、こどもの自立及び家庭復帰を目指すことであり、そのためには家族の協力は欠かせない。例えば保護者とつながりを保つことで安心を確保される場合もある。</a:t>
            </a:r>
            <a:endParaRPr kumimoji="1" lang="en-US" altLang="ja-JP" dirty="0"/>
          </a:p>
          <a:p>
            <a:r>
              <a:rPr kumimoji="1" lang="ja-JP" altLang="en-US" dirty="0"/>
              <a:t>職員は保護者を支えながら、ともにこどもを育てていく役割を担っており、保護者とは子どもの健全な養育を目標として目指し協力するパートナー（協働者）であることをしっかり認識しておくべきである。</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家族支援の際、こどもの自立支援・家族再統合を図るうえで保護者と職員、関係機関との連携は必須である。そのために重要なのがコミュニケーションスキルである。</a:t>
            </a:r>
            <a:endParaRPr kumimoji="1" lang="en-US" altLang="ja-JP" dirty="0"/>
          </a:p>
          <a:p>
            <a:r>
              <a:rPr kumimoji="1" lang="ja-JP" altLang="en-US" dirty="0"/>
              <a:t>　入所すると保護者と子どもは離れて暮らすことになり、保護者は子どもの生活状況や成長などを把握しづらくなる。そのため日々の生活の変化を必要に応じて職員は関係機関や保護　者に丁寧に伝えるとともに家族それぞれに抱えている問題に配慮し、電話連絡や面会等実施していくことが必要になってくる。そのとき子どもの情報を、保護者の性格や特性を理解したうえで伝えるスキルが必要となってくる。それだけではなく、保護者はそれぞれ不安や悩みを抱えているケースも少なくないため、話を聞き少しでも悩みを解決できるよう関係機関と連携し努める必要がある。</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具体例を挙げると、子どもの様子伺いのために連絡が来たり、子どもの発達が遅れており支援学級を進められたとき、問題を起こしたとき、進学を決めなければならないとき等、保護者の話を聞く時、保護者に伝え意見を求める時が必ず来る。そのとき職員は常に冷静に状況を把握し、確かな情報を伝え保護者のことを先入観で決めてつけたり否定していないか（個別化、非審判的態度）、話は聞けているか（受容・傾聴）、保護者の意見に流されていないか等コミュニケーションスキルの修得、向上が必要となってく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t>支援していくうえで</a:t>
            </a:r>
            <a:r>
              <a:rPr lang="ja-JP" altLang="en-US" dirty="0">
                <a:solidFill>
                  <a:srgbClr val="FF0000"/>
                </a:solidFill>
              </a:rPr>
              <a:t>バイスティックの</a:t>
            </a:r>
            <a:r>
              <a:rPr lang="en-US" altLang="ja-JP" dirty="0">
                <a:solidFill>
                  <a:srgbClr val="FF0000"/>
                </a:solidFill>
              </a:rPr>
              <a:t>7</a:t>
            </a:r>
            <a:r>
              <a:rPr lang="ja-JP" altLang="en-US" dirty="0">
                <a:solidFill>
                  <a:srgbClr val="FF0000"/>
                </a:solidFill>
              </a:rPr>
              <a:t>原則</a:t>
            </a:r>
            <a:r>
              <a:rPr lang="ja-JP" altLang="en-US" dirty="0"/>
              <a:t>、エンパワメント、信頼関係の構築（ラポールの形成）、チームアプローチ、関係機関との連携、社会資源の開発等がある。</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今回はバイスティック</a:t>
            </a:r>
            <a:r>
              <a:rPr lang="en-US" altLang="ja-JP" dirty="0"/>
              <a:t>7</a:t>
            </a:r>
            <a:r>
              <a:rPr lang="ja-JP" altLang="en-US" dirty="0"/>
              <a:t>原則について取り上げ解説していきたいと思う。</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1C3AB-1ABF-4E6C-8867-B754C8748C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8467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800" b="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個別化の原則</a:t>
            </a: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1450" indent="-171450" algn="just">
              <a:buFont typeface="Arial" panose="020B0604020202020204" pitchFamily="34" charset="0"/>
              <a:buChar char="•"/>
            </a:pP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クライエント</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（相談依頼人：今回は保護者のため今後は保護者と記載する）</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の抱える困難や問題は、人それぞれの問題であり</a:t>
            </a:r>
            <a:r>
              <a:rPr lang="ja-JP" altLang="ja-JP" sz="900" b="0" u="sng" kern="100" dirty="0">
                <a:effectLst/>
                <a:latin typeface="游明朝" panose="02020400000000000000" pitchFamily="18" charset="-128"/>
                <a:ea typeface="游明朝" panose="02020400000000000000" pitchFamily="18" charset="-128"/>
                <a:cs typeface="Times New Roman" panose="02020603050405020304" pitchFamily="18" charset="0"/>
              </a:rPr>
              <a:t>「同じ問題は存在しない」</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とする考え方。</a:t>
            </a:r>
          </a:p>
          <a:p>
            <a:pPr algn="just"/>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同じような状況に見えても、人それぞれ育ってきた環境が違い、価値観も違う</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ことを理解しておく</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。援助がパターン化していないか。偏見や先入観にとらわれていないか。自分のペースで</a:t>
            </a:r>
            <a:endPar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話を進めていないか</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を確かめる。</a:t>
            </a:r>
            <a:endPar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意図的な感情表現の原則</a:t>
            </a: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1450" indent="-171450" algn="just">
              <a:buFont typeface="Arial" panose="020B0604020202020204" pitchFamily="34" charset="0"/>
              <a:buChar char="•"/>
            </a:pP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900" b="0" u="sng"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900" b="0" u="sng" kern="100" dirty="0">
                <a:effectLst/>
                <a:latin typeface="游明朝" panose="02020400000000000000" pitchFamily="18" charset="-128"/>
                <a:ea typeface="游明朝" panose="02020400000000000000" pitchFamily="18" charset="-128"/>
                <a:cs typeface="Times New Roman" panose="02020603050405020304" pitchFamily="18" charset="0"/>
              </a:rPr>
              <a:t>の感情表現の自由を認める</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考え方。特に抑圧されやすい否定的な感情や独善的な感情などを表出させることで</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自身の心のかせを取り払</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う。また保護者</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自身が自らを取り巻く外的・内心的状況を俯瞰しやすくする事が目的。また</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支援員</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も</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に対しそれが出来るように、自らの感情表現を工夫する必要がある。</a:t>
            </a:r>
          </a:p>
          <a:p>
            <a:pPr algn="just"/>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話しやすい雰囲気を意識しているか。座る位置</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に気を付ける</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。開かれた質問と閉じられた質問を意識しているか</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等。</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統制された情緒関与の原則</a:t>
            </a: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1450" indent="-171450" algn="just">
              <a:buFont typeface="Arial" panose="020B0604020202020204" pitchFamily="34" charset="0"/>
              <a:buChar char="•"/>
            </a:pPr>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900" b="0" u="sng" kern="100" dirty="0">
                <a:effectLst/>
                <a:latin typeface="游明朝" panose="02020400000000000000" pitchFamily="18" charset="-128"/>
                <a:ea typeface="游明朝" panose="02020400000000000000" pitchFamily="18" charset="-128"/>
                <a:cs typeface="Times New Roman" panose="02020603050405020304" pitchFamily="18" charset="0"/>
              </a:rPr>
              <a:t>自分</a:t>
            </a:r>
            <a:r>
              <a:rPr lang="ja-JP" altLang="ja-JP" sz="900" b="0" u="sng" kern="100" dirty="0">
                <a:effectLst/>
                <a:latin typeface="游明朝" panose="02020400000000000000" pitchFamily="18" charset="-128"/>
                <a:ea typeface="游明朝" panose="02020400000000000000" pitchFamily="18" charset="-128"/>
                <a:cs typeface="Times New Roman" panose="02020603050405020304" pitchFamily="18" charset="0"/>
              </a:rPr>
              <a:t>自身が</a:t>
            </a:r>
            <a:r>
              <a:rPr lang="ja-JP" altLang="en-US" sz="900" b="0" u="sng"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900" b="0" u="sng" kern="100" dirty="0">
                <a:effectLst/>
                <a:latin typeface="游明朝" panose="02020400000000000000" pitchFamily="18" charset="-128"/>
                <a:ea typeface="游明朝" panose="02020400000000000000" pitchFamily="18" charset="-128"/>
                <a:cs typeface="Times New Roman" panose="02020603050405020304" pitchFamily="18" charset="0"/>
              </a:rPr>
              <a:t>の感情に呑み込まれないようにする考え方</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。問題無くケース解決に導くため「ワーカー自身が</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の心を理解し、自らの感情を統制して接していく事」を要求する考え方。</a:t>
            </a:r>
          </a:p>
          <a:p>
            <a:pPr algn="just"/>
            <a:r>
              <a:rPr lang="en-US"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rPr>
              <a:t>自分の感情を自覚できているか。目的を意識しながら反応できているか。時期は適切か。安易な情緒的関与をしていないか。平常心は保てているか。</a:t>
            </a:r>
            <a:r>
              <a:rPr lang="ja-JP" altLang="en-US" sz="900" b="0" kern="100" dirty="0">
                <a:effectLst/>
                <a:latin typeface="游明朝" panose="02020400000000000000" pitchFamily="18" charset="-128"/>
                <a:ea typeface="游明朝" panose="02020400000000000000" pitchFamily="18" charset="-128"/>
                <a:cs typeface="Times New Roman" panose="02020603050405020304" pitchFamily="18" charset="0"/>
              </a:rPr>
              <a:t>等</a:t>
            </a:r>
            <a:endParaRPr lang="ja-JP" altLang="ja-JP" sz="9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000" b="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1C3AB-1ABF-4E6C-8867-B754C8748C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05220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受容の原則</a:t>
            </a:r>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marL="171450" indent="-171450" algn="just">
              <a:buFont typeface="Arial" panose="020B0604020202020204" pitchFamily="34" charset="0"/>
              <a:buChar char="•"/>
            </a:pP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保護者のありのままを受け入れるという考え方である。</a:t>
            </a:r>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自己点検：今起きている現実をありのまま受け止められているか。</a:t>
            </a:r>
            <a:endPar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非審判的態度の原則</a:t>
            </a:r>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1450" indent="-171450" algn="just">
              <a:buFont typeface="Arial" panose="020B0604020202020204" pitchFamily="34" charset="0"/>
              <a:buChar char="•"/>
            </a:pPr>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自分の価値観だけで保護者</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の行動や思考に対して「善悪を</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決めつけない</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」とする考え方。あくまでも</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支援員</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は補佐であり、現実には</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自身が自らのケースを解決せねばならないため、その善悪の判断も</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自身が行うのが理想とされる。</a:t>
            </a:r>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多面的に捉えているか。常識</a:t>
            </a:r>
            <a:r>
              <a:rPr lang="ja-JP" altLang="en-US" sz="1000" b="0" u="none" kern="100" dirty="0">
                <a:effectLst/>
                <a:latin typeface="游明朝" panose="02020400000000000000" pitchFamily="18" charset="-128"/>
                <a:ea typeface="游明朝" panose="02020400000000000000" pitchFamily="18" charset="-128"/>
                <a:cs typeface="Times New Roman" panose="02020603050405020304" pitchFamily="18" charset="0"/>
              </a:rPr>
              <a:t>にとらわれていないか。</a:t>
            </a:r>
            <a:endPar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自己決定の原則</a:t>
            </a:r>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1450" indent="-171450" algn="just">
              <a:buFont typeface="Arial" panose="020B0604020202020204" pitchFamily="34" charset="0"/>
              <a:buChar char="•"/>
            </a:pP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「あくまでも自らの行動を決定するのは</a:t>
            </a:r>
            <a:r>
              <a:rPr lang="ja-JP" altLang="en-US" sz="800" b="0" u="none" kern="100" dirty="0">
                <a:effectLst/>
                <a:latin typeface="游明朝" panose="02020400000000000000" pitchFamily="18" charset="-128"/>
                <a:ea typeface="游明朝" panose="02020400000000000000" pitchFamily="18" charset="-128"/>
                <a:cs typeface="Times New Roman" panose="02020603050405020304" pitchFamily="18" charset="0"/>
              </a:rPr>
              <a:t>保護者</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自身である」とする考え方。</a:t>
            </a:r>
            <a:r>
              <a:rPr lang="ja-JP" altLang="en-US" sz="1050" b="0" i="0" u="none" dirty="0">
                <a:solidFill>
                  <a:srgbClr val="5E6C77"/>
                </a:solidFill>
                <a:effectLst/>
                <a:latin typeface="ヒラギノ角ゴ ProN W3"/>
              </a:rPr>
              <a:t>この原則をもとに、職員が保護者に対して命令や指示を出すことは否定されている。</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本人の意思をしっかり確認しているか。実際発した言葉は本心なのか。緊急性はあるのか。周りの人の援助は期待できるか。働きかけによって解決できる力が発揮できる可能性があるか。</a:t>
            </a:r>
            <a:r>
              <a:rPr lang="ja-JP" altLang="en-US"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秘密保持の原則</a:t>
            </a:r>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marL="171450" indent="-171450" algn="just">
              <a:buFont typeface="Arial" panose="020B0604020202020204" pitchFamily="34" charset="0"/>
              <a:buChar char="•"/>
            </a:pPr>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1050" b="0" i="0" u="none" dirty="0">
                <a:solidFill>
                  <a:srgbClr val="5E6C77"/>
                </a:solidFill>
                <a:effectLst/>
                <a:latin typeface="ヒラギノ角ゴ ProN W3"/>
              </a:rPr>
              <a:t>個人情報保護の観点から、職員は保護者の個人情報などを他方に漏らしてはいけない</a:t>
            </a:r>
            <a:r>
              <a:rPr lang="ja-JP" altLang="en-US" sz="1050" b="0" i="0" u="none" dirty="0">
                <a:solidFill>
                  <a:srgbClr val="5E6C77"/>
                </a:solidFill>
                <a:effectLst>
                  <a:outerShdw blurRad="38100" dist="38100" dir="2700000" algn="tl">
                    <a:srgbClr val="000000">
                      <a:alpha val="43137"/>
                    </a:srgbClr>
                  </a:outerShdw>
                </a:effectLst>
                <a:latin typeface="ヒラギノ角ゴ ProN W3"/>
              </a:rPr>
              <a:t>という考え方</a:t>
            </a:r>
            <a:r>
              <a:rPr lang="ja-JP" altLang="en-US" sz="1050" b="0" i="0" u="none" dirty="0">
                <a:solidFill>
                  <a:srgbClr val="5E6C77"/>
                </a:solidFill>
                <a:effectLst/>
                <a:latin typeface="ヒラギノ角ゴ ProN W3"/>
              </a:rPr>
              <a:t>。</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「個人情報保護」の原則</a:t>
            </a:r>
            <a:r>
              <a:rPr lang="ja-JP" altLang="en-US" sz="800" b="0" u="none" kern="100" dirty="0">
                <a:effectLst/>
                <a:latin typeface="游明朝" panose="02020400000000000000" pitchFamily="18" charset="-128"/>
                <a:ea typeface="游明朝" panose="02020400000000000000" pitchFamily="18" charset="-128"/>
                <a:cs typeface="Times New Roman" panose="02020603050405020304" pitchFamily="18" charset="0"/>
              </a:rPr>
              <a:t>である</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秘密保持を意識しているか。個人情報の管理はしっかりできているか。</a:t>
            </a:r>
          </a:p>
          <a:p>
            <a:pPr algn="just"/>
            <a:r>
              <a:rPr lang="en-US"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800" b="0" u="none"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1C3AB-1ABF-4E6C-8867-B754C8748C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09718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sz="1000" b="0" u="none" dirty="0"/>
              <a:t>ラポールとは、対人援助において、ソーシャルワーカーとクライエント（今後は保護者と記載）の間に結ばれる信頼関係を意味する。つまり人と人とが、親密な信頼関係にあり、心の通い合った状態であることを意味する。</a:t>
            </a:r>
            <a:endParaRPr kumimoji="1" lang="en-US" altLang="ja-JP" sz="1000" b="0" u="none" dirty="0"/>
          </a:p>
          <a:p>
            <a:pPr marL="171450" indent="-171450">
              <a:buFont typeface="Arial" panose="020B0604020202020204" pitchFamily="34" charset="0"/>
              <a:buChar char="•"/>
            </a:pPr>
            <a:endParaRPr kumimoji="1" lang="en-US" altLang="ja-JP" sz="1000" b="0" u="none" dirty="0"/>
          </a:p>
          <a:p>
            <a:pPr marL="171450" indent="-171450">
              <a:buFont typeface="Arial" panose="020B0604020202020204" pitchFamily="34" charset="0"/>
              <a:buChar char="•"/>
            </a:pPr>
            <a:r>
              <a:rPr kumimoji="1" lang="ja-JP" altLang="en-US" sz="1000" b="0" u="none" dirty="0"/>
              <a:t>岡村民夫氏が編著「社会福祉援助技術」において「ケースワーク活動の進展に大きな影響をもたらすもの、それは信頼関係であり、ケースワークの第一要素といわれるほどに重要なものである。」といった要旨で信頼関係について重要性を述べている。</a:t>
            </a:r>
            <a:endParaRPr kumimoji="1" lang="en-US" altLang="ja-JP" sz="1000" b="0" u="none" dirty="0"/>
          </a:p>
          <a:p>
            <a:pPr marL="171450" indent="-171450">
              <a:buFont typeface="Arial" panose="020B0604020202020204" pitchFamily="34" charset="0"/>
              <a:buChar char="•"/>
            </a:pPr>
            <a:endParaRPr kumimoji="1" lang="en-US" altLang="ja-JP" sz="1000" b="0" u="none" dirty="0"/>
          </a:p>
          <a:p>
            <a:pPr marL="171450" indent="-171450">
              <a:buFont typeface="Arial" panose="020B0604020202020204" pitchFamily="34" charset="0"/>
              <a:buChar char="•"/>
            </a:pPr>
            <a:r>
              <a:rPr kumimoji="1" lang="ja-JP" altLang="en-US" sz="1000" b="0" u="none" dirty="0"/>
              <a:t>対人援助関係において保護者は、相談できない場合が多く、子どもに対しての複雑な気持ち抱いているケースも少なくない。中には精神疾患や障害を抱えていたり子どもを奪われたと思い込んでいる人もいる。その保護者が気持ちを語るということは、非常に複雑で辛い思いをさせてしまうことになる。その際、ファーストコンタクトでは我々職員が保護者を非難したり審判したり指導するような態度をとらないことが重要である。保護者がおかれている状況や気持ちを職員が受け止めてくれる時、初めて安心感が生まれ自分の悩みや気持ちを率直に語るようにできるのではないだろうか？その積み重ねが信頼関係の構築、ラポールの形成につながる。</a:t>
            </a:r>
            <a:endParaRPr kumimoji="1" lang="en-US" altLang="ja-JP" sz="1000" b="0" u="none" dirty="0"/>
          </a:p>
          <a:p>
            <a:pPr marL="171450" indent="-171450">
              <a:buFont typeface="Arial" panose="020B0604020202020204" pitchFamily="34" charset="0"/>
              <a:buChar char="•"/>
            </a:pPr>
            <a:endParaRPr kumimoji="1" lang="en-US" altLang="ja-JP" sz="1000" b="0" u="none" dirty="0"/>
          </a:p>
          <a:p>
            <a:pPr marL="171450" indent="-171450">
              <a:buFont typeface="Arial" panose="020B0604020202020204" pitchFamily="34" charset="0"/>
              <a:buChar char="•"/>
            </a:pPr>
            <a:r>
              <a:rPr kumimoji="1" lang="ja-JP" altLang="en-US" sz="1000" b="0" u="none" dirty="0"/>
              <a:t>そうすることで信頼できる職員・各機関との関係を通し自らの問題を冷静に直視し見つけなおすことができるのではないだろうか。つまりラポールを形成することによって</a:t>
            </a:r>
            <a:endParaRPr kumimoji="1" lang="en-US" altLang="ja-JP" sz="1000" b="0" u="none" dirty="0"/>
          </a:p>
          <a:p>
            <a:r>
              <a:rPr kumimoji="1" lang="ja-JP" altLang="en-US" sz="1000" b="0" u="none" dirty="0"/>
              <a:t>　　人間関係を築くことができ、担当職員や家庭支援相談員、各関係機関職員の発言への理解度や納得度に大きく影響し、不安や警戒を解くカギとなり適切な支援や援助につな　　　　がりやすくなる。</a:t>
            </a:r>
            <a:endParaRPr kumimoji="1" lang="en-US" altLang="ja-JP" sz="1000" b="0" u="none" dirty="0"/>
          </a:p>
          <a:p>
            <a:endParaRPr kumimoji="1" lang="en-US" altLang="ja-JP" sz="1000" b="0" u="none" dirty="0"/>
          </a:p>
          <a:p>
            <a:pPr marL="171450" indent="-171450">
              <a:buFont typeface="Arial" panose="020B0604020202020204" pitchFamily="34" charset="0"/>
              <a:buChar char="•"/>
            </a:pPr>
            <a:r>
              <a:rPr kumimoji="1" lang="ja-JP" altLang="en-US" sz="1000" b="0" u="none" dirty="0"/>
              <a:t>ラポールを形成するためには硬く閉ざした保護者の心を解きほぐし保護者の感情や思いを引き出せるような職員の技量が求められる。そのためには職員は相談面接技術と基本姿勢について学ぶ必要がある。</a:t>
            </a:r>
            <a:endParaRPr kumimoji="1" lang="en-US" altLang="ja-JP" sz="1000" b="0" u="none" dirty="0"/>
          </a:p>
          <a:p>
            <a:endParaRPr kumimoji="1" lang="en-US" altLang="ja-JP" sz="1000" b="0" u="none" dirty="0"/>
          </a:p>
          <a:p>
            <a:endParaRPr kumimoji="1" lang="en-US" altLang="ja-JP" sz="1000"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1C3AB-1ABF-4E6C-8867-B754C8748C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02494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en-US" altLang="ja-JP" sz="1200" dirty="0"/>
              <a:t>【</a:t>
            </a:r>
            <a:r>
              <a:rPr kumimoji="1" lang="ja-JP" altLang="en-US" sz="1200" dirty="0"/>
              <a:t>純粋性</a:t>
            </a:r>
            <a:r>
              <a:rPr kumimoji="1" lang="en-US" altLang="ja-JP" sz="1200"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t>聴き手自身が心理的に安定していて、ありのままの自分を受け入れていること。防衛的になったり虚勢的にならず、率直な気持ちと態度で保護者に向き合える。</a:t>
            </a:r>
            <a:r>
              <a:rPr kumimoji="1" lang="ja-JP" altLang="en-US" sz="1200" dirty="0"/>
              <a:t>自身もありのまま自分　となって心を開く必要がある。</a:t>
            </a:r>
            <a:endParaRPr kumimoji="1" lang="en-US" altLang="ja-JP" sz="1200" dirty="0"/>
          </a:p>
          <a:p>
            <a:endParaRPr kumimoji="1" lang="en-US" altLang="ja-JP" sz="1200" dirty="0"/>
          </a:p>
          <a:p>
            <a:pPr marL="0" indent="0">
              <a:buFont typeface="Arial" panose="020B0604020202020204" pitchFamily="34" charset="0"/>
              <a:buNone/>
            </a:pPr>
            <a:r>
              <a:rPr kumimoji="1" lang="en-US" altLang="ja-JP" sz="1200" dirty="0"/>
              <a:t>【</a:t>
            </a:r>
            <a:r>
              <a:rPr kumimoji="1" lang="ja-JP" altLang="en-US" sz="1200" dirty="0"/>
              <a:t>受容的態度</a:t>
            </a:r>
            <a:r>
              <a:rPr kumimoji="1" lang="en-US" altLang="ja-JP" sz="1200" dirty="0"/>
              <a:t>】</a:t>
            </a:r>
          </a:p>
          <a:p>
            <a:pPr marL="171450" indent="-171450">
              <a:buFont typeface="Arial" panose="020B0604020202020204" pitchFamily="34" charset="0"/>
              <a:buChar char="•"/>
            </a:pPr>
            <a:r>
              <a:rPr kumimoji="1" lang="ja-JP" altLang="en-US" sz="1200" dirty="0"/>
              <a:t>保護者が訴えている内容や感情、行動を相手の価値観などを交えず、無条件に受容すること。保護者を尊重するという思いの表れであり、ありのままの自分を受け入れられたと実感　できた保護者は、自由に自分を表現できるようになる。</a:t>
            </a:r>
            <a:endParaRPr kumimoji="1" lang="en-US" altLang="ja-JP" sz="1200" dirty="0"/>
          </a:p>
          <a:p>
            <a:pPr marL="171450" indent="-171450">
              <a:buFont typeface="Arial" panose="020B0604020202020204" pitchFamily="34" charset="0"/>
              <a:buChar char="•"/>
            </a:pPr>
            <a:endParaRPr kumimoji="1" lang="en-US" altLang="ja-JP" sz="1200" dirty="0"/>
          </a:p>
          <a:p>
            <a:r>
              <a:rPr kumimoji="1" lang="en-US" altLang="ja-JP" sz="1200" dirty="0"/>
              <a:t>【</a:t>
            </a:r>
            <a:r>
              <a:rPr kumimoji="1" lang="ja-JP" altLang="en-US" sz="1200" dirty="0"/>
              <a:t>共感的理解</a:t>
            </a:r>
            <a:r>
              <a:rPr kumimoji="1" lang="en-US" altLang="ja-JP" sz="1200" dirty="0"/>
              <a:t>】</a:t>
            </a:r>
          </a:p>
          <a:p>
            <a:pPr marL="171450" indent="-171450">
              <a:buFont typeface="Arial" panose="020B0604020202020204" pitchFamily="34" charset="0"/>
              <a:buChar char="•"/>
            </a:pPr>
            <a:r>
              <a:rPr kumimoji="1" lang="ja-JP" altLang="en-US" sz="1200" dirty="0"/>
              <a:t>「相手の立場に立って物事を見る」ということである。相手をあたかも自分自身のように感じる。相手の訴えや感情を自分のことのように感じて理解し、それを正確に伝えることができたとき、相手は自分の内面をもっと自由に経験できるようになることができる。</a:t>
            </a:r>
            <a:endParaRPr kumimoji="1" lang="en-US" altLang="ja-JP" sz="1200" dirty="0"/>
          </a:p>
          <a:p>
            <a:endParaRPr kumimoji="1" lang="en-US" altLang="ja-JP" sz="1200" dirty="0"/>
          </a:p>
          <a:p>
            <a:pPr marL="171450" indent="-171450">
              <a:buFont typeface="Arial" panose="020B0604020202020204" pitchFamily="34" charset="0"/>
              <a:buChar char="•"/>
            </a:pPr>
            <a:r>
              <a:rPr kumimoji="1" lang="ja-JP" altLang="en-US" sz="1200" dirty="0"/>
              <a:t>「傾聴」は前述の「カウンセラーの基本的な</a:t>
            </a:r>
            <a:r>
              <a:rPr kumimoji="1" lang="en-US" altLang="ja-JP" sz="1200" dirty="0"/>
              <a:t>3</a:t>
            </a:r>
            <a:r>
              <a:rPr kumimoji="1" lang="ja-JP" altLang="en-US" sz="1200" dirty="0"/>
              <a:t>つの態度」を実現するスキルである。保護者の表面的な事実に捕らわれずにとにかく相手の言葉に耳を傾け、その背後にある心理状態を理解しようと務めることが求められる。</a:t>
            </a:r>
          </a:p>
          <a:p>
            <a:endParaRPr kumimoji="1" lang="en-US" altLang="ja-JP" sz="1200" dirty="0"/>
          </a:p>
          <a:p>
            <a:endParaRPr kumimoji="1"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31C3AB-1ABF-4E6C-8867-B754C8748CCA}"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0816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b="0" dirty="0">
                <a:latin typeface="メイリオ" panose="020B0604030504040204" pitchFamily="50" charset="-128"/>
                <a:ea typeface="メイリオ" panose="020B0604030504040204" pitchFamily="50" charset="-128"/>
              </a:rPr>
              <a:t>国はこの社会的養護の基本理念と基本原理を児童養護施設運営指針にこのように定めており、そこにも家族支援を明確に提示している。</a:t>
            </a:r>
            <a:endParaRPr lang="en-US" altLang="ja-JP" b="0" dirty="0">
              <a:latin typeface="メイリオ" panose="020B0604030504040204" pitchFamily="50" charset="-128"/>
              <a:ea typeface="メイリオ" panose="020B0604030504040204" pitchFamily="50" charset="-128"/>
            </a:endParaRPr>
          </a:p>
          <a:p>
            <a:endParaRPr lang="en-US" altLang="ja-JP" b="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b="0" dirty="0">
                <a:latin typeface="メイリオ" panose="020B0604030504040204" pitchFamily="50" charset="-128"/>
                <a:ea typeface="メイリオ" panose="020B0604030504040204" pitchFamily="50" charset="-128"/>
              </a:rPr>
              <a:t>さらに、ここへの掲載は割愛させていただきましたが、国が定める施設の「設備および運営に関する基準」においても</a:t>
            </a:r>
            <a:endParaRPr lang="en-US" altLang="ja-JP" b="0" dirty="0">
              <a:latin typeface="メイリオ" panose="020B0604030504040204" pitchFamily="50" charset="-128"/>
              <a:ea typeface="メイリオ" panose="020B0604030504040204" pitchFamily="50" charset="-128"/>
            </a:endParaRPr>
          </a:p>
          <a:p>
            <a:r>
              <a:rPr lang="ja-JP" altLang="en-US" b="0" dirty="0">
                <a:latin typeface="メイリオ" panose="020B0604030504040204" pitchFamily="50" charset="-128"/>
                <a:ea typeface="メイリオ" panose="020B0604030504040204" pitchFamily="50" charset="-128"/>
              </a:rPr>
              <a:t>第四十四条　児童養護施設における支援（養護）を、「</a:t>
            </a:r>
            <a:r>
              <a:rPr lang="ja-JP" altLang="en-US" b="0" u="sng" dirty="0">
                <a:latin typeface="メイリオ" panose="020B0604030504040204" pitchFamily="50" charset="-128"/>
                <a:ea typeface="メイリオ" panose="020B0604030504040204" pitchFamily="50" charset="-128"/>
              </a:rPr>
              <a:t>生活指導、学習指導、職業指導及び家庭環境の調整」</a:t>
            </a:r>
            <a:r>
              <a:rPr lang="ja-JP" altLang="en-US" b="0" u="none" dirty="0">
                <a:latin typeface="メイリオ" panose="020B0604030504040204" pitchFamily="50" charset="-128"/>
                <a:ea typeface="メイリオ" panose="020B0604030504040204" pitchFamily="50" charset="-128"/>
              </a:rPr>
              <a:t>を行いつつ養育すると明記し、</a:t>
            </a:r>
            <a:endParaRPr lang="en-US" altLang="ja-JP" b="0" u="none" dirty="0">
              <a:latin typeface="メイリオ" panose="020B0604030504040204" pitchFamily="50" charset="-128"/>
              <a:ea typeface="メイリオ" panose="020B0604030504040204" pitchFamily="50" charset="-128"/>
            </a:endParaRPr>
          </a:p>
          <a:p>
            <a:r>
              <a:rPr lang="ja-JP" altLang="en-US" b="0" dirty="0">
                <a:latin typeface="メイリオ" panose="020B0604030504040204" pitchFamily="50" charset="-128"/>
                <a:ea typeface="メイリオ" panose="020B0604030504040204" pitchFamily="50" charset="-128"/>
              </a:rPr>
              <a:t>それに基づいて第四十五条４では具体的な実践として　自立支援計画の策定においても　「</a:t>
            </a:r>
            <a:r>
              <a:rPr lang="ja-JP" altLang="en-US" b="0" dirty="0">
                <a:solidFill>
                  <a:srgbClr val="FF0000"/>
                </a:solidFill>
                <a:latin typeface="メイリオ" panose="020B0604030504040204" pitchFamily="50" charset="-128"/>
                <a:ea typeface="メイリオ" panose="020B0604030504040204" pitchFamily="50" charset="-128"/>
              </a:rPr>
              <a:t>児童養護施設における家庭環境の調整は、児童の家庭の状況に応じ、親子関係の再構築等が図られるように行わなければならない」とされている。</a:t>
            </a:r>
          </a:p>
          <a:p>
            <a:endParaRPr kumimoji="1" lang="ja-JP" altLang="en-US" dirty="0"/>
          </a:p>
        </p:txBody>
      </p:sp>
      <p:sp>
        <p:nvSpPr>
          <p:cNvPr id="4" name="スライド番号プレースホルダー 3"/>
          <p:cNvSpPr>
            <a:spLocks noGrp="1"/>
          </p:cNvSpPr>
          <p:nvPr>
            <p:ph type="sldNum" sz="quarter" idx="10"/>
          </p:nvPr>
        </p:nvSpPr>
        <p:spPr/>
        <p:txBody>
          <a:bodyPr/>
          <a:lstStyle/>
          <a:p>
            <a:fld id="{F21468D4-985C-4917-8635-0010A76E90FF}" type="slidenum">
              <a:rPr kumimoji="1" lang="ja-JP" altLang="en-US" smtClean="0"/>
              <a:t>4</a:t>
            </a:fld>
            <a:endParaRPr kumimoji="1" lang="ja-JP" altLang="en-US"/>
          </a:p>
        </p:txBody>
      </p:sp>
    </p:spTree>
    <p:extLst>
      <p:ext uri="{BB962C8B-B14F-4D97-AF65-F5344CB8AC3E}">
        <p14:creationId xmlns:p14="http://schemas.microsoft.com/office/powerpoint/2010/main" val="3812705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全国児童養護施設協議会における倫理綱領にも、子どもの権利の尊重、子どもと家族の関係の尊重を謳っている。</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つまり、児童養護施設における家族支援は、子どもの権利擁護実践において重要な任務であり、日々の子どもたちの養育とは切り離せない、大切な仕事なのである。</a:t>
            </a:r>
          </a:p>
        </p:txBody>
      </p:sp>
      <p:sp>
        <p:nvSpPr>
          <p:cNvPr id="4" name="スライド番号プレースホルダー 3"/>
          <p:cNvSpPr>
            <a:spLocks noGrp="1"/>
          </p:cNvSpPr>
          <p:nvPr>
            <p:ph type="sldNum" sz="quarter" idx="10"/>
          </p:nvPr>
        </p:nvSpPr>
        <p:spPr/>
        <p:txBody>
          <a:bodyPr/>
          <a:lstStyle/>
          <a:p>
            <a:fld id="{F21468D4-985C-4917-8635-0010A76E90FF}" type="slidenum">
              <a:rPr kumimoji="1" lang="ja-JP" altLang="en-US" smtClean="0"/>
              <a:t>5</a:t>
            </a:fld>
            <a:endParaRPr kumimoji="1" lang="ja-JP" altLang="en-US"/>
          </a:p>
        </p:txBody>
      </p:sp>
    </p:spTree>
    <p:extLst>
      <p:ext uri="{BB962C8B-B14F-4D97-AF65-F5344CB8AC3E}">
        <p14:creationId xmlns:p14="http://schemas.microsoft.com/office/powerpoint/2010/main" val="283930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家族を支援するためには、家族を理解することが必要です。私たちが支援するその家族の多くは、児童虐待の問題を抱えているケースが大変多い。</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ja-JP" altLang="en-US" dirty="0"/>
              <a:t>これは、全国の児童養護施設に入所する児童の約６割が何らかの虐待経験をもつという調査結果からも明らかであり、この数値はこれまでも減ることはなく、</a:t>
            </a:r>
            <a:endParaRPr kumimoji="1" lang="en-US" altLang="ja-JP" dirty="0"/>
          </a:p>
          <a:p>
            <a:r>
              <a:rPr kumimoji="1" lang="ja-JP" altLang="en-US" dirty="0"/>
              <a:t>今後は増えていくことも予想されている。</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ここで知っておいてほしいのは</a:t>
            </a:r>
            <a:endParaRPr kumimoji="1" lang="en-US" altLang="ja-JP" dirty="0"/>
          </a:p>
          <a:p>
            <a:r>
              <a:rPr kumimoji="1" lang="ja-JP" altLang="en-US" dirty="0"/>
              <a:t>１．その家族が、単一の問題ではなく多くの問題を抱えて苦しんでいるのだということ。１つの家庭が様々な問題を抱え、それが相互に悪影響しあって悪循環になっているということ。</a:t>
            </a:r>
            <a:endParaRPr kumimoji="1" lang="en-US" altLang="ja-JP" dirty="0"/>
          </a:p>
          <a:p>
            <a:r>
              <a:rPr kumimoji="1" lang="ja-JP" altLang="en-US" dirty="0"/>
              <a:t>２．そして児童虐待の発生する家庭の犠牲者は子どもだけではなく、その家族も同様の体験をしてきた過去を持つ被害者であることが大変多いのだということ。</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児童虐待を起こしてしまう家族は、子どもだけでなく保護者、家族も苦しんでいるのだという認識を持ち、その子どもにとって大切な家族とは決して対立してはならない。</a:t>
            </a:r>
            <a:endParaRPr kumimoji="1" lang="en-US" altLang="ja-JP" dirty="0"/>
          </a:p>
        </p:txBody>
      </p:sp>
      <p:sp>
        <p:nvSpPr>
          <p:cNvPr id="4" name="スライド番号プレースホルダー 3"/>
          <p:cNvSpPr>
            <a:spLocks noGrp="1"/>
          </p:cNvSpPr>
          <p:nvPr>
            <p:ph type="sldNum" sz="quarter" idx="10"/>
          </p:nvPr>
        </p:nvSpPr>
        <p:spPr/>
        <p:txBody>
          <a:bodyPr/>
          <a:lstStyle/>
          <a:p>
            <a:fld id="{F21468D4-985C-4917-8635-0010A76E90FF}" type="slidenum">
              <a:rPr kumimoji="1" lang="ja-JP" altLang="en-US" smtClean="0"/>
              <a:t>6</a:t>
            </a:fld>
            <a:endParaRPr kumimoji="1" lang="ja-JP" altLang="en-US"/>
          </a:p>
        </p:txBody>
      </p:sp>
    </p:spTree>
    <p:extLst>
      <p:ext uri="{BB962C8B-B14F-4D97-AF65-F5344CB8AC3E}">
        <p14:creationId xmlns:p14="http://schemas.microsoft.com/office/powerpoint/2010/main" val="797787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dirty="0">
                <a:latin typeface="Meiryo UI" panose="020B0604030504040204" pitchFamily="50" charset="-128"/>
                <a:ea typeface="Meiryo UI" panose="020B0604030504040204" pitchFamily="50" charset="-128"/>
              </a:rPr>
              <a:t>一方で虐待を受けた子どもの心理も複雑だ。怒りや恐怖、憎しみや悲しみだけではない、子どもの心の奥底にある想いを暮らしの中で汲み取り、</a:t>
            </a:r>
            <a:endParaRPr lang="en-US" altLang="ja-JP"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援助に活かしていくことが大切。</a:t>
            </a:r>
            <a:endParaRPr lang="en-US" altLang="ja-JP"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dirty="0">
                <a:latin typeface="Meiryo UI" panose="020B0604030504040204" pitchFamily="50" charset="-128"/>
                <a:ea typeface="Meiryo UI" panose="020B0604030504040204" pitchFamily="50" charset="-128"/>
              </a:rPr>
              <a:t>私たちは、虐待を受けた子どもが真に望み求めているものは、虐待のない生来の家族であることを、共に暮らす日々の中で目の当たりにしてきました。</a:t>
            </a:r>
            <a:endParaRPr lang="en-US" altLang="ja-JP"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子どもたちの怒りや憎しみは、虐待行為そのものに対して向けられているものです。</a:t>
            </a:r>
            <a:endParaRPr lang="en-US" altLang="ja-JP"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1BDC969D-FD5A-4B9C-B754-4FADD2B1766B}" type="slidenum">
              <a:rPr kumimoji="1" lang="ja-JP" altLang="en-US" smtClean="0"/>
              <a:t>7</a:t>
            </a:fld>
            <a:endParaRPr kumimoji="1" lang="ja-JP" altLang="en-US"/>
          </a:p>
        </p:txBody>
      </p:sp>
    </p:spTree>
    <p:extLst>
      <p:ext uri="{BB962C8B-B14F-4D97-AF65-F5344CB8AC3E}">
        <p14:creationId xmlns:p14="http://schemas.microsoft.com/office/powerpoint/2010/main" val="252043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児童養護施設に暮らす子どもも、家族の問題が改善されれば、家族のもとに帰っていく。これを「家庭復帰」といっているが、それが叶わない児童も必ず存在する。</a:t>
            </a:r>
            <a:endParaRPr kumimoji="1" lang="en-US" altLang="ja-JP" dirty="0"/>
          </a:p>
          <a:p>
            <a:r>
              <a:rPr kumimoji="1" lang="ja-JP" altLang="en-US" dirty="0"/>
              <a:t>崩れてしまった家族との絆を改めて作り直したり、あるいは一定の距離を保ちながら家族との関係を良好に保つことも大切。これらを「家族の再統合」という。</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ここでいう家族再統合とは、生来の家庭に戻ることや家族との同居だけではない。</a:t>
            </a:r>
            <a:endParaRPr kumimoji="1" lang="en-US" altLang="ja-JP" dirty="0"/>
          </a:p>
          <a:p>
            <a:endParaRPr kumimoji="1" lang="en-US" altLang="ja-JP" dirty="0"/>
          </a:p>
          <a:p>
            <a:pPr marL="171450" indent="-171450">
              <a:buFont typeface="Arial" panose="020B0604020202020204" pitchFamily="34" charset="0"/>
              <a:buChar char="•"/>
            </a:pPr>
            <a:r>
              <a:rPr kumimoji="1" lang="ja-JP" altLang="en-US" dirty="0"/>
              <a:t>そして、こうした虐待から保護されたケースにおいても、児童養護施設で子ども自身への配慮を配りながら行う面会や交流などは、子どもが家族と関係を維持しようとする大切な権利を守る実践である。</a:t>
            </a:r>
          </a:p>
        </p:txBody>
      </p:sp>
      <p:sp>
        <p:nvSpPr>
          <p:cNvPr id="4" name="スライド番号プレースホルダー 3"/>
          <p:cNvSpPr>
            <a:spLocks noGrp="1"/>
          </p:cNvSpPr>
          <p:nvPr>
            <p:ph type="sldNum" sz="quarter" idx="10"/>
          </p:nvPr>
        </p:nvSpPr>
        <p:spPr/>
        <p:txBody>
          <a:bodyPr/>
          <a:lstStyle/>
          <a:p>
            <a:fld id="{F21468D4-985C-4917-8635-0010A76E90FF}" type="slidenum">
              <a:rPr kumimoji="1" lang="ja-JP" altLang="en-US" smtClean="0"/>
              <a:t>8</a:t>
            </a:fld>
            <a:endParaRPr kumimoji="1" lang="ja-JP" altLang="en-US"/>
          </a:p>
        </p:txBody>
      </p:sp>
    </p:spTree>
    <p:extLst>
      <p:ext uri="{BB962C8B-B14F-4D97-AF65-F5344CB8AC3E}">
        <p14:creationId xmlns:p14="http://schemas.microsoft.com/office/powerpoint/2010/main" val="62188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メイリオ" panose="020B0604030504040204" pitchFamily="50" charset="-128"/>
                <a:ea typeface="メイリオ" panose="020B0604030504040204" pitchFamily="50" charset="-128"/>
              </a:rPr>
              <a:t>社会的養護の対象児童の家庭は、複数の問題が複雑に絡み合い相互に影響し合っている。家族の課題の整理をして多面的に捉える必要がある。いま表出している問題だけでなく、「経済状況」、「家族機能」、「関係性」、疾病や価値観、成育歴や性格傾向といった「保護者の課題」などの情報を収集し、家族の課題の整理をして多面的に捉えなければならない。</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200" dirty="0">
                <a:latin typeface="メイリオ" panose="020B0604030504040204" pitchFamily="50" charset="-128"/>
                <a:ea typeface="メイリオ" panose="020B0604030504040204" pitchFamily="50" charset="-128"/>
              </a:rPr>
              <a:t>子ども自身の抱える課題も、その家庭内で影響を与え合う要素である。現在の問題行動や症状に加え、障害や疾病といった「生来的あるいは長期的な要因」、過去の体験や生活環境など「過去の環境的な要因」、子どもを取り囲む「現在の環境からの影響による要因」などを整理して多面的に捉える必要がある。</a:t>
            </a:r>
            <a:endParaRPr lang="en-US" altLang="ja-JP" sz="1200" dirty="0">
              <a:latin typeface="メイリオ" panose="020B0604030504040204" pitchFamily="50" charset="-128"/>
              <a:ea typeface="メイリオ" panose="020B0604030504040204" pitchFamily="50" charset="-128"/>
            </a:endParaRPr>
          </a:p>
          <a:p>
            <a:pPr marL="0" indent="0">
              <a:buNone/>
            </a:pPr>
            <a:endParaRPr kumimoji="1" lang="en-US" altLang="ja-JP" sz="120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kumimoji="1" lang="ja-JP" altLang="en-US" sz="1200" dirty="0">
                <a:latin typeface="メイリオ" panose="020B0604030504040204" pitchFamily="50" charset="-128"/>
                <a:ea typeface="メイリオ" panose="020B0604030504040204" pitchFamily="50" charset="-128"/>
              </a:rPr>
              <a:t>これらに</a:t>
            </a:r>
            <a:r>
              <a:rPr lang="ja-JP" altLang="en-US" sz="1200" dirty="0">
                <a:solidFill>
                  <a:schemeClr val="accent2"/>
                </a:solidFill>
              </a:rPr>
              <a:t>心理判定や医学所見なども加えて、</a:t>
            </a:r>
            <a:r>
              <a:rPr lang="ja-JP" altLang="en-US" sz="1200" dirty="0">
                <a:solidFill>
                  <a:schemeClr val="accent2"/>
                </a:solidFill>
                <a:latin typeface="+mn-ea"/>
              </a:rPr>
              <a:t>多面的に</a:t>
            </a:r>
            <a:r>
              <a:rPr lang="ja-JP" altLang="en-US" sz="1200" dirty="0">
                <a:solidFill>
                  <a:schemeClr val="accent2"/>
                </a:solidFill>
              </a:rPr>
              <a:t>子どもと家族の全体像をとらえることをアセスメントという。</a:t>
            </a:r>
            <a:endParaRPr kumimoji="1" lang="en-US" altLang="ja-JP" sz="1200" dirty="0">
              <a:latin typeface="メイリオ" panose="020B0604030504040204" pitchFamily="50" charset="-128"/>
              <a:ea typeface="メイリオ" panose="020B0604030504040204" pitchFamily="50" charset="-128"/>
            </a:endParaRP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55AEB-B9F7-4056-BEA3-E34929D4E4B8}"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89955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・社会的養護の支援対象となる家族は複数の課題を抱えていることが多いことから、そうした弱みや問題、欠陥に焦点が当たることが多い。</a:t>
            </a:r>
            <a:endParaRPr kumimoji="1" lang="en-US" altLang="ja-JP" dirty="0"/>
          </a:p>
          <a:p>
            <a:endParaRPr kumimoji="1" lang="en-US" altLang="ja-JP" dirty="0"/>
          </a:p>
          <a:p>
            <a:r>
              <a:rPr lang="ja-JP" altLang="en-US" dirty="0"/>
              <a:t>・しかし、適切な援助を行うためには、家族が持つ肯定的態度や能力、向上心、さらにつながりのある資源などの強みを認識し尊重することが重要である。</a:t>
            </a:r>
            <a:endParaRPr lang="en-US" altLang="ja-JP" dirty="0"/>
          </a:p>
          <a:p>
            <a:endParaRPr lang="en-US" altLang="ja-JP" dirty="0"/>
          </a:p>
          <a:p>
            <a:r>
              <a:rPr kumimoji="1" lang="ja-JP" altLang="en-US" dirty="0"/>
              <a:t>・適切な援助を行うためには、適切なアセスメントが必要である。ケアワーカーのほかに、調理員や心理士、事務員など施設全体でアセスメントのための情報を集める</a:t>
            </a:r>
            <a:r>
              <a:rPr lang="ja-JP" altLang="en-US" dirty="0"/>
              <a:t>ことが、ケースの多面的な理解につながる。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155AEB-B9F7-4056-BEA3-E34929D4E4B8}"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63338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ja-JP" altLang="en-US" dirty="0"/>
              <a:t>すべての児童養護施設には家庭支援専門専門相談員が配置され、家庭支援、家族支援を主導している。</a:t>
            </a:r>
            <a:endParaRPr kumimoji="1" lang="en-US" altLang="ja-JP" dirty="0"/>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lang="ja-JP" altLang="en-US" dirty="0"/>
              <a:t>新任職員には、生活支援を通して、子どもが語る家族に対する素直な気持ちや葛藤、気持ちの変化や揺らぎといった新鮮な情報に触れる機会もあるだろう。その際には同じチームの職員や家庭支援専門相談員などに、情報をタイムリーにそして正確に伝えることが期待されている。</a:t>
            </a:r>
            <a:endParaRPr lang="en-US" altLang="ja-JP" dirty="0"/>
          </a:p>
          <a:p>
            <a:pPr marL="171450" indent="-171450">
              <a:buFont typeface="Arial" panose="020B0604020202020204" pitchFamily="34" charset="0"/>
              <a:buChar char="•"/>
            </a:pPr>
            <a:endParaRPr lang="en-US" altLang="ja-JP" dirty="0"/>
          </a:p>
          <a:p>
            <a:pPr marL="171450" indent="-171450">
              <a:buFont typeface="Arial" panose="020B0604020202020204" pitchFamily="34" charset="0"/>
              <a:buChar char="•"/>
            </a:pPr>
            <a:r>
              <a:rPr kumimoji="1" lang="ja-JP" altLang="en-US" dirty="0"/>
              <a:t>例えば</a:t>
            </a:r>
            <a:r>
              <a:rPr kumimoji="1" lang="en-US" altLang="ja-JP" dirty="0"/>
              <a:t>…</a:t>
            </a:r>
            <a:r>
              <a:rPr kumimoji="1" lang="ja-JP" altLang="en-US" dirty="0"/>
              <a:t>（講師の経験談を披露することでイメージしやすい）</a:t>
            </a:r>
            <a:br>
              <a:rPr kumimoji="1" lang="en-US" altLang="ja-JP" dirty="0"/>
            </a:b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1BDC969D-FD5A-4B9C-B754-4FADD2B1766B}" type="slidenum">
              <a:rPr kumimoji="1" lang="ja-JP" altLang="en-US" smtClean="0"/>
              <a:t>11</a:t>
            </a:fld>
            <a:endParaRPr kumimoji="1" lang="ja-JP" altLang="en-US"/>
          </a:p>
        </p:txBody>
      </p:sp>
    </p:spTree>
    <p:extLst>
      <p:ext uri="{BB962C8B-B14F-4D97-AF65-F5344CB8AC3E}">
        <p14:creationId xmlns:p14="http://schemas.microsoft.com/office/powerpoint/2010/main" val="492513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227748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350992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4094983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AA69BA-2125-48EE-ADCA-A2405665E4E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B1A730D-0512-4533-BF4F-59E48353F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A32701E-5B5D-4156-910B-F3DB07231CF2}"/>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C948B146-EF7D-4688-9852-EC80BE9B63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3DB8832-AC15-431C-9CD6-B64F1ACCB377}"/>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3176730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C22418-4B7B-4AEA-AC82-4FFF646F4B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17659C1-5C89-4A75-B544-60029CC2165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EA366E-B7A7-4708-9A60-12E7B35AE5B1}"/>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C6E1B52C-AD5A-4EFE-B816-0664F9EA317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366343-42AB-48B5-B410-DC074E29CB9B}"/>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3121397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27487A-7887-4EB8-93EB-D57F973CA30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2338AA-ED58-45F6-8B2A-4FCE42A4B6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7F1326A-26B7-4C79-A217-CF69ACE65B4E}"/>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6D30299D-6902-49F6-BEE3-41A76E0440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6D12B2-0B78-458C-96D7-C427A99AA77C}"/>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3495603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6524F4-DE42-4008-A91C-06DF785045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AC3332-6BA3-4B5A-9E44-63895CD9160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CF6B4BF-7FFC-4EEC-BCE5-38F374C05DC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D74E7F5-4BDF-4F68-902B-98D0F007B97B}"/>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6" name="フッター プレースホルダー 5">
            <a:extLst>
              <a:ext uri="{FF2B5EF4-FFF2-40B4-BE49-F238E27FC236}">
                <a16:creationId xmlns:a16="http://schemas.microsoft.com/office/drawing/2014/main" id="{C41866D3-FB1F-42C5-BC3C-5D3270BEE4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5B0555A-231A-4FF1-8A7A-942210D2A342}"/>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5347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CCA430-EFF5-479B-BEFA-41056CFCD3F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E96465-85F1-47CD-9375-EA42C4ACF0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65571FC-5AE4-4C0B-B6E0-2AC0B22B9E5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32856E2-7AE9-47AC-AE1D-CEAD86D311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22B71F-0778-467A-BE8B-953828E0498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5ADF322-5FF2-4FB7-A921-BA30D9D42464}"/>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8" name="フッター プレースホルダー 7">
            <a:extLst>
              <a:ext uri="{FF2B5EF4-FFF2-40B4-BE49-F238E27FC236}">
                <a16:creationId xmlns:a16="http://schemas.microsoft.com/office/drawing/2014/main" id="{6D5CB5AC-4AA9-4932-8B5F-403CA988298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83A5540-00E1-45EB-9031-5E81D5B305A9}"/>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494358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010B11-9E2D-47AB-988C-0D32A683238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0D15D98-2C05-4B41-B287-DB45DE82061C}"/>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4" name="フッター プレースホルダー 3">
            <a:extLst>
              <a:ext uri="{FF2B5EF4-FFF2-40B4-BE49-F238E27FC236}">
                <a16:creationId xmlns:a16="http://schemas.microsoft.com/office/drawing/2014/main" id="{1F542ECD-8045-4FD7-BF4C-A75D5B7CEF1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12B7613-85BA-4FFD-A29D-2E33B963AD4F}"/>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34586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2EA810-7274-4225-97C7-EF2C6803B9AA}"/>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3" name="フッター プレースホルダー 2">
            <a:extLst>
              <a:ext uri="{FF2B5EF4-FFF2-40B4-BE49-F238E27FC236}">
                <a16:creationId xmlns:a16="http://schemas.microsoft.com/office/drawing/2014/main" id="{1B2B084F-0ACC-49EE-99F3-9AFC8602EDD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D7FF3DC-5E0C-415F-890F-C053AFE4EA67}"/>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4238713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935B93-29BC-4493-81F4-1CF3679B680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E80D59-77BA-4739-A3E8-DC3C8B8C28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9CFB612-D7DD-413C-8E0C-5DB0DE3AE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3862344-905B-44AB-B22F-4F66BBDDED57}"/>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6" name="フッター プレースホルダー 5">
            <a:extLst>
              <a:ext uri="{FF2B5EF4-FFF2-40B4-BE49-F238E27FC236}">
                <a16:creationId xmlns:a16="http://schemas.microsoft.com/office/drawing/2014/main" id="{DEBB5635-337E-4B08-8CC9-8B6B71059B4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231AACB-DCFE-4280-A6B9-C00C8C63F053}"/>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2930983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23067169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BC4B2F-9836-40EB-A756-B60CB0EB6D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4196855-C2B3-42DC-9B36-688618B910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D43E6A-DAE5-4096-9F54-CFC6977FD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C48954F-8C85-4538-A822-57BC24A8F357}"/>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6" name="フッター プレースホルダー 5">
            <a:extLst>
              <a:ext uri="{FF2B5EF4-FFF2-40B4-BE49-F238E27FC236}">
                <a16:creationId xmlns:a16="http://schemas.microsoft.com/office/drawing/2014/main" id="{2B64FD5E-5060-4569-B670-42B2091E9E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BDEC58C-6AD2-40EF-B519-C4BEE1594A89}"/>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488943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BEA64F-5B1E-4FB2-A5DF-3267705CE9F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F238410-3EEB-49A1-AC4F-C506D12805A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0E1959-B40C-4068-8A01-7A2593DA48EC}"/>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6A798BA0-84B6-46C4-AE5B-0C6BA9FDB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71387E-D483-41E7-AE35-C4DB4C6962AE}"/>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28762584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D0301A7-2BDF-427A-BE87-64B029A2B9F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9AD11B8-810A-464B-B95A-CC980CB8488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64CE5E-08D1-4762-8556-F8188AC529B9}"/>
              </a:ext>
            </a:extLst>
          </p:cNvPr>
          <p:cNvSpPr>
            <a:spLocks noGrp="1"/>
          </p:cNvSpPr>
          <p:nvPr>
            <p:ph type="dt" sz="half" idx="10"/>
          </p:nvPr>
        </p:nvSpPr>
        <p:spPr/>
        <p:txBody>
          <a:body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8AAE6575-A52B-413F-92E6-0DE1A53A5E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E0119D-96EE-4EDA-A79D-693DC37BDA37}"/>
              </a:ext>
            </a:extLst>
          </p:cNvPr>
          <p:cNvSpPr>
            <a:spLocks noGrp="1"/>
          </p:cNvSpPr>
          <p:nvPr>
            <p:ph type="sldNum" sz="quarter" idx="12"/>
          </p:nvPr>
        </p:nvSpPr>
        <p:spPr/>
        <p:txBody>
          <a:body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28850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2821529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393468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264088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294497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328424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572054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11EAA7-1DC6-4813-9448-4173A6D67426}" type="datetimeFigureOut">
              <a:rPr kumimoji="1" lang="ja-JP" altLang="en-US" smtClean="0"/>
              <a:t>2021/4/3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483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1EAA7-1DC6-4813-9448-4173A6D67426}" type="datetimeFigureOut">
              <a:rPr kumimoji="1" lang="ja-JP" altLang="en-US" smtClean="0"/>
              <a:t>2021/4/3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EDBA6-085B-4919-8166-1E6C9F38F79D}" type="slidenum">
              <a:rPr kumimoji="1" lang="ja-JP" altLang="en-US" smtClean="0"/>
              <a:t>‹#›</a:t>
            </a:fld>
            <a:endParaRPr kumimoji="1" lang="ja-JP" altLang="en-US"/>
          </a:p>
        </p:txBody>
      </p:sp>
    </p:spTree>
    <p:extLst>
      <p:ext uri="{BB962C8B-B14F-4D97-AF65-F5344CB8AC3E}">
        <p14:creationId xmlns:p14="http://schemas.microsoft.com/office/powerpoint/2010/main" val="15842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58ED5D-77D5-46D7-93A4-8A1C5386CC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325256-9B02-4D1B-863E-3211FE00A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F87347-DABD-4A08-9D7E-30AFDBDFC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2B164-5657-457F-80D6-DDD1A3ABCD24}" type="datetimeFigureOut">
              <a:rPr kumimoji="1" lang="ja-JP" altLang="en-US" smtClean="0"/>
              <a:t>2021/4/3</a:t>
            </a:fld>
            <a:endParaRPr kumimoji="1" lang="ja-JP" altLang="en-US"/>
          </a:p>
        </p:txBody>
      </p:sp>
      <p:sp>
        <p:nvSpPr>
          <p:cNvPr id="5" name="フッター プレースホルダー 4">
            <a:extLst>
              <a:ext uri="{FF2B5EF4-FFF2-40B4-BE49-F238E27FC236}">
                <a16:creationId xmlns:a16="http://schemas.microsoft.com/office/drawing/2014/main" id="{B0E452BB-D862-4867-A594-F23592DB2A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7B7397-E30D-4A3F-8430-30AC643D77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72B4E-CAB2-47D4-81F1-FB36B917EEF0}" type="slidenum">
              <a:rPr kumimoji="1" lang="ja-JP" altLang="en-US" smtClean="0"/>
              <a:t>‹#›</a:t>
            </a:fld>
            <a:endParaRPr kumimoji="1" lang="ja-JP" altLang="en-US"/>
          </a:p>
        </p:txBody>
      </p:sp>
    </p:spTree>
    <p:extLst>
      <p:ext uri="{BB962C8B-B14F-4D97-AF65-F5344CB8AC3E}">
        <p14:creationId xmlns:p14="http://schemas.microsoft.com/office/powerpoint/2010/main" val="14401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99E9E-EDA1-4BB5-9965-47802032CF45}"/>
              </a:ext>
            </a:extLst>
          </p:cNvPr>
          <p:cNvSpPr>
            <a:spLocks noGrp="1"/>
          </p:cNvSpPr>
          <p:nvPr>
            <p:ph type="ctrTitle"/>
          </p:nvPr>
        </p:nvSpPr>
        <p:spPr/>
        <p:txBody>
          <a:bodyPr>
            <a:normAutofit/>
          </a:bodyPr>
          <a:lstStyle/>
          <a:p>
            <a:r>
              <a:rPr lang="ja-JP" altLang="en-US" sz="4000" dirty="0">
                <a:latin typeface="Meiryo UI" panose="020B0604030504040204" pitchFamily="50" charset="-128"/>
                <a:ea typeface="Meiryo UI" panose="020B0604030504040204" pitchFamily="50" charset="-128"/>
              </a:rPr>
              <a:t>⑦家族支援</a:t>
            </a:r>
            <a:endParaRPr kumimoji="1" lang="ja-JP" altLang="en-US" sz="4000" dirty="0">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FD94D43E-04F9-4C94-B377-32812618E210}"/>
              </a:ext>
            </a:extLst>
          </p:cNvPr>
          <p:cNvSpPr>
            <a:spLocks noGrp="1"/>
          </p:cNvSpPr>
          <p:nvPr>
            <p:ph type="subTitle" idx="1"/>
          </p:nvPr>
        </p:nvSpPr>
        <p:spPr/>
        <p:txBody>
          <a:bodyPr>
            <a:normAutofit/>
          </a:bodyPr>
          <a:lstStyle/>
          <a:p>
            <a:r>
              <a:rPr kumimoji="1" lang="ja-JP" altLang="en-US" sz="4000" dirty="0">
                <a:latin typeface="Meiryo UI" panose="020B0604030504040204" pitchFamily="50" charset="-128"/>
                <a:ea typeface="Meiryo UI" panose="020B0604030504040204" pitchFamily="50" charset="-128"/>
              </a:rPr>
              <a:t>全国児童養護施設協議会</a:t>
            </a:r>
          </a:p>
        </p:txBody>
      </p:sp>
    </p:spTree>
    <p:extLst>
      <p:ext uri="{BB962C8B-B14F-4D97-AF65-F5344CB8AC3E}">
        <p14:creationId xmlns:p14="http://schemas.microsoft.com/office/powerpoint/2010/main" val="284582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p:txBody>
          <a:bodyPr>
            <a:noAutofit/>
          </a:bodyPr>
          <a:lstStyle/>
          <a:p>
            <a:r>
              <a:rPr lang="ja-JP" altLang="en-US" sz="4000" dirty="0">
                <a:latin typeface="Meiryo UI" panose="020B0604030504040204" pitchFamily="50" charset="-128"/>
                <a:ea typeface="Meiryo UI" panose="020B0604030504040204" pitchFamily="50" charset="-128"/>
              </a:rPr>
              <a:t>２．親子関係の維持と関係調整</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　　ー適切な援助を行うためにー</a:t>
            </a:r>
            <a:endParaRPr kumimoji="1" lang="ja-JP" altLang="en-US" sz="40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lstStyle/>
          <a:p>
            <a:r>
              <a:rPr kumimoji="1" lang="ja-JP" altLang="en-US" dirty="0"/>
              <a:t>子どもと家族の「強み（</a:t>
            </a:r>
            <a:r>
              <a:rPr kumimoji="1" lang="en-US" altLang="ja-JP" dirty="0"/>
              <a:t>Strength)</a:t>
            </a:r>
            <a:r>
              <a:rPr kumimoji="1" lang="ja-JP" altLang="en-US" dirty="0"/>
              <a:t>」を見出す</a:t>
            </a:r>
            <a:endParaRPr kumimoji="1" lang="en-US" altLang="ja-JP" dirty="0"/>
          </a:p>
          <a:p>
            <a:r>
              <a:rPr lang="ja-JP" altLang="en-US" sz="2000" dirty="0">
                <a:latin typeface="メイリオ" panose="020B0604030504040204" pitchFamily="50" charset="-128"/>
                <a:ea typeface="メイリオ" panose="020B0604030504040204" pitchFamily="50" charset="-128"/>
              </a:rPr>
              <a:t>子どもとその保護者、家族には、それぞれ固有の「強み」が存在する。アセスメントの情報にはそうした「強み」を含めたエピソードも重要である。また、様々な支援機関との繋がりが確保されていることも、家族の強みとして認識する。</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dirty="0"/>
              <a:t>　</a:t>
            </a:r>
            <a:endParaRPr kumimoji="1" lang="en-US" altLang="ja-JP" dirty="0"/>
          </a:p>
          <a:p>
            <a:r>
              <a:rPr lang="ja-JP" altLang="en-US" dirty="0"/>
              <a:t>情報の集約</a:t>
            </a:r>
            <a:endParaRPr lang="en-US" altLang="ja-JP" dirty="0"/>
          </a:p>
          <a:p>
            <a:r>
              <a:rPr lang="ja-JP" altLang="en-US" sz="2000" dirty="0">
                <a:latin typeface="メイリオ" panose="020B0604030504040204" pitchFamily="50" charset="-128"/>
                <a:ea typeface="メイリオ" panose="020B0604030504040204" pitchFamily="50" charset="-128"/>
              </a:rPr>
              <a:t>施設において家族支援を中心的に担うのは、家庭支援専門相談員（ファミリーソーシャルワーカー）である。しかし、家族支援においては多面的な情報が重要になるため、施設全体で情報や変化の把握につとめ、施設全体での共通認識のもとに行わなければならない。</a:t>
            </a:r>
          </a:p>
        </p:txBody>
      </p:sp>
    </p:spTree>
    <p:extLst>
      <p:ext uri="{BB962C8B-B14F-4D97-AF65-F5344CB8AC3E}">
        <p14:creationId xmlns:p14="http://schemas.microsoft.com/office/powerpoint/2010/main" val="208717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6BD153-9338-40E8-945E-CE1280AEF802}"/>
              </a:ext>
            </a:extLst>
          </p:cNvPr>
          <p:cNvSpPr>
            <a:spLocks noGrp="1"/>
          </p:cNvSpPr>
          <p:nvPr>
            <p:ph type="title"/>
          </p:nvPr>
        </p:nvSpPr>
        <p:spPr/>
        <p:txBody>
          <a:bodyPr>
            <a:normAutofit/>
          </a:bodyPr>
          <a:lstStyle/>
          <a:p>
            <a:r>
              <a:rPr kumimoji="1" lang="ja-JP" altLang="en-US" sz="4000" dirty="0">
                <a:latin typeface="Meiryo UI" panose="020B0604030504040204" pitchFamily="50" charset="-128"/>
                <a:ea typeface="Meiryo UI" panose="020B0604030504040204" pitchFamily="50" charset="-128"/>
              </a:rPr>
              <a:t>２．親子関係の維持と関係調整</a:t>
            </a:r>
            <a:br>
              <a:rPr kumimoji="1" lang="en-US" altLang="ja-JP" sz="4000" dirty="0">
                <a:latin typeface="Meiryo UI" panose="020B0604030504040204" pitchFamily="50" charset="-128"/>
                <a:ea typeface="Meiryo UI" panose="020B0604030504040204" pitchFamily="50" charset="-128"/>
              </a:rPr>
            </a:br>
            <a:r>
              <a:rPr kumimoji="1" lang="ja-JP" altLang="en-US" sz="4000" dirty="0">
                <a:latin typeface="Meiryo UI" panose="020B0604030504040204" pitchFamily="50" charset="-128"/>
                <a:ea typeface="Meiryo UI" panose="020B0604030504040204" pitchFamily="50" charset="-128"/>
              </a:rPr>
              <a:t>　ー新任職員に</a:t>
            </a:r>
            <a:r>
              <a:rPr lang="ja-JP" altLang="en-US" sz="4000" dirty="0">
                <a:latin typeface="Meiryo UI" panose="020B0604030504040204" pitchFamily="50" charset="-128"/>
                <a:ea typeface="Meiryo UI" panose="020B0604030504040204" pitchFamily="50" charset="-128"/>
              </a:rPr>
              <a:t>期待</a:t>
            </a:r>
            <a:r>
              <a:rPr kumimoji="1" lang="ja-JP" altLang="en-US" sz="4000" dirty="0">
                <a:latin typeface="Meiryo UI" panose="020B0604030504040204" pitchFamily="50" charset="-128"/>
                <a:ea typeface="Meiryo UI" panose="020B0604030504040204" pitchFamily="50" charset="-128"/>
              </a:rPr>
              <a:t>されることー</a:t>
            </a:r>
          </a:p>
        </p:txBody>
      </p:sp>
      <p:sp>
        <p:nvSpPr>
          <p:cNvPr id="3" name="コンテンツ プレースホルダー 2">
            <a:extLst>
              <a:ext uri="{FF2B5EF4-FFF2-40B4-BE49-F238E27FC236}">
                <a16:creationId xmlns:a16="http://schemas.microsoft.com/office/drawing/2014/main" id="{3273405A-E184-4D17-A33A-6486E03BA7F2}"/>
              </a:ext>
            </a:extLst>
          </p:cNvPr>
          <p:cNvSpPr>
            <a:spLocks noGrp="1"/>
          </p:cNvSpPr>
          <p:nvPr>
            <p:ph idx="1"/>
          </p:nvPr>
        </p:nvSpPr>
        <p:spPr>
          <a:xfrm>
            <a:off x="838200" y="2400299"/>
            <a:ext cx="10515600" cy="3776663"/>
          </a:xfrm>
        </p:spPr>
        <p:txBody>
          <a:bodyPr/>
          <a:lstStyle/>
          <a:p>
            <a:r>
              <a:rPr kumimoji="1" lang="ja-JP" altLang="en-US" dirty="0">
                <a:latin typeface="Meiryo UI" panose="020B0604030504040204" pitchFamily="50" charset="-128"/>
                <a:ea typeface="Meiryo UI" panose="020B0604030504040204" pitchFamily="50" charset="-128"/>
              </a:rPr>
              <a:t>日常の暮らしでの子どもの語りには、アセスメントに重要な役割を果たす情報が含まれることがある。</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語りから重要と思われる情報をチームで共有するとともに、家族支援の実際を担う家庭支援専門相談員（ファミリーソーシャルワーカー）とも共有する。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施設には家庭支援専門相談員が配置されていて、家族支援において主要な役割を果たす。</a:t>
            </a:r>
            <a:endParaRPr lang="en-US" altLang="ja-JP" dirty="0">
              <a:latin typeface="Meiryo UI" panose="020B0604030504040204" pitchFamily="50" charset="-128"/>
              <a:ea typeface="Meiryo UI" panose="020B0604030504040204" pitchFamily="50" charset="-128"/>
            </a:endParaRPr>
          </a:p>
          <a:p>
            <a:endParaRPr kumimoji="1" lang="ja-JP" altLang="en-US" dirty="0"/>
          </a:p>
        </p:txBody>
      </p:sp>
    </p:spTree>
    <p:extLst>
      <p:ext uri="{BB962C8B-B14F-4D97-AF65-F5344CB8AC3E}">
        <p14:creationId xmlns:p14="http://schemas.microsoft.com/office/powerpoint/2010/main" val="274506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437B7BC-0183-43F1-9DBA-DFEA2B1EE470}"/>
              </a:ext>
            </a:extLst>
          </p:cNvPr>
          <p:cNvSpPr>
            <a:spLocks noGrp="1"/>
          </p:cNvSpPr>
          <p:nvPr>
            <p:ph type="title"/>
          </p:nvPr>
        </p:nvSpPr>
        <p:spPr/>
        <p:txBody>
          <a:bodyPr>
            <a:normAutofit/>
          </a:bodyPr>
          <a:lstStyle/>
          <a:p>
            <a:r>
              <a:rPr lang="ja-JP" altLang="en-US" sz="4000" dirty="0">
                <a:solidFill>
                  <a:prstClr val="black"/>
                </a:solidFill>
                <a:latin typeface="Meiryo UI" panose="020B0604030504040204" pitchFamily="50" charset="-128"/>
                <a:ea typeface="Meiryo UI" panose="020B0604030504040204" pitchFamily="50" charset="-128"/>
              </a:rPr>
              <a:t>２</a:t>
            </a:r>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．親子関係の維持と関係調整</a:t>
            </a:r>
            <a:br>
              <a:rPr kumimoji="1" lang="en-US" altLang="ja-JP"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ー</a:t>
            </a:r>
            <a:r>
              <a:rPr kumimoji="1" lang="ja-JP" altLang="ja-JP"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家族支援と機関連携</a:t>
            </a:r>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ー</a:t>
            </a:r>
            <a:endParaRPr lang="ja-JP" altLang="en-US" sz="4000" dirty="0">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872AB1FA-151E-4E76-B797-417B954627FD}"/>
              </a:ext>
            </a:extLst>
          </p:cNvPr>
          <p:cNvSpPr/>
          <p:nvPr/>
        </p:nvSpPr>
        <p:spPr>
          <a:xfrm>
            <a:off x="281354" y="1828800"/>
            <a:ext cx="6935372" cy="437505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地域（市区町村）</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■子ども家庭総合支援拠点</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〇一般の子育て支援</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・乳児全戸訪問</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・子ども家庭相談</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・一時預かり</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・地域子育て支援拠点　など</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〇ひとり親家庭支援</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■子育て世代包括支援センター</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〇周産期支援</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・妊婦検診</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・新生児訪問</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・産後ケア</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・産前産後ケア</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・乳幼児健診　など</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■保健所、学校、警察など</a:t>
            </a:r>
          </a:p>
        </p:txBody>
      </p:sp>
      <p:sp>
        <p:nvSpPr>
          <p:cNvPr id="9" name="四角形: 角を丸くする 8">
            <a:extLst>
              <a:ext uri="{FF2B5EF4-FFF2-40B4-BE49-F238E27FC236}">
                <a16:creationId xmlns:a16="http://schemas.microsoft.com/office/drawing/2014/main" id="{DB99B3AD-2F0E-4E61-9DAD-586AB231A73E}"/>
              </a:ext>
            </a:extLst>
          </p:cNvPr>
          <p:cNvSpPr/>
          <p:nvPr/>
        </p:nvSpPr>
        <p:spPr>
          <a:xfrm>
            <a:off x="7343335" y="1828800"/>
            <a:ext cx="2025748" cy="437505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児童相談所</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・安全確認</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・臨検・立入り</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・情報収集</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・一時保護</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・措置</a:t>
            </a:r>
          </a:p>
        </p:txBody>
      </p:sp>
      <p:sp>
        <p:nvSpPr>
          <p:cNvPr id="10" name="四角形: 角を丸くする 9">
            <a:extLst>
              <a:ext uri="{FF2B5EF4-FFF2-40B4-BE49-F238E27FC236}">
                <a16:creationId xmlns:a16="http://schemas.microsoft.com/office/drawing/2014/main" id="{DC6E8036-3A4B-4DA6-AC16-834F4B6717AB}"/>
              </a:ext>
            </a:extLst>
          </p:cNvPr>
          <p:cNvSpPr/>
          <p:nvPr/>
        </p:nvSpPr>
        <p:spPr>
          <a:xfrm>
            <a:off x="9495693" y="1828800"/>
            <a:ext cx="2414954" cy="4375053"/>
          </a:xfrm>
          <a:prstGeom prst="roundRect">
            <a:avLst/>
          </a:prstGeom>
          <a:solidFill>
            <a:schemeClr val="accent1">
              <a:lumMod val="60000"/>
              <a:lumOff val="40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社会的養護</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・里親</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・ファミリーホーム</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・施設</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児童養護施設</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乳児院</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母子生活支援施設</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児童心理治療施設</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児童自立支援施設</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自立援助ホーム</a:t>
            </a:r>
          </a:p>
        </p:txBody>
      </p:sp>
      <p:sp>
        <p:nvSpPr>
          <p:cNvPr id="11" name="四角形: 角を丸くする 10">
            <a:extLst>
              <a:ext uri="{FF2B5EF4-FFF2-40B4-BE49-F238E27FC236}">
                <a16:creationId xmlns:a16="http://schemas.microsoft.com/office/drawing/2014/main" id="{1425F799-B23F-4A91-9983-BDA3C33A68C5}"/>
              </a:ext>
            </a:extLst>
          </p:cNvPr>
          <p:cNvSpPr/>
          <p:nvPr/>
        </p:nvSpPr>
        <p:spPr>
          <a:xfrm>
            <a:off x="281353" y="5289450"/>
            <a:ext cx="11629293" cy="1052515"/>
          </a:xfrm>
          <a:prstGeom prst="roundRect">
            <a:avLst/>
          </a:prstGeom>
          <a:solidFill>
            <a:schemeClr val="accent2">
              <a:lumMod val="60000"/>
              <a:lumOff val="40000"/>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要保護児童対策地域協議会による他機関連携</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・在宅支援</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・家族再統合後の見守り</a:t>
            </a:r>
          </a:p>
        </p:txBody>
      </p:sp>
      <p:sp>
        <p:nvSpPr>
          <p:cNvPr id="12" name="四角形: 角を丸くする 11">
            <a:extLst>
              <a:ext uri="{FF2B5EF4-FFF2-40B4-BE49-F238E27FC236}">
                <a16:creationId xmlns:a16="http://schemas.microsoft.com/office/drawing/2014/main" id="{630BD51E-B7E8-4632-B738-61CA808BE4ED}"/>
              </a:ext>
            </a:extLst>
          </p:cNvPr>
          <p:cNvSpPr/>
          <p:nvPr/>
        </p:nvSpPr>
        <p:spPr>
          <a:xfrm>
            <a:off x="6302326" y="4881489"/>
            <a:ext cx="4093698" cy="407961"/>
          </a:xfrm>
          <a:prstGeom prst="roundRect">
            <a:avLst/>
          </a:prstGeom>
          <a:solidFill>
            <a:schemeClr val="accent1">
              <a:lumMod val="60000"/>
              <a:lumOff val="40000"/>
              <a:alpha val="60000"/>
            </a:schemeClr>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・児童家庭支援センター　・一時預かり</a:t>
            </a:r>
          </a:p>
        </p:txBody>
      </p:sp>
    </p:spTree>
    <p:extLst>
      <p:ext uri="{BB962C8B-B14F-4D97-AF65-F5344CB8AC3E}">
        <p14:creationId xmlns:p14="http://schemas.microsoft.com/office/powerpoint/2010/main" val="475308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26A022-B127-4897-9783-601CB07314AE}"/>
              </a:ext>
            </a:extLst>
          </p:cNvPr>
          <p:cNvSpPr>
            <a:spLocks noGrp="1"/>
          </p:cNvSpPr>
          <p:nvPr>
            <p:ph type="title"/>
          </p:nvPr>
        </p:nvSpPr>
        <p:spPr>
          <a:xfrm>
            <a:off x="838200" y="322595"/>
            <a:ext cx="10515600" cy="1325563"/>
          </a:xfrm>
        </p:spPr>
        <p:txBody>
          <a:bodyPr>
            <a:normAutofit/>
          </a:bodyPr>
          <a:lstStyle/>
          <a:p>
            <a:r>
              <a:rPr kumimoji="1" lang="ja-JP" altLang="en-US" sz="4000" dirty="0">
                <a:latin typeface="Meiryo UI" panose="020B0604030504040204" pitchFamily="50" charset="-128"/>
                <a:ea typeface="Meiryo UI" panose="020B0604030504040204" pitchFamily="50" charset="-128"/>
              </a:rPr>
              <a:t>３．家族支援の基本姿勢</a:t>
            </a:r>
          </a:p>
        </p:txBody>
      </p:sp>
      <p:sp>
        <p:nvSpPr>
          <p:cNvPr id="3" name="コンテンツ プレースホルダー 2">
            <a:extLst>
              <a:ext uri="{FF2B5EF4-FFF2-40B4-BE49-F238E27FC236}">
                <a16:creationId xmlns:a16="http://schemas.microsoft.com/office/drawing/2014/main" id="{56B22FE5-DF68-4CE3-A267-1E5C6C1DE219}"/>
              </a:ext>
            </a:extLst>
          </p:cNvPr>
          <p:cNvSpPr>
            <a:spLocks noGrp="1"/>
          </p:cNvSpPr>
          <p:nvPr>
            <p:ph idx="1"/>
          </p:nvPr>
        </p:nvSpPr>
        <p:spPr/>
        <p:txBody>
          <a:bodyPr>
            <a:normAutofit/>
          </a:bodyPr>
          <a:lstStyle/>
          <a:p>
            <a:r>
              <a:rPr kumimoji="1" lang="ja-JP" altLang="en-US" dirty="0">
                <a:latin typeface="Meiryo UI" panose="020B0604030504040204" pitchFamily="50" charset="-128"/>
                <a:ea typeface="Meiryo UI" panose="020B0604030504040204" pitchFamily="50" charset="-128"/>
              </a:rPr>
              <a:t>保護者に対し負のイメージを持たない。</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保護者は子どもにとって代えることのできない大切な存在。</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家族は施設とともに子どもを育てるパートナー（協働者）である。</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支援するために</a:t>
            </a:r>
            <a:r>
              <a:rPr kumimoji="1" lang="en-US" altLang="ja-JP" dirty="0">
                <a:latin typeface="Meiryo UI" panose="020B0604030504040204" pitchFamily="50" charset="-128"/>
                <a:ea typeface="Meiryo UI" panose="020B0604030504040204" pitchFamily="50" charset="-128"/>
              </a:rPr>
              <a:t>…</a:t>
            </a:r>
          </a:p>
          <a:p>
            <a:pPr marL="0" indent="0">
              <a:buNone/>
            </a:pPr>
            <a:r>
              <a:rPr lang="ja-JP" altLang="en-US" dirty="0">
                <a:latin typeface="Meiryo UI" panose="020B0604030504040204" pitchFamily="50" charset="-128"/>
                <a:ea typeface="Meiryo UI" panose="020B0604030504040204" pitchFamily="50" charset="-128"/>
              </a:rPr>
              <a:t>職員</a:t>
            </a:r>
            <a:r>
              <a:rPr kumimoji="1" lang="ja-JP" altLang="en-US" dirty="0">
                <a:latin typeface="Meiryo UI" panose="020B0604030504040204" pitchFamily="50" charset="-128"/>
                <a:ea typeface="Meiryo UI" panose="020B0604030504040204" pitchFamily="50" charset="-128"/>
              </a:rPr>
              <a:t>は</a:t>
            </a:r>
            <a:r>
              <a:rPr lang="ja-JP" altLang="en-US" dirty="0">
                <a:latin typeface="Meiryo UI" panose="020B0604030504040204" pitchFamily="50" charset="-128"/>
                <a:ea typeface="Meiryo UI" panose="020B0604030504040204" pitchFamily="50" charset="-128"/>
              </a:rPr>
              <a:t>情報収集と共有、保護者へのかかわり方（電話対応や面会などの際のコミュニケーション方法等について）を学んでおく必要がある。</a:t>
            </a:r>
            <a:endParaRPr lang="en-US" altLang="ja-JP" dirty="0">
              <a:latin typeface="Meiryo UI" panose="020B0604030504040204" pitchFamily="50" charset="-128"/>
              <a:ea typeface="Meiryo UI" panose="020B0604030504040204" pitchFamily="50" charset="-128"/>
            </a:endParaRPr>
          </a:p>
          <a:p>
            <a:pPr marL="0" indent="0">
              <a:buNone/>
            </a:pPr>
            <a:r>
              <a:rPr kumimoji="1" lang="ja-JP" altLang="en-US" dirty="0">
                <a:latin typeface="Meiryo UI" panose="020B0604030504040204" pitchFamily="50" charset="-128"/>
                <a:ea typeface="Meiryo UI" panose="020B0604030504040204" pitchFamily="50" charset="-128"/>
              </a:rPr>
              <a:t>そのためのスキル・姿勢として、</a:t>
            </a:r>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バイスティックの</a:t>
            </a:r>
            <a:r>
              <a:rPr lang="en-US" altLang="ja-JP" dirty="0">
                <a:latin typeface="Meiryo UI" panose="020B0604030504040204" pitchFamily="50" charset="-128"/>
                <a:ea typeface="Meiryo UI" panose="020B0604030504040204" pitchFamily="50" charset="-128"/>
              </a:rPr>
              <a:t>7</a:t>
            </a:r>
            <a:r>
              <a:rPr lang="ja-JP" altLang="en-US" dirty="0">
                <a:latin typeface="Meiryo UI" panose="020B0604030504040204" pitchFamily="50" charset="-128"/>
                <a:ea typeface="Meiryo UI" panose="020B0604030504040204" pitchFamily="50" charset="-128"/>
              </a:rPr>
              <a:t>原則、エンパワメント、信頼関係の構築（ラポールの形成）、チームアプローチ、関係機関との連携、社会資源の開発等がある</a:t>
            </a:r>
            <a:endParaRPr lang="en-US" altLang="ja-JP" dirty="0">
              <a:latin typeface="Meiryo UI" panose="020B0604030504040204" pitchFamily="50" charset="-128"/>
              <a:ea typeface="Meiryo UI" panose="020B0604030504040204" pitchFamily="50" charset="-128"/>
            </a:endParaRPr>
          </a:p>
          <a:p>
            <a:pPr marL="0" indent="0">
              <a:buNone/>
            </a:pPr>
            <a:endParaRPr kumimoji="1" lang="ja-JP" altLang="en-US" dirty="0"/>
          </a:p>
        </p:txBody>
      </p:sp>
    </p:spTree>
    <p:extLst>
      <p:ext uri="{BB962C8B-B14F-4D97-AF65-F5344CB8AC3E}">
        <p14:creationId xmlns:p14="http://schemas.microsoft.com/office/powerpoint/2010/main" val="2401125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44BE78-27B2-45C8-B372-AF748FD77C53}"/>
              </a:ext>
            </a:extLst>
          </p:cNvPr>
          <p:cNvSpPr>
            <a:spLocks noGrp="1"/>
          </p:cNvSpPr>
          <p:nvPr>
            <p:ph type="title"/>
          </p:nvPr>
        </p:nvSpPr>
        <p:spPr/>
        <p:txBody>
          <a:bodyPr/>
          <a:lstStyle/>
          <a:p>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３．家族支援の基本姿勢</a:t>
            </a:r>
            <a:endParaRPr kumimoji="1" lang="ja-JP" altLang="en-US" b="1" dirty="0"/>
          </a:p>
        </p:txBody>
      </p:sp>
      <p:sp>
        <p:nvSpPr>
          <p:cNvPr id="3" name="コンテンツ プレースホルダー 2">
            <a:extLst>
              <a:ext uri="{FF2B5EF4-FFF2-40B4-BE49-F238E27FC236}">
                <a16:creationId xmlns:a16="http://schemas.microsoft.com/office/drawing/2014/main" id="{D04C63CF-E70F-429D-9B9C-D78411FE7744}"/>
              </a:ext>
            </a:extLst>
          </p:cNvPr>
          <p:cNvSpPr>
            <a:spLocks noGrp="1"/>
          </p:cNvSpPr>
          <p:nvPr>
            <p:ph idx="1"/>
          </p:nvPr>
        </p:nvSpPr>
        <p:spPr>
          <a:xfrm>
            <a:off x="838199" y="1825625"/>
            <a:ext cx="11020865" cy="4800258"/>
          </a:xfrm>
        </p:spPr>
        <p:txBody>
          <a:bodyPr>
            <a:normAutofit/>
          </a:bodyPr>
          <a:lstStyle/>
          <a:p>
            <a:pPr marL="0" indent="0">
              <a:buNone/>
            </a:pPr>
            <a:r>
              <a:rPr kumimoji="1" lang="ja-JP" altLang="en-US"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バイスティック</a:t>
            </a:r>
            <a:r>
              <a:rPr kumimoji="1" lang="en-US" altLang="ja-JP"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7</a:t>
            </a:r>
            <a:r>
              <a:rPr kumimoji="1" lang="ja-JP" altLang="en-US"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原則（ケースワークの心得）</a:t>
            </a:r>
            <a:endParaRPr kumimoji="1" lang="en-US" altLang="ja-JP"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endParaRPr>
          </a:p>
          <a:p>
            <a:pPr marL="0" indent="0">
              <a:buNone/>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ja-JP" altLang="en-US" sz="2400" dirty="0">
                <a:latin typeface="Meiryo UI" panose="020B0604030504040204" pitchFamily="50" charset="-128"/>
                <a:ea typeface="Meiryo UI" panose="020B0604030504040204" pitchFamily="50" charset="-128"/>
              </a:rPr>
              <a:t>個別化の原則（個人としてとらえる）</a:t>
            </a: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ja-JP" altLang="en-US" sz="2400" dirty="0">
                <a:latin typeface="Meiryo UI" panose="020B0604030504040204" pitchFamily="50" charset="-128"/>
                <a:ea typeface="Meiryo UI" panose="020B0604030504040204" pitchFamily="50" charset="-128"/>
              </a:rPr>
              <a:t>意図的な感情表出の原則 （感情表出を大切にする）</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startAt="3"/>
            </a:pPr>
            <a:r>
              <a:rPr lang="ja-JP" altLang="en-US" sz="2400" dirty="0">
                <a:latin typeface="Meiryo UI" panose="020B0604030504040204" pitchFamily="50" charset="-128"/>
                <a:ea typeface="Meiryo UI" panose="020B0604030504040204" pitchFamily="50" charset="-128"/>
              </a:rPr>
              <a:t>統制された情緒的関与の原則 （援助者は自分の感情を自覚して吟味する）</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8586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549D4A-054F-4435-B027-6B72C58E19B6}"/>
              </a:ext>
            </a:extLst>
          </p:cNvPr>
          <p:cNvSpPr>
            <a:spLocks noGrp="1"/>
          </p:cNvSpPr>
          <p:nvPr>
            <p:ph type="title"/>
          </p:nvPr>
        </p:nvSpPr>
        <p:spPr/>
        <p:txBody>
          <a:bodyPr>
            <a:normAutofit/>
          </a:bodyPr>
          <a:lstStyle/>
          <a:p>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３．家族支援の基本姿勢</a:t>
            </a:r>
            <a:endParaRPr kumimoji="1" lang="ja-JP" altLang="en-US" dirty="0"/>
          </a:p>
        </p:txBody>
      </p:sp>
      <p:sp>
        <p:nvSpPr>
          <p:cNvPr id="3" name="コンテンツ プレースホルダー 2">
            <a:extLst>
              <a:ext uri="{FF2B5EF4-FFF2-40B4-BE49-F238E27FC236}">
                <a16:creationId xmlns:a16="http://schemas.microsoft.com/office/drawing/2014/main" id="{EFD99DC5-FE24-4C72-BEB7-FA4AD47B79F6}"/>
              </a:ext>
            </a:extLst>
          </p:cNvPr>
          <p:cNvSpPr>
            <a:spLocks noGrp="1"/>
          </p:cNvSpPr>
          <p:nvPr>
            <p:ph idx="1"/>
          </p:nvPr>
        </p:nvSpPr>
        <p:spPr/>
        <p:txBody>
          <a:bodyPr>
            <a:normAutofit/>
          </a:bodyPr>
          <a:lstStyle/>
          <a:p>
            <a:pPr marL="0" indent="0">
              <a:buNone/>
            </a:pPr>
            <a:r>
              <a:rPr kumimoji="1" lang="ja-JP" altLang="en-US"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バイスティック</a:t>
            </a:r>
            <a:r>
              <a:rPr kumimoji="1" lang="en-US" altLang="ja-JP"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7</a:t>
            </a:r>
            <a:r>
              <a:rPr kumimoji="1" lang="ja-JP" altLang="en-US"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rPr>
              <a:t>原則（ケースワークの心得）</a:t>
            </a:r>
            <a:endParaRPr kumimoji="1" lang="en-US" altLang="ja-JP"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j-cs"/>
            </a:endParaRPr>
          </a:p>
          <a:p>
            <a:pPr marL="0" indent="0">
              <a:buNone/>
            </a:pPr>
            <a:endParaRPr lang="en-US" altLang="ja-JP" sz="2600" dirty="0">
              <a:latin typeface="Meiryo UI" panose="020B0604030504040204" pitchFamily="50" charset="-128"/>
              <a:ea typeface="Meiryo UI" panose="020B0604030504040204" pitchFamily="50" charset="-128"/>
            </a:endParaRPr>
          </a:p>
          <a:p>
            <a:pPr marL="0" indent="0">
              <a:buNone/>
            </a:pPr>
            <a:r>
              <a:rPr lang="en-US" altLang="ja-JP" sz="2600" dirty="0">
                <a:latin typeface="Meiryo UI" panose="020B0604030504040204" pitchFamily="50" charset="-128"/>
                <a:ea typeface="Meiryo UI" panose="020B0604030504040204" pitchFamily="50" charset="-128"/>
              </a:rPr>
              <a:t>4.</a:t>
            </a:r>
            <a:r>
              <a:rPr lang="ja-JP" altLang="en-US" sz="2600" dirty="0">
                <a:latin typeface="Meiryo UI" panose="020B0604030504040204" pitchFamily="50" charset="-128"/>
                <a:ea typeface="Meiryo UI" panose="020B0604030504040204" pitchFamily="50" charset="-128"/>
              </a:rPr>
              <a:t>　受容の原則（受け止める）</a:t>
            </a:r>
            <a:endParaRPr lang="en-US" altLang="ja-JP" sz="2600" dirty="0">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sz="2600" dirty="0">
              <a:latin typeface="Meiryo UI" panose="020B0604030504040204" pitchFamily="50" charset="-128"/>
              <a:ea typeface="Meiryo UI" panose="020B0604030504040204" pitchFamily="50" charset="-128"/>
            </a:endParaRPr>
          </a:p>
          <a:p>
            <a:pPr marL="0" indent="0">
              <a:buNone/>
            </a:pPr>
            <a:r>
              <a:rPr lang="en-US" altLang="ja-JP" sz="2600" dirty="0">
                <a:latin typeface="Meiryo UI" panose="020B0604030504040204" pitchFamily="50" charset="-128"/>
                <a:ea typeface="Meiryo UI" panose="020B0604030504040204" pitchFamily="50" charset="-128"/>
              </a:rPr>
              <a:t>5.</a:t>
            </a:r>
            <a:r>
              <a:rPr lang="ja-JP" altLang="en-US" sz="2600" dirty="0">
                <a:latin typeface="Meiryo UI" panose="020B0604030504040204" pitchFamily="50" charset="-128"/>
                <a:ea typeface="Meiryo UI" panose="020B0604030504040204" pitchFamily="50" charset="-128"/>
              </a:rPr>
              <a:t>　非審判的態度の原則 （一方的に非難しない）</a:t>
            </a:r>
            <a:endParaRPr lang="en-US" altLang="ja-JP" sz="2600" dirty="0">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sz="2600" dirty="0">
              <a:latin typeface="Meiryo UI" panose="020B0604030504040204" pitchFamily="50" charset="-128"/>
              <a:ea typeface="Meiryo UI" panose="020B0604030504040204" pitchFamily="50" charset="-128"/>
            </a:endParaRPr>
          </a:p>
          <a:p>
            <a:pPr marL="0" indent="0">
              <a:buNone/>
            </a:pPr>
            <a:r>
              <a:rPr lang="en-US" altLang="ja-JP" sz="2600" dirty="0">
                <a:latin typeface="Meiryo UI" panose="020B0604030504040204" pitchFamily="50" charset="-128"/>
                <a:ea typeface="Meiryo UI" panose="020B0604030504040204" pitchFamily="50" charset="-128"/>
              </a:rPr>
              <a:t>6.</a:t>
            </a:r>
            <a:r>
              <a:rPr lang="ja-JP" altLang="en-US" sz="2600" dirty="0">
                <a:latin typeface="Meiryo UI" panose="020B0604030504040204" pitchFamily="50" charset="-128"/>
                <a:ea typeface="Meiryo UI" panose="020B0604030504040204" pitchFamily="50" charset="-128"/>
              </a:rPr>
              <a:t>　自己決定の原則 （自己決定を促して尊重する）</a:t>
            </a:r>
            <a:endParaRPr lang="en-US" altLang="ja-JP" sz="2600" dirty="0">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sz="2600" dirty="0">
              <a:latin typeface="Meiryo UI" panose="020B0604030504040204" pitchFamily="50" charset="-128"/>
              <a:ea typeface="Meiryo UI" panose="020B0604030504040204" pitchFamily="50" charset="-128"/>
            </a:endParaRPr>
          </a:p>
          <a:p>
            <a:pPr marL="0" indent="0">
              <a:buNone/>
            </a:pPr>
            <a:r>
              <a:rPr lang="en-US" altLang="ja-JP" sz="2600" dirty="0">
                <a:latin typeface="Meiryo UI" panose="020B0604030504040204" pitchFamily="50" charset="-128"/>
                <a:ea typeface="Meiryo UI" panose="020B0604030504040204" pitchFamily="50" charset="-128"/>
              </a:rPr>
              <a:t>7.</a:t>
            </a:r>
            <a:r>
              <a:rPr lang="ja-JP" altLang="en-US" sz="2600" dirty="0">
                <a:latin typeface="Meiryo UI" panose="020B0604030504040204" pitchFamily="50" charset="-128"/>
                <a:ea typeface="Meiryo UI" panose="020B0604030504040204" pitchFamily="50" charset="-128"/>
              </a:rPr>
              <a:t>　秘密保持の原則（秘密を保持して信頼感を醸成する）</a:t>
            </a:r>
            <a:endParaRPr kumimoji="1" lang="ja-JP" altLang="en-US" sz="2600" dirty="0">
              <a:latin typeface="Meiryo UI" panose="020B0604030504040204" pitchFamily="50" charset="-128"/>
              <a:ea typeface="Meiryo UI" panose="020B0604030504040204" pitchFamily="50" charset="-128"/>
            </a:endParaRPr>
          </a:p>
          <a:p>
            <a:endParaRPr kumimoji="1" lang="ja-JP" altLang="en-US" dirty="0"/>
          </a:p>
        </p:txBody>
      </p:sp>
    </p:spTree>
    <p:extLst>
      <p:ext uri="{BB962C8B-B14F-4D97-AF65-F5344CB8AC3E}">
        <p14:creationId xmlns:p14="http://schemas.microsoft.com/office/powerpoint/2010/main" val="3771672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D69ABF-BB7C-4577-80CD-142E4D696D8B}"/>
              </a:ext>
            </a:extLst>
          </p:cNvPr>
          <p:cNvSpPr>
            <a:spLocks noGrp="1"/>
          </p:cNvSpPr>
          <p:nvPr>
            <p:ph type="title"/>
          </p:nvPr>
        </p:nvSpPr>
        <p:spPr/>
        <p:txBody>
          <a:bodyPr/>
          <a:lstStyle/>
          <a:p>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３．家族支援の基本姿勢</a:t>
            </a:r>
            <a:br>
              <a:rPr lang="en-US" altLang="ja-JP" dirty="0"/>
            </a:br>
            <a:endParaRPr kumimoji="1" lang="ja-JP" altLang="en-US" dirty="0">
              <a:latin typeface="Meiryo UI" panose="020B0604030504040204" pitchFamily="50" charset="-128"/>
              <a:ea typeface="Meiryo UI" panose="020B0604030504040204" pitchFamily="50" charset="-128"/>
            </a:endParaRPr>
          </a:p>
        </p:txBody>
      </p:sp>
      <p:sp>
        <p:nvSpPr>
          <p:cNvPr id="3" name="コンテンツ プレースホルダー 2">
            <a:extLst>
              <a:ext uri="{FF2B5EF4-FFF2-40B4-BE49-F238E27FC236}">
                <a16:creationId xmlns:a16="http://schemas.microsoft.com/office/drawing/2014/main" id="{32626465-4B3A-45CB-8412-210EF636699E}"/>
              </a:ext>
            </a:extLst>
          </p:cNvPr>
          <p:cNvSpPr>
            <a:spLocks noGrp="1"/>
          </p:cNvSpPr>
          <p:nvPr>
            <p:ph idx="1"/>
          </p:nvPr>
        </p:nvSpPr>
        <p:spPr>
          <a:xfrm>
            <a:off x="1617785" y="1420837"/>
            <a:ext cx="10288465" cy="4756126"/>
          </a:xfrm>
        </p:spPr>
        <p:txBody>
          <a:bodyPr>
            <a:normAutofit/>
          </a:bodyPr>
          <a:lstStyle/>
          <a:p>
            <a:pPr marL="0" indent="0">
              <a:buNone/>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信頼関係の構築、ラポール形成</a:t>
            </a:r>
            <a:endParaRPr lang="en-US" altLang="ja-JP" sz="2400" dirty="0"/>
          </a:p>
          <a:p>
            <a:pPr marL="0" indent="0">
              <a:buNone/>
            </a:pPr>
            <a:r>
              <a:rPr lang="ja-JP" altLang="en-US" sz="2400" dirty="0"/>
              <a:t>ラポールとは</a:t>
            </a:r>
            <a:r>
              <a:rPr lang="en-US" altLang="ja-JP" sz="2400" dirty="0"/>
              <a:t>…</a:t>
            </a:r>
            <a:r>
              <a:rPr lang="ja-JP" altLang="en-US" sz="2400" dirty="0"/>
              <a:t>人と人とが、親密な信頼関係にあり、心の通い合った状態</a:t>
            </a:r>
            <a:endParaRPr lang="en-US" altLang="ja-JP" sz="2400" dirty="0"/>
          </a:p>
          <a:p>
            <a:pPr marL="0" indent="0">
              <a:buNone/>
            </a:pPr>
            <a:endParaRPr lang="en-US" altLang="ja-JP" sz="2400" dirty="0"/>
          </a:p>
          <a:p>
            <a:pPr marL="0" indent="0">
              <a:buNone/>
            </a:pPr>
            <a:r>
              <a:rPr lang="ja-JP" altLang="en-US" sz="2400" dirty="0"/>
              <a:t>保護者の状況</a:t>
            </a:r>
            <a:endParaRPr lang="en-US" altLang="ja-JP" sz="2400" dirty="0"/>
          </a:p>
          <a:p>
            <a:pPr marL="0" indent="0">
              <a:buNone/>
            </a:pPr>
            <a:endParaRPr lang="en-US" altLang="ja-JP" sz="2400" dirty="0"/>
          </a:p>
          <a:p>
            <a:pPr marL="0" indent="0">
              <a:buNone/>
            </a:pPr>
            <a:endParaRPr lang="en-US" altLang="ja-JP" sz="2400" dirty="0"/>
          </a:p>
          <a:p>
            <a:pPr marL="0" indent="0">
              <a:buNone/>
            </a:pPr>
            <a:r>
              <a:rPr lang="ja-JP" altLang="en-US" sz="2400" dirty="0"/>
              <a:t>　</a:t>
            </a:r>
            <a:endParaRPr lang="en-US" altLang="ja-JP" sz="2400" dirty="0"/>
          </a:p>
          <a:p>
            <a:pPr marL="0" indent="0">
              <a:buNone/>
            </a:pPr>
            <a:r>
              <a:rPr lang="ja-JP" altLang="en-US" sz="2400" dirty="0"/>
              <a:t> </a:t>
            </a:r>
            <a:endParaRPr lang="en-US" altLang="ja-JP" sz="2400" dirty="0"/>
          </a:p>
          <a:p>
            <a:pPr marL="0" indent="0">
              <a:buNone/>
            </a:pPr>
            <a:r>
              <a:rPr lang="ja-JP" altLang="en-US" sz="2400" dirty="0"/>
              <a:t>ラポールを形成することによって</a:t>
            </a:r>
            <a:endParaRPr lang="en-US" altLang="ja-JP" sz="2400" dirty="0"/>
          </a:p>
          <a:p>
            <a:pPr marL="0" indent="0">
              <a:buNone/>
            </a:pPr>
            <a:endParaRPr lang="en-US" altLang="ja-JP" sz="2600" dirty="0"/>
          </a:p>
          <a:p>
            <a:pPr marL="0" indent="0">
              <a:buNone/>
            </a:pPr>
            <a:endParaRPr lang="en-US" altLang="ja-JP" dirty="0"/>
          </a:p>
          <a:p>
            <a:pPr marL="0" indent="0">
              <a:buNone/>
            </a:pPr>
            <a:endParaRPr kumimoji="1" lang="en-US" altLang="ja-JP" dirty="0"/>
          </a:p>
        </p:txBody>
      </p:sp>
      <p:sp>
        <p:nvSpPr>
          <p:cNvPr id="5" name="思考の吹き出し: 雲形 4">
            <a:extLst>
              <a:ext uri="{FF2B5EF4-FFF2-40B4-BE49-F238E27FC236}">
                <a16:creationId xmlns:a16="http://schemas.microsoft.com/office/drawing/2014/main" id="{883A52EC-A4E5-47D3-9052-75FBA9CC9512}"/>
              </a:ext>
            </a:extLst>
          </p:cNvPr>
          <p:cNvSpPr/>
          <p:nvPr/>
        </p:nvSpPr>
        <p:spPr>
          <a:xfrm>
            <a:off x="5997986" y="2441101"/>
            <a:ext cx="5873596" cy="2182384"/>
          </a:xfrm>
          <a:prstGeom prst="cloudCallout">
            <a:avLst>
              <a:gd name="adj1" fmla="val -86058"/>
              <a:gd name="adj2" fmla="val -2184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子どもに対しての複雑な気持ち</a:t>
            </a:r>
            <a:endParaRPr kumimoji="1" lang="en-US" altLang="ja-JP"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精神疾患・障がい</a:t>
            </a:r>
            <a:endParaRPr kumimoji="1" lang="en-US" altLang="ja-JP"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DV</a:t>
            </a:r>
            <a:r>
              <a:rPr kumimoji="1" lang="ja-JP" altLang="en-US"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・経済的理由</a:t>
            </a:r>
            <a:r>
              <a:rPr kumimoji="1" lang="en-US" altLang="ja-JP" sz="2400" b="0" i="0" u="none" strike="noStrike" kern="1200" cap="none" spc="0" normalizeH="0" baseline="0" noProof="0" dirty="0" err="1">
                <a:ln>
                  <a:noFill/>
                </a:ln>
                <a:solidFill>
                  <a:schemeClr val="tx1"/>
                </a:solidFill>
                <a:effectLst/>
                <a:uLnTx/>
                <a:uFillTx/>
                <a:latin typeface="游ゴシック" panose="020F0502020204030204"/>
                <a:ea typeface="游ゴシック" panose="020B0400000000000000" pitchFamily="50" charset="-128"/>
                <a:cs typeface="+mn-cs"/>
              </a:rPr>
              <a:t>etc</a:t>
            </a:r>
            <a:endParaRPr kumimoji="1" lang="en-US" altLang="ja-JP" sz="24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矢印: 下 8">
            <a:extLst>
              <a:ext uri="{FF2B5EF4-FFF2-40B4-BE49-F238E27FC236}">
                <a16:creationId xmlns:a16="http://schemas.microsoft.com/office/drawing/2014/main" id="{B9CC7694-2B67-40EA-981D-3713B8B80671}"/>
              </a:ext>
            </a:extLst>
          </p:cNvPr>
          <p:cNvSpPr/>
          <p:nvPr/>
        </p:nvSpPr>
        <p:spPr>
          <a:xfrm>
            <a:off x="2958192" y="3952229"/>
            <a:ext cx="3995057" cy="855728"/>
          </a:xfrm>
          <a:prstGeom prst="down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1030" name="Picture 6" descr="安心している女性のイラスト">
            <a:extLst>
              <a:ext uri="{FF2B5EF4-FFF2-40B4-BE49-F238E27FC236}">
                <a16:creationId xmlns:a16="http://schemas.microsoft.com/office/drawing/2014/main" id="{A9F2F0C0-8676-439B-A537-272198A379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4623485"/>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心配している人のイラスト（女性）">
            <a:extLst>
              <a:ext uri="{FF2B5EF4-FFF2-40B4-BE49-F238E27FC236}">
                <a16:creationId xmlns:a16="http://schemas.microsoft.com/office/drawing/2014/main" id="{E81761F5-3A7A-4465-8FA2-AB7B49E275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2375015"/>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a:extLst>
              <a:ext uri="{FF2B5EF4-FFF2-40B4-BE49-F238E27FC236}">
                <a16:creationId xmlns:a16="http://schemas.microsoft.com/office/drawing/2014/main" id="{347A24CA-A968-4734-A18A-83201DAAB7AC}"/>
              </a:ext>
            </a:extLst>
          </p:cNvPr>
          <p:cNvSpPr txBox="1"/>
          <p:nvPr/>
        </p:nvSpPr>
        <p:spPr>
          <a:xfrm>
            <a:off x="1927399" y="5437163"/>
            <a:ext cx="9669235" cy="1200329"/>
          </a:xfrm>
          <a:prstGeom prst="rect">
            <a:avLst/>
          </a:prstGeom>
          <a:noFill/>
          <a:ln>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人間関係を築くことができる</a:t>
            </a:r>
            <a:endParaRPr kumimoji="1" lang="en-US" altLang="ja-JP"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発言への理解度や納得度に大きく影響する</a:t>
            </a:r>
            <a:endParaRPr kumimoji="1" lang="en-US" altLang="ja-JP"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不安や警戒を解くカギとなる</a:t>
            </a:r>
            <a:endParaRPr kumimoji="1" lang="ja-JP" altLang="en-US"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49881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7DE7AB-FA2C-4EEF-8D95-BBE8020B9436}"/>
              </a:ext>
            </a:extLst>
          </p:cNvPr>
          <p:cNvSpPr>
            <a:spLocks noGrp="1"/>
          </p:cNvSpPr>
          <p:nvPr>
            <p:ph type="title"/>
          </p:nvPr>
        </p:nvSpPr>
        <p:spPr>
          <a:xfrm>
            <a:off x="838200" y="365125"/>
            <a:ext cx="10515600" cy="957889"/>
          </a:xfrm>
        </p:spPr>
        <p:txBody>
          <a:bodyPr/>
          <a:lstStyle/>
          <a:p>
            <a:r>
              <a:rPr kumimoji="1" lang="ja-JP" altLang="en-US" sz="4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３．家族支援の基本姿勢</a:t>
            </a:r>
            <a:endParaRPr kumimoji="1" lang="ja-JP" altLang="en-US" dirty="0"/>
          </a:p>
        </p:txBody>
      </p:sp>
      <p:sp>
        <p:nvSpPr>
          <p:cNvPr id="3" name="コンテンツ プレースホルダー 2">
            <a:extLst>
              <a:ext uri="{FF2B5EF4-FFF2-40B4-BE49-F238E27FC236}">
                <a16:creationId xmlns:a16="http://schemas.microsoft.com/office/drawing/2014/main" id="{C038ED1B-6571-46CF-8694-642842DFACAD}"/>
              </a:ext>
            </a:extLst>
          </p:cNvPr>
          <p:cNvSpPr>
            <a:spLocks noGrp="1"/>
          </p:cNvSpPr>
          <p:nvPr>
            <p:ph idx="1"/>
          </p:nvPr>
        </p:nvSpPr>
        <p:spPr>
          <a:xfrm>
            <a:off x="361950" y="1543050"/>
            <a:ext cx="7216140" cy="4949825"/>
          </a:xfrm>
        </p:spPr>
        <p:txBody>
          <a:bodyPr>
            <a:normAutofit fontScale="70000" lnSpcReduction="20000"/>
          </a:bodyPr>
          <a:lstStyle/>
          <a:p>
            <a:pPr marL="0" indent="0">
              <a:buNone/>
            </a:pPr>
            <a:r>
              <a:rPr lang="ja-JP" altLang="en-US" sz="4800" dirty="0">
                <a:latin typeface="Meiryo UI" panose="020B0604030504040204" pitchFamily="50" charset="-128"/>
                <a:ea typeface="Meiryo UI" panose="020B0604030504040204" pitchFamily="50" charset="-128"/>
              </a:rPr>
              <a:t>ラポールを形成するための基本姿勢</a:t>
            </a:r>
            <a:endParaRPr lang="en-US" altLang="ja-JP" sz="3200" dirty="0">
              <a:solidFill>
                <a:srgbClr val="FF0000"/>
              </a:solidFill>
              <a:latin typeface="Meiryo UI" panose="020B0604030504040204" pitchFamily="50" charset="-128"/>
              <a:ea typeface="Meiryo UI" panose="020B0604030504040204" pitchFamily="50" charset="-128"/>
            </a:endParaRPr>
          </a:p>
          <a:p>
            <a:pPr marL="0" indent="0">
              <a:buNone/>
            </a:pPr>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純粋性</a:t>
            </a:r>
            <a:r>
              <a:rPr lang="en-US" altLang="ja-JP" sz="3200" dirty="0">
                <a:latin typeface="Meiryo UI" panose="020B0604030504040204" pitchFamily="50" charset="-128"/>
                <a:ea typeface="Meiryo UI" panose="020B0604030504040204" pitchFamily="50" charset="-128"/>
              </a:rPr>
              <a:t>】</a:t>
            </a:r>
          </a:p>
          <a:p>
            <a:pPr marL="0" indent="0">
              <a:lnSpc>
                <a:spcPct val="120000"/>
              </a:lnSpc>
              <a:buNone/>
            </a:pPr>
            <a:r>
              <a:rPr lang="ja-JP" altLang="en-US" sz="3200" dirty="0">
                <a:latin typeface="Meiryo UI" panose="020B0604030504040204" pitchFamily="50" charset="-128"/>
                <a:ea typeface="Meiryo UI" panose="020B0604030504040204" pitchFamily="50" charset="-128"/>
              </a:rPr>
              <a:t>自分自身に正直かつ誠実で、こころの中の思いと表に出す態度に表裏のない自己一致している態度</a:t>
            </a:r>
            <a:endParaRPr lang="en-US" altLang="ja-JP" sz="3200" dirty="0">
              <a:latin typeface="Meiryo UI" panose="020B0604030504040204" pitchFamily="50" charset="-128"/>
              <a:ea typeface="Meiryo UI" panose="020B0604030504040204" pitchFamily="50" charset="-128"/>
            </a:endParaRPr>
          </a:p>
          <a:p>
            <a:pPr marL="0" indent="0">
              <a:buNone/>
            </a:pPr>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受容的態度</a:t>
            </a:r>
            <a:r>
              <a:rPr lang="en-US" altLang="ja-JP" sz="3200" dirty="0">
                <a:latin typeface="Meiryo UI" panose="020B0604030504040204" pitchFamily="50" charset="-128"/>
                <a:ea typeface="Meiryo UI" panose="020B0604030504040204" pitchFamily="50" charset="-128"/>
              </a:rPr>
              <a:t>】</a:t>
            </a:r>
          </a:p>
          <a:p>
            <a:pPr marL="0" indent="0">
              <a:lnSpc>
                <a:spcPct val="120000"/>
              </a:lnSpc>
              <a:buNone/>
            </a:pPr>
            <a:r>
              <a:rPr kumimoji="1" lang="ja-JP" altLang="en-US" sz="3200" dirty="0">
                <a:latin typeface="Meiryo UI" panose="020B0604030504040204" pitchFamily="50" charset="-128"/>
                <a:ea typeface="Meiryo UI" panose="020B0604030504040204" pitchFamily="50" charset="-128"/>
              </a:rPr>
              <a:t>相手がどのようであれ、そのままの相手を尊重し大切に思うといった受容的態度</a:t>
            </a:r>
            <a:endParaRPr lang="en-US" altLang="ja-JP" sz="3200" dirty="0">
              <a:latin typeface="Meiryo UI" panose="020B0604030504040204" pitchFamily="50" charset="-128"/>
              <a:ea typeface="Meiryo UI" panose="020B0604030504040204" pitchFamily="50" charset="-128"/>
            </a:endParaRPr>
          </a:p>
          <a:p>
            <a:pPr marL="0" indent="0">
              <a:buNone/>
            </a:pPr>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共感的理解</a:t>
            </a:r>
            <a:r>
              <a:rPr lang="en-US" altLang="ja-JP" sz="3200" dirty="0">
                <a:latin typeface="Meiryo UI" panose="020B0604030504040204" pitchFamily="50" charset="-128"/>
                <a:ea typeface="Meiryo UI" panose="020B0604030504040204" pitchFamily="50" charset="-128"/>
              </a:rPr>
              <a:t>】</a:t>
            </a:r>
          </a:p>
          <a:p>
            <a:pPr marL="0" indent="0">
              <a:lnSpc>
                <a:spcPct val="120000"/>
              </a:lnSpc>
              <a:buNone/>
            </a:pPr>
            <a:r>
              <a:rPr kumimoji="1" lang="ja-JP" altLang="en-US" sz="3200" dirty="0">
                <a:latin typeface="Meiryo UI" panose="020B0604030504040204" pitchFamily="50" charset="-128"/>
                <a:ea typeface="Meiryo UI" panose="020B0604030504040204" pitchFamily="50" charset="-128"/>
              </a:rPr>
              <a:t>相手の置かれた立場に立って相手の内側から気持ちを理解しようとする姿勢</a:t>
            </a:r>
            <a:endParaRPr kumimoji="1" lang="en-US" altLang="ja-JP" sz="3200" dirty="0">
              <a:latin typeface="Meiryo UI" panose="020B0604030504040204" pitchFamily="50" charset="-128"/>
              <a:ea typeface="Meiryo UI" panose="020B0604030504040204" pitchFamily="50" charset="-128"/>
            </a:endParaRPr>
          </a:p>
          <a:p>
            <a:pPr marL="0" indent="0">
              <a:lnSpc>
                <a:spcPct val="120000"/>
              </a:lnSpc>
              <a:buNone/>
            </a:pPr>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相手の気持ちに「同意」するのではなく、</a:t>
            </a:r>
            <a:endParaRPr kumimoji="1" lang="en-US" altLang="ja-JP" sz="3200" dirty="0">
              <a:latin typeface="Meiryo UI" panose="020B0604030504040204" pitchFamily="50" charset="-128"/>
              <a:ea typeface="Meiryo UI" panose="020B0604030504040204" pitchFamily="50" charset="-128"/>
            </a:endParaRPr>
          </a:p>
          <a:p>
            <a:pPr marL="0" indent="0">
              <a:lnSpc>
                <a:spcPct val="120000"/>
              </a:lnSpc>
              <a:buNone/>
            </a:pPr>
            <a:r>
              <a:rPr lang="ja-JP" altLang="en-US" sz="3200" dirty="0">
                <a:latin typeface="Meiryo UI" panose="020B0604030504040204" pitchFamily="50" charset="-128"/>
                <a:ea typeface="Meiryo UI" panose="020B0604030504040204" pitchFamily="50" charset="-128"/>
              </a:rPr>
              <a:t>　</a:t>
            </a:r>
            <a:r>
              <a:rPr kumimoji="1" lang="ja-JP" altLang="en-US" sz="3200" dirty="0">
                <a:latin typeface="Meiryo UI" panose="020B0604030504040204" pitchFamily="50" charset="-128"/>
                <a:ea typeface="Meiryo UI" panose="020B0604030504040204" pitchFamily="50" charset="-128"/>
              </a:rPr>
              <a:t>「受け止める」。</a:t>
            </a:r>
            <a:endParaRPr kumimoji="1" lang="en-US" altLang="ja-JP" sz="3200" dirty="0">
              <a:latin typeface="Meiryo UI" panose="020B0604030504040204" pitchFamily="50" charset="-128"/>
              <a:ea typeface="Meiryo UI" panose="020B0604030504040204" pitchFamily="50" charset="-128"/>
            </a:endParaRPr>
          </a:p>
          <a:p>
            <a:pPr marL="0" indent="0">
              <a:buNone/>
            </a:pPr>
            <a:endParaRPr lang="en-US" altLang="ja-JP" sz="3200" dirty="0">
              <a:solidFill>
                <a:srgbClr val="FF0000"/>
              </a:solidFill>
            </a:endParaRPr>
          </a:p>
          <a:p>
            <a:endParaRPr kumimoji="1" lang="ja-JP" altLang="en-US" dirty="0"/>
          </a:p>
        </p:txBody>
      </p:sp>
      <p:sp>
        <p:nvSpPr>
          <p:cNvPr id="5" name="矢印: 右 4">
            <a:extLst>
              <a:ext uri="{FF2B5EF4-FFF2-40B4-BE49-F238E27FC236}">
                <a16:creationId xmlns:a16="http://schemas.microsoft.com/office/drawing/2014/main" id="{480B2E03-741F-46B0-82B5-5F31D8032615}"/>
              </a:ext>
            </a:extLst>
          </p:cNvPr>
          <p:cNvSpPr/>
          <p:nvPr/>
        </p:nvSpPr>
        <p:spPr>
          <a:xfrm>
            <a:off x="7988011" y="2103120"/>
            <a:ext cx="1405890" cy="3486150"/>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星: 7 pt 3">
            <a:extLst>
              <a:ext uri="{FF2B5EF4-FFF2-40B4-BE49-F238E27FC236}">
                <a16:creationId xmlns:a16="http://schemas.microsoft.com/office/drawing/2014/main" id="{56A1C347-8A4B-4E5A-A528-3299750D6802}"/>
              </a:ext>
            </a:extLst>
          </p:cNvPr>
          <p:cNvSpPr/>
          <p:nvPr/>
        </p:nvSpPr>
        <p:spPr>
          <a:xfrm>
            <a:off x="9523828" y="2557120"/>
            <a:ext cx="2119532" cy="2268098"/>
          </a:xfrm>
          <a:prstGeom prst="star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A59D322-7440-4783-85F8-7C0A43C0FA9B}"/>
              </a:ext>
            </a:extLst>
          </p:cNvPr>
          <p:cNvSpPr txBox="1"/>
          <p:nvPr/>
        </p:nvSpPr>
        <p:spPr>
          <a:xfrm>
            <a:off x="9978300" y="3337226"/>
            <a:ext cx="1210588" cy="707886"/>
          </a:xfrm>
          <a:prstGeom prst="rect">
            <a:avLst/>
          </a:prstGeom>
          <a:noFill/>
        </p:spPr>
        <p:txBody>
          <a:bodyPr wrap="none" rtlCol="0">
            <a:spAutoFit/>
          </a:bodyPr>
          <a:lstStyle/>
          <a:p>
            <a:r>
              <a:rPr lang="ja-JP" altLang="en-US" sz="4000" dirty="0">
                <a:latin typeface="Meiryo UI" panose="020B0604030504040204" pitchFamily="50" charset="-128"/>
                <a:ea typeface="Meiryo UI" panose="020B0604030504040204" pitchFamily="50" charset="-128"/>
              </a:rPr>
              <a:t>傾聴</a:t>
            </a:r>
            <a:endParaRPr kumimoji="1" lang="ja-JP" altLang="en-US" sz="4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028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8B71FE-1FF1-4267-959C-26B76950A81B}"/>
              </a:ext>
            </a:extLst>
          </p:cNvPr>
          <p:cNvSpPr>
            <a:spLocks noGrp="1"/>
          </p:cNvSpPr>
          <p:nvPr>
            <p:ph type="title"/>
          </p:nvPr>
        </p:nvSpPr>
        <p:spPr/>
        <p:txBody>
          <a:bodyPr>
            <a:normAutofit/>
          </a:bodyPr>
          <a:lstStyle/>
          <a:p>
            <a:r>
              <a:rPr kumimoji="1" lang="ja-JP" altLang="en-US" sz="4000" dirty="0">
                <a:latin typeface="Meiryo UI" panose="020B0604030504040204" pitchFamily="50" charset="-128"/>
                <a:ea typeface="Meiryo UI" panose="020B0604030504040204" pitchFamily="50" charset="-128"/>
              </a:rPr>
              <a:t>本領域で獲得するスキル</a:t>
            </a:r>
          </a:p>
        </p:txBody>
      </p:sp>
      <p:sp>
        <p:nvSpPr>
          <p:cNvPr id="3" name="コンテンツ プレースホルダー 2">
            <a:extLst>
              <a:ext uri="{FF2B5EF4-FFF2-40B4-BE49-F238E27FC236}">
                <a16:creationId xmlns:a16="http://schemas.microsoft.com/office/drawing/2014/main" id="{02FF1832-BE90-45EE-B061-924EAE3ECAB4}"/>
              </a:ext>
            </a:extLst>
          </p:cNvPr>
          <p:cNvSpPr>
            <a:spLocks noGrp="1"/>
          </p:cNvSpPr>
          <p:nvPr>
            <p:ph idx="1"/>
          </p:nvPr>
        </p:nvSpPr>
        <p:spPr/>
        <p:txBody>
          <a:bodyPr>
            <a:normAutofit/>
          </a:bodyPr>
          <a:lstStyle/>
          <a:p>
            <a:r>
              <a:rPr kumimoji="1" lang="ja-JP" altLang="en-US" sz="2400" dirty="0">
                <a:latin typeface="Meiryo UI" panose="020B0604030504040204" pitchFamily="50" charset="-128"/>
                <a:ea typeface="Meiryo UI" panose="020B0604030504040204" pitchFamily="50" charset="-128"/>
              </a:rPr>
              <a:t>家族に対する基本的対応ができるよう</a:t>
            </a:r>
            <a:r>
              <a:rPr kumimoji="1" lang="en-US" altLang="ja-JP" sz="2400" dirty="0">
                <a:latin typeface="Meiryo UI" panose="020B0604030504040204" pitchFamily="50" charset="-128"/>
                <a:ea typeface="Meiryo UI" panose="020B0604030504040204" pitchFamily="50" charset="-128"/>
              </a:rPr>
              <a:t>SV</a:t>
            </a:r>
            <a:r>
              <a:rPr kumimoji="1" lang="ja-JP" altLang="en-US" sz="2400" dirty="0">
                <a:latin typeface="Meiryo UI" panose="020B0604030504040204" pitchFamily="50" charset="-128"/>
                <a:ea typeface="Meiryo UI" panose="020B0604030504040204" pitchFamily="50" charset="-128"/>
              </a:rPr>
              <a:t>を受けながら身に付ける。</a:t>
            </a:r>
            <a:endParaRPr kumimoji="1" lang="en-US" altLang="ja-JP" sz="2400" dirty="0">
              <a:latin typeface="Meiryo UI" panose="020B0604030504040204" pitchFamily="50" charset="-128"/>
              <a:ea typeface="Meiryo UI" panose="020B0604030504040204" pitchFamily="50" charset="-128"/>
            </a:endParaRPr>
          </a:p>
          <a:p>
            <a:r>
              <a:rPr lang="en-US" altLang="ja-JP" sz="2400" dirty="0">
                <a:latin typeface="Meiryo UI" panose="020B0604030504040204" pitchFamily="50" charset="-128"/>
                <a:ea typeface="Meiryo UI" panose="020B0604030504040204" pitchFamily="50" charset="-128"/>
              </a:rPr>
              <a:t>SV</a:t>
            </a:r>
            <a:r>
              <a:rPr lang="ja-JP" altLang="en-US" sz="2400" dirty="0">
                <a:latin typeface="Meiryo UI" panose="020B0604030504040204" pitchFamily="50" charset="-128"/>
                <a:ea typeface="Meiryo UI" panose="020B0604030504040204" pitchFamily="50" charset="-128"/>
              </a:rPr>
              <a:t>を受けながら家族との協力関係の構築をはかる。</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2204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742950" indent="-742950">
              <a:buFont typeface="+mj-lt"/>
              <a:buAutoNum type="arabicPeriod"/>
            </a:pPr>
            <a:r>
              <a:rPr lang="ja-JP" altLang="en-US" sz="4000" dirty="0">
                <a:latin typeface="Meiryo UI" panose="020B0604030504040204" pitchFamily="50" charset="-128"/>
                <a:ea typeface="Meiryo UI" panose="020B0604030504040204" pitchFamily="50" charset="-128"/>
              </a:rPr>
              <a:t>児童養護施設における家族支援の役割</a:t>
            </a:r>
            <a:endParaRPr kumimoji="1" lang="ja-JP" altLang="en-US" dirty="0"/>
          </a:p>
        </p:txBody>
      </p:sp>
      <p:sp>
        <p:nvSpPr>
          <p:cNvPr id="3" name="コンテンツ プレースホルダー 2"/>
          <p:cNvSpPr>
            <a:spLocks noGrp="1"/>
          </p:cNvSpPr>
          <p:nvPr>
            <p:ph idx="1"/>
          </p:nvPr>
        </p:nvSpPr>
        <p:spPr>
          <a:xfrm>
            <a:off x="838200" y="1825625"/>
            <a:ext cx="10515600" cy="4500530"/>
          </a:xfrm>
        </p:spPr>
        <p:txBody>
          <a:bodyPr>
            <a:normAutofit fontScale="92500" lnSpcReduction="20000"/>
          </a:bodyPr>
          <a:lstStyle/>
          <a:p>
            <a:pPr marL="0" indent="0">
              <a:buNone/>
            </a:pPr>
            <a:r>
              <a:rPr lang="ja-JP" altLang="en-US" sz="3000" b="1" dirty="0">
                <a:latin typeface="Meiryo UI" panose="020B0604030504040204" pitchFamily="50" charset="-128"/>
                <a:ea typeface="Meiryo UI" panose="020B0604030504040204" pitchFamily="50" charset="-128"/>
              </a:rPr>
              <a:t>「児童の権利に関する条約」</a:t>
            </a:r>
            <a:endParaRPr lang="en-US" altLang="ja-JP" sz="30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条  児童の最善の利益の保障</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7</a:t>
            </a:r>
            <a:r>
              <a:rPr lang="ja-JP" altLang="en-US" dirty="0">
                <a:latin typeface="Meiryo UI" panose="020B0604030504040204" pitchFamily="50" charset="-128"/>
                <a:ea typeface="Meiryo UI" panose="020B0604030504040204" pitchFamily="50" charset="-128"/>
              </a:rPr>
              <a:t>条  名前、国籍を持ち、父母を知り父母に育ててもらう権利</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9</a:t>
            </a:r>
            <a:r>
              <a:rPr lang="ja-JP" altLang="en-US" dirty="0">
                <a:latin typeface="Meiryo UI" panose="020B0604030504040204" pitchFamily="50" charset="-128"/>
                <a:ea typeface="Meiryo UI" panose="020B0604030504040204" pitchFamily="50" charset="-128"/>
              </a:rPr>
              <a:t>条  名前、国籍を持ち、家族関係を尊重する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第</a:t>
            </a:r>
            <a:r>
              <a:rPr lang="en-US" altLang="ja-JP" dirty="0">
                <a:latin typeface="Meiryo UI" panose="020B0604030504040204" pitchFamily="50" charset="-128"/>
                <a:ea typeface="Meiryo UI" panose="020B0604030504040204" pitchFamily="50" charset="-128"/>
              </a:rPr>
              <a:t>18</a:t>
            </a:r>
            <a:r>
              <a:rPr lang="ja-JP" altLang="en-US" dirty="0">
                <a:latin typeface="Meiryo UI" panose="020B0604030504040204" pitchFamily="50" charset="-128"/>
                <a:ea typeface="Meiryo UI" panose="020B0604030504040204" pitchFamily="50" charset="-128"/>
              </a:rPr>
              <a:t>条 児童の養育及び発達について父母が共同の責任を有する</a:t>
            </a:r>
            <a:endParaRPr lang="en-US" altLang="ja-JP"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pPr marL="0" indent="0">
              <a:buNone/>
            </a:pPr>
            <a:r>
              <a:rPr lang="ja-JP" altLang="en-US" sz="3000" b="1" dirty="0">
                <a:latin typeface="Meiryo UI" panose="020B0604030504040204" pitchFamily="50" charset="-128"/>
                <a:ea typeface="Meiryo UI" panose="020B0604030504040204" pitchFamily="50" charset="-128"/>
              </a:rPr>
              <a:t>「児童福祉法 第１条」</a:t>
            </a:r>
            <a:endParaRPr lang="en-US" altLang="ja-JP" sz="3000"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「全て児童は、</a:t>
            </a:r>
            <a:r>
              <a:rPr lang="ja-JP" altLang="en-US" u="sng" dirty="0">
                <a:latin typeface="Meiryo UI" panose="020B0604030504040204" pitchFamily="50" charset="-128"/>
                <a:ea typeface="Meiryo UI" panose="020B0604030504040204" pitchFamily="50" charset="-128"/>
              </a:rPr>
              <a:t>児童の権利に関する条約の精神にのっとり</a:t>
            </a:r>
            <a:r>
              <a:rPr lang="ja-JP" altLang="en-US" dirty="0">
                <a:latin typeface="Meiryo UI" panose="020B0604030504040204" pitchFamily="50" charset="-128"/>
                <a:ea typeface="Meiryo UI" panose="020B0604030504040204" pitchFamily="50" charset="-128"/>
              </a:rPr>
              <a:t>、適切に養育されること、その生活を保障されること、愛され、保護されること、その心身の健やかな成長及び発達並びにその自立が図られることその他の福祉を等しく保障される権利を有する。」</a:t>
            </a:r>
            <a:r>
              <a:rPr lang="ja-JP" altLang="en-US" b="1" dirty="0">
                <a:latin typeface="Meiryo UI" panose="020B0604030504040204" pitchFamily="50" charset="-128"/>
                <a:ea typeface="Meiryo UI" panose="020B0604030504040204" pitchFamily="50" charset="-128"/>
              </a:rPr>
              <a:t>　</a:t>
            </a:r>
            <a:endParaRPr lang="en-US" altLang="ja-JP" b="1" dirty="0">
              <a:latin typeface="Meiryo UI" panose="020B0604030504040204" pitchFamily="50" charset="-128"/>
              <a:ea typeface="Meiryo UI" panose="020B0604030504040204" pitchFamily="50" charset="-128"/>
            </a:endParaRPr>
          </a:p>
          <a:p>
            <a:pPr marL="0" indent="0" algn="r">
              <a:buNone/>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権利の主体としての子ども</a:t>
            </a:r>
            <a:endParaRPr lang="en-US" altLang="ja-JP" b="1" dirty="0">
              <a:latin typeface="Meiryo UI" panose="020B0604030504040204" pitchFamily="50" charset="-128"/>
              <a:ea typeface="Meiryo UI" panose="020B0604030504040204" pitchFamily="50" charset="-128"/>
            </a:endParaRPr>
          </a:p>
          <a:p>
            <a:endParaRPr lang="ja-JP" altLang="en-US" b="1" dirty="0">
              <a:latin typeface="Meiryo UI" panose="020B0604030504040204" pitchFamily="50" charset="-128"/>
              <a:ea typeface="Meiryo UI" panose="020B0604030504040204" pitchFamily="50" charset="-128"/>
            </a:endParaRPr>
          </a:p>
          <a:p>
            <a:pPr marL="0" indent="0">
              <a:buNone/>
            </a:pP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093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742950" indent="-742950">
              <a:buFont typeface="+mj-lt"/>
              <a:buAutoNum type="arabicPeriod"/>
            </a:pPr>
            <a:r>
              <a:rPr lang="ja-JP" altLang="en-US" sz="4000" dirty="0">
                <a:latin typeface="Meiryo UI" panose="020B0604030504040204" pitchFamily="50" charset="-128"/>
                <a:ea typeface="Meiryo UI" panose="020B0604030504040204" pitchFamily="50" charset="-128"/>
              </a:rPr>
              <a:t>児童養護施設における家族支援の役割</a:t>
            </a:r>
            <a:endParaRPr kumimoji="1" lang="ja-JP" altLang="en-US" sz="40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normAutofit fontScale="92500" lnSpcReduction="10000"/>
          </a:bodyPr>
          <a:lstStyle/>
          <a:p>
            <a:r>
              <a:rPr lang="ja-JP" altLang="en-US" sz="3000" b="1" dirty="0">
                <a:latin typeface="Meiryo UI" panose="020B0604030504040204" pitchFamily="50" charset="-128"/>
                <a:ea typeface="Meiryo UI" panose="020B0604030504040204" pitchFamily="50" charset="-128"/>
              </a:rPr>
              <a:t>児童養護施設運営指針</a:t>
            </a:r>
            <a:endParaRPr lang="en-US" altLang="ja-JP" sz="3000" b="1" dirty="0">
              <a:latin typeface="Meiryo UI" panose="020B0604030504040204" pitchFamily="50" charset="-128"/>
              <a:ea typeface="Meiryo UI" panose="020B0604030504040204" pitchFamily="50" charset="-128"/>
            </a:endParaRPr>
          </a:p>
          <a:p>
            <a:endParaRPr lang="en-US" altLang="ja-JP" sz="2900" dirty="0">
              <a:latin typeface="Meiryo UI" panose="020B0604030504040204" pitchFamily="50" charset="-128"/>
              <a:ea typeface="Meiryo UI" panose="020B0604030504040204" pitchFamily="50" charset="-128"/>
            </a:endParaRPr>
          </a:p>
          <a:p>
            <a:pPr marL="0" indent="0">
              <a:buNone/>
            </a:pPr>
            <a:r>
              <a:rPr lang="ja-JP" altLang="en-US" b="1" dirty="0">
                <a:latin typeface="+mj-ea"/>
              </a:rPr>
              <a:t>　</a:t>
            </a:r>
            <a:r>
              <a:rPr lang="ja-JP" altLang="en-US" sz="3000" b="1" dirty="0">
                <a:latin typeface="Meiryo UI" panose="020B0604030504040204" pitchFamily="50" charset="-128"/>
                <a:ea typeface="Meiryo UI" panose="020B0604030504040204" pitchFamily="50" charset="-128"/>
              </a:rPr>
              <a:t>　社会的養護の基本理念</a:t>
            </a:r>
            <a:endParaRPr lang="en-US" altLang="ja-JP" sz="3000" b="1" dirty="0">
              <a:latin typeface="Meiryo UI" panose="020B0604030504040204" pitchFamily="50" charset="-128"/>
              <a:ea typeface="Meiryo UI" panose="020B0604030504040204" pitchFamily="50" charset="-128"/>
            </a:endParaRPr>
          </a:p>
          <a:p>
            <a:pPr marL="0" indent="0">
              <a:lnSpc>
                <a:spcPct val="150000"/>
              </a:lnSpc>
              <a:buNone/>
            </a:pPr>
            <a:r>
              <a:rPr lang="ja-JP" altLang="en-US" sz="2400" dirty="0">
                <a:latin typeface="Meiryo UI" panose="020B0604030504040204" pitchFamily="50" charset="-128"/>
                <a:ea typeface="Meiryo UI" panose="020B0604030504040204" pitchFamily="50" charset="-128"/>
              </a:rPr>
              <a:t>「社会的養護とは、保護者のない児童や、</a:t>
            </a:r>
            <a:endParaRPr lang="en-US" altLang="ja-JP" sz="2400" dirty="0">
              <a:latin typeface="Meiryo UI" panose="020B0604030504040204" pitchFamily="50" charset="-128"/>
              <a:ea typeface="Meiryo UI" panose="020B0604030504040204" pitchFamily="50" charset="-128"/>
            </a:endParaRPr>
          </a:p>
          <a:p>
            <a:pPr marL="0" indent="0">
              <a:lnSpc>
                <a:spcPct val="150000"/>
              </a:lnSpc>
              <a:buNone/>
            </a:pPr>
            <a:r>
              <a:rPr lang="ja-JP" altLang="en-US" sz="2400" dirty="0">
                <a:latin typeface="Meiryo UI" panose="020B0604030504040204" pitchFamily="50" charset="-128"/>
                <a:ea typeface="Meiryo UI" panose="020B0604030504040204" pitchFamily="50" charset="-128"/>
              </a:rPr>
              <a:t>保護者に監護させることが適当でない児童を、</a:t>
            </a:r>
            <a:endParaRPr lang="en-US" altLang="ja-JP" sz="2400" dirty="0">
              <a:latin typeface="Meiryo UI" panose="020B0604030504040204" pitchFamily="50" charset="-128"/>
              <a:ea typeface="Meiryo UI" panose="020B0604030504040204" pitchFamily="50" charset="-128"/>
            </a:endParaRPr>
          </a:p>
          <a:p>
            <a:pPr marL="0" indent="0">
              <a:lnSpc>
                <a:spcPct val="150000"/>
              </a:lnSpc>
              <a:buNone/>
            </a:pPr>
            <a:r>
              <a:rPr lang="ja-JP" altLang="en-US" sz="2400" dirty="0">
                <a:latin typeface="Meiryo UI" panose="020B0604030504040204" pitchFamily="50" charset="-128"/>
                <a:ea typeface="Meiryo UI" panose="020B0604030504040204" pitchFamily="50" charset="-128"/>
              </a:rPr>
              <a:t>公的責任で社会的に養育し、保護</a:t>
            </a:r>
            <a:r>
              <a:rPr lang="ja-JP" altLang="en-US" sz="2400" dirty="0" err="1">
                <a:latin typeface="Meiryo UI" panose="020B0604030504040204" pitchFamily="50" charset="-128"/>
                <a:ea typeface="Meiryo UI" panose="020B0604030504040204" pitchFamily="50" charset="-128"/>
              </a:rPr>
              <a:t>するととも</a:t>
            </a:r>
            <a:endParaRPr lang="en-US" altLang="ja-JP" sz="2400" dirty="0">
              <a:latin typeface="Meiryo UI" panose="020B0604030504040204" pitchFamily="50" charset="-128"/>
              <a:ea typeface="Meiryo UI" panose="020B0604030504040204" pitchFamily="50" charset="-128"/>
            </a:endParaRPr>
          </a:p>
          <a:p>
            <a:pPr marL="0" indent="0">
              <a:lnSpc>
                <a:spcPct val="150000"/>
              </a:lnSpc>
              <a:buNone/>
            </a:pPr>
            <a:r>
              <a:rPr lang="ja-JP" altLang="en-US" sz="2400" dirty="0">
                <a:latin typeface="Meiryo UI" panose="020B0604030504040204" pitchFamily="50" charset="-128"/>
                <a:ea typeface="Meiryo UI" panose="020B0604030504040204" pitchFamily="50" charset="-128"/>
              </a:rPr>
              <a:t>に、</a:t>
            </a:r>
            <a:r>
              <a:rPr lang="ja-JP" altLang="en-US" sz="2400" u="sng" dirty="0">
                <a:latin typeface="Meiryo UI" panose="020B0604030504040204" pitchFamily="50" charset="-128"/>
                <a:ea typeface="Meiryo UI" panose="020B0604030504040204" pitchFamily="50" charset="-128"/>
              </a:rPr>
              <a:t>養育に大きな困難を抱える家庭への支援</a:t>
            </a:r>
            <a:endParaRPr lang="en-US" altLang="ja-JP" sz="2400" u="sng" dirty="0">
              <a:latin typeface="Meiryo UI" panose="020B0604030504040204" pitchFamily="50" charset="-128"/>
              <a:ea typeface="Meiryo UI" panose="020B0604030504040204" pitchFamily="50" charset="-128"/>
            </a:endParaRPr>
          </a:p>
          <a:p>
            <a:pPr marL="0" indent="0">
              <a:lnSpc>
                <a:spcPct val="150000"/>
              </a:lnSpc>
              <a:buNone/>
            </a:pPr>
            <a:r>
              <a:rPr lang="ja-JP" altLang="en-US" sz="2400" u="sng" dirty="0">
                <a:latin typeface="Meiryo UI" panose="020B0604030504040204" pitchFamily="50" charset="-128"/>
                <a:ea typeface="Meiryo UI" panose="020B0604030504040204" pitchFamily="50" charset="-128"/>
              </a:rPr>
              <a:t>を行うこと</a:t>
            </a:r>
            <a:r>
              <a:rPr lang="ja-JP" altLang="en-US" sz="2400" dirty="0">
                <a:latin typeface="Meiryo UI" panose="020B0604030504040204" pitchFamily="50" charset="-128"/>
                <a:ea typeface="Meiryo UI" panose="020B0604030504040204" pitchFamily="50" charset="-128"/>
              </a:rPr>
              <a:t>」</a:t>
            </a:r>
          </a:p>
        </p:txBody>
      </p:sp>
      <p:sp>
        <p:nvSpPr>
          <p:cNvPr id="4" name="コンテンツ プレースホルダー 2"/>
          <p:cNvSpPr txBox="1">
            <a:spLocks/>
          </p:cNvSpPr>
          <p:nvPr/>
        </p:nvSpPr>
        <p:spPr>
          <a:xfrm>
            <a:off x="6360160" y="2668555"/>
            <a:ext cx="5381897" cy="36887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latin typeface="Meiryo UI" panose="020B0604030504040204" pitchFamily="50" charset="-128"/>
                <a:ea typeface="Meiryo UI" panose="020B0604030504040204" pitchFamily="50" charset="-128"/>
              </a:rPr>
              <a:t>　社会的養護の基本原理</a:t>
            </a:r>
            <a:endParaRPr lang="en-US" altLang="ja-JP" b="1"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6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①家庭養育と個別化　　　　　</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　　②発達の保障と自立支援　</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　　③回復をめざした支援</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400" dirty="0">
                <a:solidFill>
                  <a:srgbClr val="FF0000"/>
                </a:solidFill>
                <a:latin typeface="Meiryo UI" panose="020B0604030504040204" pitchFamily="50" charset="-128"/>
                <a:ea typeface="Meiryo UI" panose="020B0604030504040204" pitchFamily="50" charset="-128"/>
              </a:rPr>
              <a:t>　　</a:t>
            </a:r>
            <a:r>
              <a:rPr lang="ja-JP" altLang="en-US" sz="2400" u="sng" dirty="0">
                <a:latin typeface="Meiryo UI" panose="020B0604030504040204" pitchFamily="50" charset="-128"/>
                <a:ea typeface="Meiryo UI" panose="020B0604030504040204" pitchFamily="50" charset="-128"/>
              </a:rPr>
              <a:t>④家族との連携・協働</a:t>
            </a:r>
            <a:r>
              <a:rPr lang="ja-JP" altLang="en-US" sz="2400" dirty="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400" dirty="0">
                <a:solidFill>
                  <a:srgbClr val="FF0000"/>
                </a:solidFill>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⑤継続的支援と連携アプローチ　</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　　⑥ライフサイクルを見通した支援</a:t>
            </a:r>
          </a:p>
        </p:txBody>
      </p:sp>
    </p:spTree>
    <p:extLst>
      <p:ext uri="{BB962C8B-B14F-4D97-AF65-F5344CB8AC3E}">
        <p14:creationId xmlns:p14="http://schemas.microsoft.com/office/powerpoint/2010/main" val="2170317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p:txBody>
          <a:bodyPr>
            <a:noAutofit/>
          </a:bodyPr>
          <a:lstStyle/>
          <a:p>
            <a:r>
              <a:rPr lang="ja-JP" altLang="en-US" sz="4000" dirty="0">
                <a:latin typeface="Meiryo UI" panose="020B0604030504040204" pitchFamily="50" charset="-128"/>
                <a:ea typeface="Meiryo UI" panose="020B0604030504040204" pitchFamily="50" charset="-128"/>
              </a:rPr>
              <a:t>１</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児童養護施設における家族支援の役割</a:t>
            </a:r>
            <a:endParaRPr kumimoji="1" lang="ja-JP" altLang="en-US" sz="40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838200" y="1548882"/>
            <a:ext cx="10515600" cy="4943993"/>
          </a:xfrm>
        </p:spPr>
        <p:txBody>
          <a:bodyPr>
            <a:normAutofit lnSpcReduction="10000"/>
          </a:bodyPr>
          <a:lstStyle/>
          <a:p>
            <a:pPr marL="0" indent="0">
              <a:buNone/>
            </a:pPr>
            <a:r>
              <a:rPr lang="zh-TW" altLang="en-US" b="1" dirty="0">
                <a:latin typeface="Meiryo UI" panose="020B0604030504040204" pitchFamily="50" charset="-128"/>
                <a:ea typeface="Meiryo UI" panose="020B0604030504040204" pitchFamily="50" charset="-128"/>
              </a:rPr>
              <a:t>全国児童養護施設協議会</a:t>
            </a:r>
            <a:r>
              <a:rPr lang="ja-JP" altLang="en-US" b="1" dirty="0">
                <a:latin typeface="Meiryo UI" panose="020B0604030504040204" pitchFamily="50" charset="-128"/>
                <a:ea typeface="Meiryo UI" panose="020B0604030504040204" pitchFamily="50" charset="-128"/>
              </a:rPr>
              <a:t>倫理綱領</a:t>
            </a:r>
            <a:br>
              <a:rPr lang="ja-JP" altLang="en-US" sz="2900" dirty="0">
                <a:latin typeface="Meiryo UI" panose="020B0604030504040204" pitchFamily="50" charset="-128"/>
                <a:ea typeface="Meiryo UI" panose="020B0604030504040204" pitchFamily="50" charset="-128"/>
              </a:rPr>
            </a:br>
            <a:r>
              <a:rPr lang="ja-JP" altLang="en-US" dirty="0">
                <a:latin typeface="ＭＳ Ｐゴシック" panose="020B0600070205080204" pitchFamily="50" charset="-128"/>
              </a:rPr>
              <a:t>　</a:t>
            </a:r>
            <a:endParaRPr lang="en-US" altLang="ja-JP" dirty="0">
              <a:latin typeface="ＭＳ Ｐゴシック" panose="020B0600070205080204" pitchFamily="50" charset="-128"/>
            </a:endParaRPr>
          </a:p>
          <a:p>
            <a:pPr marL="0" indent="0">
              <a:lnSpc>
                <a:spcPct val="120000"/>
              </a:lnSpc>
              <a:buNone/>
            </a:pPr>
            <a:r>
              <a:rPr lang="ja-JP" altLang="en-US" sz="2400" dirty="0">
                <a:latin typeface="Meiryo UI" panose="020B0604030504040204" pitchFamily="50" charset="-128"/>
                <a:ea typeface="Meiryo UI" panose="020B0604030504040204" pitchFamily="50" charset="-128"/>
              </a:rPr>
              <a:t>１</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私たちは、子どもの利益を最優先した養育をおこないます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２</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私たちは、子どもの理解と受容、信頼関係を大切にします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３</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私たちは、子どもの自己決定と主体性の尊重につとめます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４</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私たちは、子どもと家族との関係を大切にした支援をおこないます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５</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私たちは、子どものプライバシーの尊重と秘密を保持します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６</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私たちは、子どもへの差別・虐待を許さず、権利侵害の防止につとめます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７</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私たちは、最良の養育実践を行うために専門性の向上をはかります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８</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私たちは、関係機関や地域と連携し、子どもを育みます</a:t>
            </a:r>
            <a:br>
              <a:rPr lang="ja-JP" altLang="en-US"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９</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私たちは、地域福祉への積極的な参加と協働につとめます</a:t>
            </a:r>
            <a:br>
              <a:rPr lang="ja-JP" altLang="en-US"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10.</a:t>
            </a:r>
            <a:r>
              <a:rPr lang="ja-JP" altLang="en-US" sz="2400" dirty="0">
                <a:latin typeface="Meiryo UI" panose="020B0604030504040204" pitchFamily="50" charset="-128"/>
                <a:ea typeface="Meiryo UI" panose="020B0604030504040204" pitchFamily="50" charset="-128"/>
              </a:rPr>
              <a:t> 私たちは、常に施設環境および運営の改善向上につとめます</a:t>
            </a:r>
          </a:p>
        </p:txBody>
      </p:sp>
    </p:spTree>
    <p:extLst>
      <p:ext uri="{BB962C8B-B14F-4D97-AF65-F5344CB8AC3E}">
        <p14:creationId xmlns:p14="http://schemas.microsoft.com/office/powerpoint/2010/main" val="34551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p:txBody>
          <a:bodyPr>
            <a:normAutofit/>
          </a:bodyPr>
          <a:lstStyle/>
          <a:p>
            <a:r>
              <a:rPr lang="ja-JP" altLang="en-US" dirty="0">
                <a:latin typeface="Meiryo UI" panose="020B0604030504040204" pitchFamily="50" charset="-128"/>
                <a:ea typeface="Meiryo UI" panose="020B0604030504040204" pitchFamily="50" charset="-128"/>
              </a:rPr>
              <a:t>２</a:t>
            </a:r>
            <a:r>
              <a:rPr lang="ja-JP" altLang="en-US" sz="4000" dirty="0">
                <a:latin typeface="Meiryo UI" panose="020B0604030504040204" pitchFamily="50" charset="-128"/>
                <a:ea typeface="Meiryo UI" panose="020B0604030504040204" pitchFamily="50" charset="-128"/>
              </a:rPr>
              <a:t>．親子関係の維持と関係調整</a:t>
            </a:r>
          </a:p>
        </p:txBody>
      </p:sp>
      <p:sp>
        <p:nvSpPr>
          <p:cNvPr id="3" name="コンテンツ プレースホルダー 2"/>
          <p:cNvSpPr>
            <a:spLocks noGrp="1"/>
          </p:cNvSpPr>
          <p:nvPr>
            <p:ph idx="1"/>
          </p:nvPr>
        </p:nvSpPr>
        <p:spPr/>
        <p:txBody>
          <a:bodyPr>
            <a:normAutofit fontScale="32500" lnSpcReduction="20000"/>
          </a:bodyPr>
          <a:lstStyle/>
          <a:p>
            <a:r>
              <a:rPr lang="ja-JP" altLang="en-US" sz="8600" b="1" dirty="0">
                <a:latin typeface="Meiryo UI" panose="020B0604030504040204" pitchFamily="50" charset="-128"/>
                <a:ea typeface="Meiryo UI" panose="020B0604030504040204" pitchFamily="50" charset="-128"/>
              </a:rPr>
              <a:t>困難を抱える家族への理解</a:t>
            </a:r>
            <a:endParaRPr lang="en-US" altLang="ja-JP" sz="8600" b="1" dirty="0">
              <a:latin typeface="Meiryo UI" panose="020B0604030504040204" pitchFamily="50" charset="-128"/>
              <a:ea typeface="Meiryo UI" panose="020B0604030504040204" pitchFamily="50" charset="-128"/>
            </a:endParaRPr>
          </a:p>
          <a:p>
            <a:endParaRPr lang="en-US" altLang="ja-JP" dirty="0">
              <a:latin typeface="+mj-ea"/>
              <a:ea typeface="+mj-ea"/>
            </a:endParaRPr>
          </a:p>
          <a:p>
            <a:pPr marL="0" indent="0">
              <a:buNone/>
            </a:pPr>
            <a:r>
              <a:rPr kumimoji="1" lang="ja-JP" altLang="en-US" sz="7400" dirty="0">
                <a:latin typeface="メイリオ" panose="020B0604030504040204" pitchFamily="50" charset="-128"/>
                <a:ea typeface="メイリオ" panose="020B0604030504040204" pitchFamily="50" charset="-128"/>
              </a:rPr>
              <a:t>　</a:t>
            </a:r>
            <a:r>
              <a:rPr lang="ja-JP" altLang="en-US" sz="7400" dirty="0">
                <a:latin typeface="Meiryo UI" panose="020B0604030504040204" pitchFamily="50" charset="-128"/>
                <a:ea typeface="Meiryo UI" panose="020B0604030504040204" pitchFamily="50" charset="-128"/>
              </a:rPr>
              <a:t>家族機能不全に陥った家族の背景</a:t>
            </a:r>
            <a:endParaRPr lang="en-US" altLang="ja-JP" sz="7400" dirty="0">
              <a:latin typeface="Meiryo UI" panose="020B0604030504040204" pitchFamily="50" charset="-128"/>
              <a:ea typeface="Meiryo UI" panose="020B0604030504040204" pitchFamily="50" charset="-128"/>
            </a:endParaRPr>
          </a:p>
          <a:p>
            <a:pPr marL="0" indent="0">
              <a:buNone/>
            </a:pPr>
            <a:r>
              <a:rPr lang="ja-JP" altLang="en-US" sz="4400" dirty="0">
                <a:latin typeface="Meiryo UI" panose="020B0604030504040204" pitchFamily="50" charset="-128"/>
                <a:ea typeface="Meiryo UI" panose="020B0604030504040204" pitchFamily="50" charset="-128"/>
              </a:rPr>
              <a:t>　→　</a:t>
            </a:r>
            <a:r>
              <a:rPr lang="ja-JP" altLang="en-US" sz="5500" dirty="0">
                <a:latin typeface="Meiryo UI" panose="020B0604030504040204" pitchFamily="50" charset="-128"/>
                <a:ea typeface="Meiryo UI" panose="020B0604030504040204" pitchFamily="50" charset="-128"/>
              </a:rPr>
              <a:t>単一の問題ではなく、「貧困」「疾病」「家族不和」「孤立」「子ども自身の課題」等の問題を、</a:t>
            </a:r>
            <a:endParaRPr lang="en-US" altLang="ja-JP" sz="5500" dirty="0">
              <a:latin typeface="Meiryo UI" panose="020B0604030504040204" pitchFamily="50" charset="-128"/>
              <a:ea typeface="Meiryo UI" panose="020B0604030504040204" pitchFamily="50" charset="-128"/>
            </a:endParaRPr>
          </a:p>
          <a:p>
            <a:pPr marL="0" indent="0">
              <a:buNone/>
            </a:pPr>
            <a:r>
              <a:rPr lang="ja-JP" altLang="en-US" sz="5500" dirty="0">
                <a:latin typeface="Meiryo UI" panose="020B0604030504040204" pitchFamily="50" charset="-128"/>
                <a:ea typeface="Meiryo UI" panose="020B0604030504040204" pitchFamily="50" charset="-128"/>
              </a:rPr>
              <a:t>　　　複数抱える状況にあり、それらが影響しあう悪循環が発生している。子ども家庭において、</a:t>
            </a:r>
            <a:endParaRPr lang="en-US" altLang="ja-JP" sz="5500" dirty="0">
              <a:latin typeface="Meiryo UI" panose="020B0604030504040204" pitchFamily="50" charset="-128"/>
              <a:ea typeface="Meiryo UI" panose="020B0604030504040204" pitchFamily="50" charset="-128"/>
            </a:endParaRPr>
          </a:p>
          <a:p>
            <a:pPr marL="0" indent="0">
              <a:buNone/>
            </a:pPr>
            <a:r>
              <a:rPr lang="ja-JP" altLang="en-US" sz="5500" dirty="0">
                <a:latin typeface="Meiryo UI" panose="020B0604030504040204" pitchFamily="50" charset="-128"/>
                <a:ea typeface="Meiryo UI" panose="020B0604030504040204" pitchFamily="50" charset="-128"/>
              </a:rPr>
              <a:t>　　　こうした場合に児童虐待がしばしば発生する。</a:t>
            </a:r>
            <a:endParaRPr lang="en-US" altLang="ja-JP" sz="5500" dirty="0">
              <a:latin typeface="Meiryo UI" panose="020B0604030504040204" pitchFamily="50" charset="-128"/>
              <a:ea typeface="Meiryo UI" panose="020B0604030504040204" pitchFamily="50" charset="-128"/>
            </a:endParaRPr>
          </a:p>
          <a:p>
            <a:pPr marL="0" indent="0" algn="r">
              <a:buNone/>
            </a:pPr>
            <a:r>
              <a:rPr lang="ja-JP" altLang="en-US" sz="6000" dirty="0">
                <a:latin typeface="Meiryo UI" panose="020B0604030504040204" pitchFamily="50" charset="-128"/>
                <a:ea typeface="Meiryo UI" panose="020B0604030504040204" pitchFamily="50" charset="-128"/>
              </a:rPr>
              <a:t>（多問題家庭）</a:t>
            </a:r>
            <a:endParaRPr lang="en-US" altLang="ja-JP" sz="6000" dirty="0">
              <a:latin typeface="Meiryo UI" panose="020B0604030504040204" pitchFamily="50" charset="-128"/>
              <a:ea typeface="Meiryo UI" panose="020B0604030504040204" pitchFamily="50" charset="-128"/>
            </a:endParaRPr>
          </a:p>
          <a:p>
            <a:pPr marL="0" indent="0">
              <a:buNone/>
            </a:pPr>
            <a:endParaRPr lang="en-US" altLang="ja-JP" sz="4400" dirty="0">
              <a:latin typeface="Meiryo UI" panose="020B0604030504040204" pitchFamily="50" charset="-128"/>
              <a:ea typeface="Meiryo UI" panose="020B0604030504040204" pitchFamily="50" charset="-128"/>
            </a:endParaRPr>
          </a:p>
          <a:p>
            <a:pPr marL="0" indent="0">
              <a:buNone/>
            </a:pPr>
            <a:r>
              <a:rPr lang="ja-JP" altLang="en-US" sz="4400" dirty="0">
                <a:latin typeface="Meiryo UI" panose="020B0604030504040204" pitchFamily="50" charset="-128"/>
                <a:ea typeface="Meiryo UI" panose="020B0604030504040204" pitchFamily="50" charset="-128"/>
              </a:rPr>
              <a:t>　</a:t>
            </a:r>
            <a:r>
              <a:rPr lang="ja-JP" altLang="en-US" sz="7400" dirty="0">
                <a:latin typeface="Meiryo UI" panose="020B0604030504040204" pitchFamily="50" charset="-128"/>
                <a:ea typeface="Meiryo UI" panose="020B0604030504040204" pitchFamily="50" charset="-128"/>
              </a:rPr>
              <a:t>家族の生育歴、文化的背景</a:t>
            </a:r>
            <a:endParaRPr lang="en-US" altLang="ja-JP" sz="7400" dirty="0">
              <a:latin typeface="Meiryo UI" panose="020B0604030504040204" pitchFamily="50" charset="-128"/>
              <a:ea typeface="Meiryo UI" panose="020B0604030504040204" pitchFamily="50" charset="-128"/>
            </a:endParaRPr>
          </a:p>
          <a:p>
            <a:pPr marL="0" indent="0">
              <a:buNone/>
            </a:pPr>
            <a:r>
              <a:rPr lang="ja-JP" altLang="en-US" sz="4400" dirty="0">
                <a:latin typeface="Meiryo UI" panose="020B0604030504040204" pitchFamily="50" charset="-128"/>
                <a:ea typeface="Meiryo UI" panose="020B0604030504040204" pitchFamily="50" charset="-128"/>
              </a:rPr>
              <a:t>　→　</a:t>
            </a:r>
            <a:r>
              <a:rPr lang="ja-JP" altLang="en-US" sz="5500" dirty="0">
                <a:latin typeface="Meiryo UI" panose="020B0604030504040204" pitchFamily="50" charset="-128"/>
                <a:ea typeface="Meiryo UI" panose="020B0604030504040204" pitchFamily="50" charset="-128"/>
              </a:rPr>
              <a:t>児童虐待や</a:t>
            </a:r>
            <a:r>
              <a:rPr lang="en-US" altLang="ja-JP" sz="5500" dirty="0">
                <a:latin typeface="Meiryo UI" panose="020B0604030504040204" pitchFamily="50" charset="-128"/>
                <a:ea typeface="Meiryo UI" panose="020B0604030504040204" pitchFamily="50" charset="-128"/>
              </a:rPr>
              <a:t>DV</a:t>
            </a:r>
            <a:r>
              <a:rPr lang="ja-JP" altLang="en-US" sz="5500" dirty="0">
                <a:latin typeface="Meiryo UI" panose="020B0604030504040204" pitchFamily="50" charset="-128"/>
                <a:ea typeface="Meiryo UI" panose="020B0604030504040204" pitchFamily="50" charset="-128"/>
              </a:rPr>
              <a:t>などを引き起こす家族の生育歴に、同様の体験があり、劣悪な環境や</a:t>
            </a:r>
            <a:endParaRPr lang="en-US" altLang="ja-JP" sz="5500" dirty="0">
              <a:latin typeface="Meiryo UI" panose="020B0604030504040204" pitchFamily="50" charset="-128"/>
              <a:ea typeface="Meiryo UI" panose="020B0604030504040204" pitchFamily="50" charset="-128"/>
            </a:endParaRPr>
          </a:p>
          <a:p>
            <a:pPr marL="0" indent="0">
              <a:buNone/>
            </a:pPr>
            <a:r>
              <a:rPr lang="ja-JP" altLang="en-US" sz="5500" dirty="0">
                <a:latin typeface="Meiryo UI" panose="020B0604030504040204" pitchFamily="50" charset="-128"/>
                <a:ea typeface="Meiryo UI" panose="020B0604030504040204" pitchFamily="50" charset="-128"/>
              </a:rPr>
              <a:t>　　　適切な養育を受けられない環境に育った傾向が多く見受けられている。それらが与えた</a:t>
            </a:r>
            <a:endParaRPr lang="en-US" altLang="ja-JP" sz="5500" dirty="0">
              <a:latin typeface="Meiryo UI" panose="020B0604030504040204" pitchFamily="50" charset="-128"/>
              <a:ea typeface="Meiryo UI" panose="020B0604030504040204" pitchFamily="50" charset="-128"/>
            </a:endParaRPr>
          </a:p>
          <a:p>
            <a:pPr marL="0" indent="0">
              <a:buNone/>
            </a:pPr>
            <a:r>
              <a:rPr lang="ja-JP" altLang="en-US" sz="5500" dirty="0">
                <a:latin typeface="Meiryo UI" panose="020B0604030504040204" pitchFamily="50" charset="-128"/>
                <a:ea typeface="Meiryo UI" panose="020B0604030504040204" pitchFamily="50" charset="-128"/>
              </a:rPr>
              <a:t>　　　心理的な影響や脆弱な養育力、社会不信などによって、児童虐待がしばしば発生する。</a:t>
            </a:r>
            <a:endParaRPr lang="en-US" altLang="ja-JP" sz="5500" dirty="0">
              <a:latin typeface="Meiryo UI" panose="020B0604030504040204" pitchFamily="50" charset="-128"/>
              <a:ea typeface="Meiryo UI" panose="020B0604030504040204" pitchFamily="50" charset="-128"/>
            </a:endParaRPr>
          </a:p>
          <a:p>
            <a:pPr marL="0" indent="0" algn="r">
              <a:buNone/>
            </a:pPr>
            <a:r>
              <a:rPr lang="ja-JP" altLang="en-US" sz="6000" dirty="0">
                <a:latin typeface="Meiryo UI" panose="020B0604030504040204" pitchFamily="50" charset="-128"/>
                <a:ea typeface="Meiryo UI" panose="020B0604030504040204" pitchFamily="50" charset="-128"/>
              </a:rPr>
              <a:t>（世代間連鎖）</a:t>
            </a:r>
          </a:p>
        </p:txBody>
      </p:sp>
    </p:spTree>
    <p:extLst>
      <p:ext uri="{BB962C8B-B14F-4D97-AF65-F5344CB8AC3E}">
        <p14:creationId xmlns:p14="http://schemas.microsoft.com/office/powerpoint/2010/main" val="375845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4800" y="441960"/>
            <a:ext cx="11506200" cy="6263640"/>
          </a:xfrm>
        </p:spPr>
        <p:txBody>
          <a:bodyPr>
            <a:normAutofit fontScale="92500" lnSpcReduction="10000"/>
          </a:bodyPr>
          <a:lstStyle/>
          <a:p>
            <a:r>
              <a:rPr lang="ja-JP" altLang="en-US" sz="4300" b="1" dirty="0">
                <a:latin typeface="Meiryo UI" panose="020B0604030504040204" pitchFamily="50" charset="-128"/>
                <a:ea typeface="Meiryo UI" panose="020B0604030504040204" pitchFamily="50" charset="-128"/>
              </a:rPr>
              <a:t>虐待を受けた子どもの家族への想い</a:t>
            </a:r>
            <a:endParaRPr lang="en-US" altLang="ja-JP" sz="4300" b="1"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保護者や家族による虐待から保護された子どもは、</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保護者や家族に対して、どのような想いを抱えているでしょうか？</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保護者や家族に対して、どのような期待を抱いているでしょうか？</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私たちはそれらが、</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「怒り」や「憎しみ」などといった単純なものではないことを知っています。</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lgn="ctr">
              <a:buNone/>
            </a:pPr>
            <a:r>
              <a:rPr lang="ja-JP" altLang="en-US" dirty="0">
                <a:latin typeface="Meiryo UI" panose="020B0604030504040204" pitchFamily="50" charset="-128"/>
                <a:ea typeface="Meiryo UI" panose="020B0604030504040204" pitchFamily="50" charset="-128"/>
              </a:rPr>
              <a:t>　　それは日々の暮らしの中で少しずつ吐露されていくからです。</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151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Meiryo UI" panose="020B0604030504040204" pitchFamily="50" charset="-128"/>
                <a:ea typeface="Meiryo UI" panose="020B0604030504040204" pitchFamily="50" charset="-128"/>
              </a:rPr>
              <a:t>２．親子関係の維持と関係調整</a:t>
            </a:r>
            <a:endParaRPr kumimoji="1" lang="ja-JP" altLang="en-US" sz="40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normAutofit/>
          </a:bodyPr>
          <a:lstStyle/>
          <a:p>
            <a:r>
              <a:rPr lang="ja-JP" altLang="en-US" b="1" dirty="0">
                <a:latin typeface="Meiryo UI" panose="020B0604030504040204" pitchFamily="50" charset="-128"/>
                <a:ea typeface="Meiryo UI" panose="020B0604030504040204" pitchFamily="50" charset="-128"/>
              </a:rPr>
              <a:t>子どもと家族の関係修復と維持（家族再統合）</a:t>
            </a:r>
            <a:endParaRPr lang="en-US" altLang="ja-JP" b="1" dirty="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ここでいう家族再統合とは、家族との同居という狭義の場合のみではなく、元の家庭に戻らない広義の家族再統合が含まれる。たとえ生活を別にしていても、実親との関係を保つことを含むものである。</a:t>
            </a:r>
          </a:p>
          <a:p>
            <a:pPr marL="0" indent="0">
              <a:buNone/>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児童の権利に関する条約　第</a:t>
            </a:r>
            <a:r>
              <a:rPr lang="en-US" altLang="ja-JP" b="1" dirty="0">
                <a:latin typeface="Meiryo UI" panose="020B0604030504040204" pitchFamily="50" charset="-128"/>
                <a:ea typeface="Meiryo UI" panose="020B0604030504040204" pitchFamily="50" charset="-128"/>
              </a:rPr>
              <a:t>9</a:t>
            </a:r>
            <a:r>
              <a:rPr lang="ja-JP" altLang="en-US" b="1" dirty="0">
                <a:latin typeface="Meiryo UI" panose="020B0604030504040204" pitchFamily="50" charset="-128"/>
                <a:ea typeface="Meiryo UI" panose="020B0604030504040204" pitchFamily="50" charset="-128"/>
              </a:rPr>
              <a:t>条</a:t>
            </a:r>
            <a:endParaRPr lang="en-US" altLang="ja-JP" b="1"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「父母からの分離についての手続き及び児童が父母との接触を維持する権利」</a:t>
            </a:r>
            <a:endParaRPr lang="en-US" altLang="ja-JP" sz="2400" b="1" dirty="0">
              <a:latin typeface="Meiryo UI" panose="020B0604030504040204" pitchFamily="50" charset="-128"/>
              <a:ea typeface="Meiryo UI" panose="020B0604030504040204" pitchFamily="50" charset="-128"/>
            </a:endParaRPr>
          </a:p>
          <a:p>
            <a:pPr marL="0" indent="0">
              <a:buNone/>
            </a:pPr>
            <a:endParaRPr lang="ja-JP" altLang="en-US" b="1" dirty="0">
              <a:latin typeface="メイリオ" panose="020B0604030504040204" pitchFamily="50" charset="-128"/>
              <a:ea typeface="メイリオ" panose="020B0604030504040204" pitchFamily="50" charset="-128"/>
            </a:endParaRPr>
          </a:p>
          <a:p>
            <a:endParaRPr kumimoji="1" lang="ja-JP" altLang="en-US" dirty="0"/>
          </a:p>
        </p:txBody>
      </p:sp>
    </p:spTree>
    <p:extLst>
      <p:ext uri="{BB962C8B-B14F-4D97-AF65-F5344CB8AC3E}">
        <p14:creationId xmlns:p14="http://schemas.microsoft.com/office/powerpoint/2010/main" val="107143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p:txBody>
          <a:bodyPr>
            <a:noAutofit/>
          </a:bodyPr>
          <a:lstStyle/>
          <a:p>
            <a:r>
              <a:rPr lang="ja-JP" altLang="en-US" sz="4000" dirty="0">
                <a:latin typeface="Meiryo UI" panose="020B0604030504040204" pitchFamily="50" charset="-128"/>
                <a:ea typeface="Meiryo UI" panose="020B0604030504040204" pitchFamily="50" charset="-128"/>
              </a:rPr>
              <a:t>２．親子関係の維持と関係調整</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　ー適切な援助を行うためにー</a:t>
            </a:r>
            <a:endParaRPr kumimoji="1" lang="ja-JP" altLang="en-US" sz="40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p:txBody>
          <a:bodyPr>
            <a:normAutofit/>
          </a:bodyPr>
          <a:lstStyle/>
          <a:p>
            <a:r>
              <a:rPr lang="ja-JP" altLang="en-US" dirty="0">
                <a:latin typeface="Meiryo UI" panose="020B0604030504040204" pitchFamily="50" charset="-128"/>
                <a:ea typeface="Meiryo UI" panose="020B0604030504040204" pitchFamily="50" charset="-128"/>
              </a:rPr>
              <a:t>子どもと家族の包括的アセスメント</a:t>
            </a:r>
            <a:endParaRPr lang="en-US" altLang="ja-JP"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障害や疾病、過去の体験や生活環境に心理判定や医学所見なども加えて</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多面的に子どもと家族の全体像をとらえることが、適切な援助に向けて重要で</a:t>
            </a:r>
            <a:endParaRPr lang="en-US" altLang="ja-JP" sz="2400" dirty="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ある。これらの実践をアセスメントという。</a:t>
            </a:r>
            <a:endParaRPr lang="en-US" altLang="ja-JP" sz="2600" dirty="0"/>
          </a:p>
          <a:p>
            <a:endParaRPr lang="en-US" altLang="ja-JP" dirty="0"/>
          </a:p>
          <a:p>
            <a:r>
              <a:rPr lang="ja-JP" altLang="en-US" sz="2400" dirty="0">
                <a:latin typeface="Meiryo UI" panose="020B0604030504040204" pitchFamily="50" charset="-128"/>
                <a:ea typeface="Meiryo UI" panose="020B0604030504040204" pitchFamily="50" charset="-128"/>
              </a:rPr>
              <a:t>社会的養護の対象児童の家庭は、複数の問題が複雑に絡み合い相互に影響し合っている。家族の課題の整理をして多面的に捉える必要がある。</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子ども自身の抱える課題も、その家庭内で影響を与え合う要素である。現在の問題行動や症状に加え、「生来的あるいは長期的な要因」、「過去の環境的な要因」、「現在の環境からの影響による要因」などを整理して多面的に捉える必要がある。</a:t>
            </a:r>
            <a:endParaRPr lang="en-US" altLang="ja-JP" sz="2400" dirty="0">
              <a:latin typeface="Meiryo UI" panose="020B0604030504040204" pitchFamily="50" charset="-128"/>
              <a:ea typeface="Meiryo UI" panose="020B0604030504040204" pitchFamily="50" charset="-128"/>
            </a:endParaRPr>
          </a:p>
          <a:p>
            <a:pPr marL="0" indent="0">
              <a:buNone/>
            </a:pPr>
            <a:endParaRPr kumimoji="1" lang="ja-JP" altLang="en-US" dirty="0"/>
          </a:p>
        </p:txBody>
      </p:sp>
    </p:spTree>
    <p:extLst>
      <p:ext uri="{BB962C8B-B14F-4D97-AF65-F5344CB8AC3E}">
        <p14:creationId xmlns:p14="http://schemas.microsoft.com/office/powerpoint/2010/main" val="9136667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5317</Words>
  <Application>Microsoft Office PowerPoint</Application>
  <PresentationFormat>ワイド画面</PresentationFormat>
  <Paragraphs>313</Paragraphs>
  <Slides>17</Slides>
  <Notes>15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17</vt:i4>
      </vt:variant>
    </vt:vector>
  </HeadingPairs>
  <TitlesOfParts>
    <vt:vector size="29" baseType="lpstr">
      <vt:lpstr>Meiryo UI</vt:lpstr>
      <vt:lpstr>ＭＳ Ｐゴシック</vt:lpstr>
      <vt:lpstr>ヒラギノ角ゴ ProN W3</vt:lpstr>
      <vt:lpstr>メイリオ</vt:lpstr>
      <vt:lpstr>游ゴシック</vt:lpstr>
      <vt:lpstr>游ゴシック Light</vt:lpstr>
      <vt:lpstr>游明朝</vt:lpstr>
      <vt:lpstr>Arial</vt:lpstr>
      <vt:lpstr>Calibri</vt:lpstr>
      <vt:lpstr>Calibri Light</vt:lpstr>
      <vt:lpstr>Office テーマ</vt:lpstr>
      <vt:lpstr>1_Office テーマ</vt:lpstr>
      <vt:lpstr>⑦家族支援</vt:lpstr>
      <vt:lpstr>本領域で獲得するスキル</vt:lpstr>
      <vt:lpstr>児童養護施設における家族支援の役割</vt:lpstr>
      <vt:lpstr>児童養護施設における家族支援の役割</vt:lpstr>
      <vt:lpstr>１.児童養護施設における家族支援の役割</vt:lpstr>
      <vt:lpstr>２．親子関係の維持と関係調整</vt:lpstr>
      <vt:lpstr>PowerPoint プレゼンテーション</vt:lpstr>
      <vt:lpstr>２．親子関係の維持と関係調整</vt:lpstr>
      <vt:lpstr>２．親子関係の維持と関係調整 　ー適切な援助を行うためにー</vt:lpstr>
      <vt:lpstr>２．親子関係の維持と関係調整 　　ー適切な援助を行うためにー</vt:lpstr>
      <vt:lpstr>２．親子関係の維持と関係調整 　ー新任職員に期待されることー</vt:lpstr>
      <vt:lpstr>２．親子関係の維持と関係調整 　　ー家族支援と機関連携ー</vt:lpstr>
      <vt:lpstr>３．家族支援の基本姿勢</vt:lpstr>
      <vt:lpstr>３．家族支援の基本姿勢</vt:lpstr>
      <vt:lpstr>３．家族支援の基本姿勢</vt:lpstr>
      <vt:lpstr>３．家族支援の基本姿勢 </vt:lpstr>
      <vt:lpstr>３．家族支援の基本姿勢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家族支援　芳賀分</dc:title>
  <dc:creator>Microsoft アカウント</dc:creator>
  <cp:lastModifiedBy>あそう しんや</cp:lastModifiedBy>
  <cp:revision>26</cp:revision>
  <dcterms:created xsi:type="dcterms:W3CDTF">2021-03-07T02:37:34Z</dcterms:created>
  <dcterms:modified xsi:type="dcterms:W3CDTF">2021-04-03T04:04:00Z</dcterms:modified>
</cp:coreProperties>
</file>