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9" r:id="rId3"/>
    <p:sldId id="327" r:id="rId4"/>
    <p:sldId id="328" r:id="rId5"/>
    <p:sldId id="329" r:id="rId6"/>
    <p:sldId id="330" r:id="rId7"/>
    <p:sldId id="331" r:id="rId8"/>
    <p:sldId id="332" r:id="rId9"/>
    <p:sldId id="333" r:id="rId10"/>
    <p:sldId id="334" r:id="rId11"/>
    <p:sldId id="335" r:id="rId12"/>
    <p:sldId id="336" r:id="rId13"/>
    <p:sldId id="312" r:id="rId14"/>
    <p:sldId id="311" r:id="rId15"/>
    <p:sldId id="261" r:id="rId16"/>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FF"/>
    <a:srgbClr val="00CCFF"/>
    <a:srgbClr val="00FFFF"/>
    <a:srgbClr val="FF6600"/>
    <a:srgbClr val="FF9933"/>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88" autoAdjust="0"/>
    <p:restoredTop sz="64754" autoAdjust="0"/>
  </p:normalViewPr>
  <p:slideViewPr>
    <p:cSldViewPr snapToGrid="0">
      <p:cViewPr varScale="1">
        <p:scale>
          <a:sx n="51" d="100"/>
          <a:sy n="51" d="100"/>
        </p:scale>
        <p:origin x="627" y="33"/>
      </p:cViewPr>
      <p:guideLst/>
    </p:cSldViewPr>
  </p:slideViewPr>
  <p:notesTextViewPr>
    <p:cViewPr>
      <p:scale>
        <a:sx n="1" d="1"/>
        <a:sy n="1" d="1"/>
      </p:scale>
      <p:origin x="0" y="0"/>
    </p:cViewPr>
  </p:notesTextViewPr>
  <p:notesViewPr>
    <p:cSldViewPr snapToGrid="0">
      <p:cViewPr varScale="1">
        <p:scale>
          <a:sx n="55" d="100"/>
          <a:sy n="55" d="100"/>
        </p:scale>
        <p:origin x="2031" y="2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C63F2C-BD63-4D36-9350-B611836B6E97}" type="doc">
      <dgm:prSet loTypeId="urn:microsoft.com/office/officeart/2005/8/layout/venn2" loCatId="relationship" qsTypeId="urn:microsoft.com/office/officeart/2005/8/quickstyle/simple5" qsCatId="simple" csTypeId="urn:microsoft.com/office/officeart/2005/8/colors/accent2_3" csCatId="accent2" phldr="1"/>
      <dgm:spPr/>
      <dgm:t>
        <a:bodyPr/>
        <a:lstStyle/>
        <a:p>
          <a:endParaRPr kumimoji="1" lang="ja-JP" altLang="en-US"/>
        </a:p>
      </dgm:t>
    </dgm:pt>
    <dgm:pt modelId="{20AA3BF6-6D2D-4851-ABEE-CB072BB154E8}">
      <dgm:prSet phldrT="[テキスト]" custT="1"/>
      <dgm:spPr>
        <a:solidFill>
          <a:srgbClr val="00B0F0"/>
        </a:solidFill>
      </dgm:spPr>
      <dgm:t>
        <a:bodyPr/>
        <a:lstStyle/>
        <a:p>
          <a:r>
            <a:rPr kumimoji="1" lang="ja-JP" altLang="en-US" sz="2000" b="1" dirty="0" smtClean="0">
              <a:solidFill>
                <a:schemeClr val="bg1"/>
              </a:solidFill>
              <a:latin typeface="Meiryo UI" panose="020B0604030504040204" pitchFamily="50" charset="-128"/>
              <a:ea typeface="Meiryo UI" panose="020B0604030504040204" pitchFamily="50" charset="-128"/>
            </a:rPr>
            <a:t>施設内</a:t>
          </a:r>
          <a:r>
            <a:rPr kumimoji="1" lang="ja-JP" altLang="en-US" sz="2000" b="1" dirty="0">
              <a:solidFill>
                <a:schemeClr val="bg1"/>
              </a:solidFill>
              <a:latin typeface="Meiryo UI" panose="020B0604030504040204" pitchFamily="50" charset="-128"/>
              <a:ea typeface="Meiryo UI" panose="020B0604030504040204" pitchFamily="50" charset="-128"/>
            </a:rPr>
            <a:t>で</a:t>
          </a:r>
          <a:r>
            <a:rPr kumimoji="1" lang="ja-JP" altLang="en-US" sz="2000" b="1" dirty="0" smtClean="0">
              <a:solidFill>
                <a:schemeClr val="bg1"/>
              </a:solidFill>
              <a:latin typeface="Meiryo UI" panose="020B0604030504040204" pitchFamily="50" charset="-128"/>
              <a:ea typeface="Meiryo UI" panose="020B0604030504040204" pitchFamily="50" charset="-128"/>
            </a:rPr>
            <a:t>の</a:t>
          </a:r>
          <a:endParaRPr kumimoji="1" lang="en-US" altLang="ja-JP" sz="2000" b="1" dirty="0" smtClean="0">
            <a:solidFill>
              <a:schemeClr val="bg1"/>
            </a:solidFill>
            <a:latin typeface="Meiryo UI" panose="020B0604030504040204" pitchFamily="50" charset="-128"/>
            <a:ea typeface="Meiryo UI" panose="020B0604030504040204" pitchFamily="50" charset="-128"/>
          </a:endParaRPr>
        </a:p>
        <a:p>
          <a:r>
            <a:rPr kumimoji="1" lang="ja-JP" altLang="en-US" sz="2000" b="1" dirty="0" smtClean="0">
              <a:solidFill>
                <a:schemeClr val="bg1"/>
              </a:solidFill>
              <a:latin typeface="Meiryo UI" panose="020B0604030504040204" pitchFamily="50" charset="-128"/>
              <a:ea typeface="Meiryo UI" panose="020B0604030504040204" pitchFamily="50" charset="-128"/>
            </a:rPr>
            <a:t>チーム</a:t>
          </a:r>
          <a:endParaRPr kumimoji="1" lang="ja-JP" altLang="en-US" sz="2000" b="1" dirty="0">
            <a:solidFill>
              <a:schemeClr val="bg1"/>
            </a:solidFill>
            <a:latin typeface="Meiryo UI" panose="020B0604030504040204" pitchFamily="50" charset="-128"/>
            <a:ea typeface="Meiryo UI" panose="020B0604030504040204" pitchFamily="50" charset="-128"/>
          </a:endParaRPr>
        </a:p>
      </dgm:t>
    </dgm:pt>
    <dgm:pt modelId="{6F3D3025-AEB8-4E62-BA7A-489EF5C93C32}" type="parTrans" cxnId="{569E6CD3-2DC5-4473-AFE4-A81C7CAACA62}">
      <dgm:prSet/>
      <dgm:spPr/>
      <dgm:t>
        <a:bodyPr/>
        <a:lstStyle/>
        <a:p>
          <a:endParaRPr kumimoji="1" lang="ja-JP" altLang="en-US"/>
        </a:p>
      </dgm:t>
    </dgm:pt>
    <dgm:pt modelId="{97AEE87C-E4BF-41B4-9EE3-65C093A0873A}" type="sibTrans" cxnId="{569E6CD3-2DC5-4473-AFE4-A81C7CAACA62}">
      <dgm:prSet/>
      <dgm:spPr/>
      <dgm:t>
        <a:bodyPr/>
        <a:lstStyle/>
        <a:p>
          <a:endParaRPr kumimoji="1" lang="ja-JP" altLang="en-US"/>
        </a:p>
      </dgm:t>
    </dgm:pt>
    <dgm:pt modelId="{B73273E0-628D-46A8-A2EB-18B084406B8B}">
      <dgm:prSet phldrT="[テキスト]" custT="1"/>
      <dgm:spPr>
        <a:solidFill>
          <a:srgbClr val="92D050"/>
        </a:solidFill>
      </dgm:spPr>
      <dgm:t>
        <a:bodyPr/>
        <a:lstStyle/>
        <a:p>
          <a:r>
            <a:rPr kumimoji="1" lang="ja-JP" altLang="en-US" sz="2000" b="1" dirty="0" smtClean="0">
              <a:solidFill>
                <a:schemeClr val="bg1"/>
              </a:solidFill>
              <a:latin typeface="Meiryo UI" panose="020B0604030504040204" pitchFamily="50" charset="-128"/>
              <a:ea typeface="Meiryo UI" panose="020B0604030504040204" pitchFamily="50" charset="-128"/>
            </a:rPr>
            <a:t>グループ内の</a:t>
          </a:r>
          <a:endParaRPr kumimoji="1" lang="en-US" altLang="ja-JP" sz="2000" b="1" dirty="0" smtClean="0">
            <a:solidFill>
              <a:schemeClr val="bg1"/>
            </a:solidFill>
            <a:latin typeface="Meiryo UI" panose="020B0604030504040204" pitchFamily="50" charset="-128"/>
            <a:ea typeface="Meiryo UI" panose="020B0604030504040204" pitchFamily="50" charset="-128"/>
          </a:endParaRPr>
        </a:p>
        <a:p>
          <a:r>
            <a:rPr kumimoji="1" lang="ja-JP" altLang="en-US" sz="2000" b="1" dirty="0" smtClean="0">
              <a:solidFill>
                <a:schemeClr val="bg1"/>
              </a:solidFill>
              <a:latin typeface="Meiryo UI" panose="020B0604030504040204" pitchFamily="50" charset="-128"/>
              <a:ea typeface="Meiryo UI" panose="020B0604030504040204" pitchFamily="50" charset="-128"/>
            </a:rPr>
            <a:t>チーム</a:t>
          </a:r>
          <a:endParaRPr kumimoji="1" lang="en-US" altLang="ja-JP" sz="2000" b="1" dirty="0">
            <a:solidFill>
              <a:schemeClr val="bg1"/>
            </a:solidFill>
            <a:latin typeface="Meiryo UI" panose="020B0604030504040204" pitchFamily="50" charset="-128"/>
            <a:ea typeface="Meiryo UI" panose="020B0604030504040204" pitchFamily="50" charset="-128"/>
          </a:endParaRPr>
        </a:p>
        <a:p>
          <a:endParaRPr kumimoji="1" lang="en-US" altLang="ja-JP" sz="2000" b="1" dirty="0"/>
        </a:p>
        <a:p>
          <a:endParaRPr kumimoji="1" lang="ja-JP" altLang="en-US" sz="2000" b="1" dirty="0"/>
        </a:p>
      </dgm:t>
    </dgm:pt>
    <dgm:pt modelId="{4B5CE633-E728-4350-A309-9D457E7E3C8A}" type="parTrans" cxnId="{EEAD94C9-04BC-4FA0-AC26-6117C00050E9}">
      <dgm:prSet/>
      <dgm:spPr/>
      <dgm:t>
        <a:bodyPr/>
        <a:lstStyle/>
        <a:p>
          <a:endParaRPr kumimoji="1" lang="ja-JP" altLang="en-US"/>
        </a:p>
      </dgm:t>
    </dgm:pt>
    <dgm:pt modelId="{8874FBC7-7C23-49B6-A108-530EE140A8A1}" type="sibTrans" cxnId="{EEAD94C9-04BC-4FA0-AC26-6117C00050E9}">
      <dgm:prSet/>
      <dgm:spPr/>
      <dgm:t>
        <a:bodyPr/>
        <a:lstStyle/>
        <a:p>
          <a:endParaRPr kumimoji="1" lang="ja-JP" altLang="en-US"/>
        </a:p>
      </dgm:t>
    </dgm:pt>
    <dgm:pt modelId="{AC7883EE-6FD8-486B-A8C4-26F3D3348FE0}">
      <dgm:prSet phldrT="[テキスト]" custT="1"/>
      <dgm:spPr>
        <a:solidFill>
          <a:srgbClr val="0070C0"/>
        </a:solidFill>
      </dgm:spPr>
      <dgm:t>
        <a:bodyPr/>
        <a:lstStyle/>
        <a:p>
          <a:r>
            <a:rPr kumimoji="1" lang="ja-JP" altLang="en-US" sz="2000" b="1" dirty="0">
              <a:latin typeface="Meiryo UI" panose="020B0604030504040204" pitchFamily="50" charset="-128"/>
              <a:ea typeface="Meiryo UI" panose="020B0604030504040204" pitchFamily="50" charset="-128"/>
            </a:rPr>
            <a:t>地域に</a:t>
          </a:r>
          <a:r>
            <a:rPr kumimoji="1" lang="ja-JP" altLang="en-US" sz="2000" b="1" dirty="0" smtClean="0">
              <a:latin typeface="Meiryo UI" panose="020B0604030504040204" pitchFamily="50" charset="-128"/>
              <a:ea typeface="Meiryo UI" panose="020B0604030504040204" pitchFamily="50" charset="-128"/>
            </a:rPr>
            <a:t>おける</a:t>
          </a:r>
          <a:endParaRPr kumimoji="1" lang="en-US" altLang="ja-JP" sz="2000" b="1" dirty="0" smtClean="0">
            <a:latin typeface="Meiryo UI" panose="020B0604030504040204" pitchFamily="50" charset="-128"/>
            <a:ea typeface="Meiryo UI" panose="020B0604030504040204" pitchFamily="50" charset="-128"/>
          </a:endParaRPr>
        </a:p>
        <a:p>
          <a:r>
            <a:rPr kumimoji="1" lang="ja-JP" altLang="en-US" sz="2000" b="1" dirty="0" smtClean="0">
              <a:latin typeface="Meiryo UI" panose="020B0604030504040204" pitchFamily="50" charset="-128"/>
              <a:ea typeface="Meiryo UI" panose="020B0604030504040204" pitchFamily="50" charset="-128"/>
            </a:rPr>
            <a:t>チーム</a:t>
          </a:r>
          <a:endParaRPr kumimoji="1" lang="ja-JP" altLang="en-US" sz="2000" b="1" dirty="0">
            <a:latin typeface="Meiryo UI" panose="020B0604030504040204" pitchFamily="50" charset="-128"/>
            <a:ea typeface="Meiryo UI" panose="020B0604030504040204" pitchFamily="50" charset="-128"/>
          </a:endParaRPr>
        </a:p>
      </dgm:t>
    </dgm:pt>
    <dgm:pt modelId="{DAF6BBA5-DE9F-42B0-BF0B-A9A3B28C941E}" type="sibTrans" cxnId="{ED711562-F504-448E-8541-54C1EFDF175C}">
      <dgm:prSet/>
      <dgm:spPr/>
      <dgm:t>
        <a:bodyPr/>
        <a:lstStyle/>
        <a:p>
          <a:endParaRPr kumimoji="1" lang="ja-JP" altLang="en-US"/>
        </a:p>
      </dgm:t>
    </dgm:pt>
    <dgm:pt modelId="{A8BFC980-5B4A-4A99-9B34-15E2CD4E346F}" type="parTrans" cxnId="{ED711562-F504-448E-8541-54C1EFDF175C}">
      <dgm:prSet/>
      <dgm:spPr/>
      <dgm:t>
        <a:bodyPr/>
        <a:lstStyle/>
        <a:p>
          <a:endParaRPr kumimoji="1" lang="ja-JP" altLang="en-US"/>
        </a:p>
      </dgm:t>
    </dgm:pt>
    <dgm:pt modelId="{1B8A3D1C-78FC-4BC6-A71F-051594FECBEC}" type="pres">
      <dgm:prSet presAssocID="{E8C63F2C-BD63-4D36-9350-B611836B6E97}" presName="Name0" presStyleCnt="0">
        <dgm:presLayoutVars>
          <dgm:chMax val="7"/>
          <dgm:resizeHandles val="exact"/>
        </dgm:presLayoutVars>
      </dgm:prSet>
      <dgm:spPr/>
      <dgm:t>
        <a:bodyPr/>
        <a:lstStyle/>
        <a:p>
          <a:endParaRPr kumimoji="1" lang="ja-JP" altLang="en-US"/>
        </a:p>
      </dgm:t>
    </dgm:pt>
    <dgm:pt modelId="{A4F359EA-ACD3-4056-A261-8DEFA4C7BBED}" type="pres">
      <dgm:prSet presAssocID="{E8C63F2C-BD63-4D36-9350-B611836B6E97}" presName="comp1" presStyleCnt="0"/>
      <dgm:spPr/>
    </dgm:pt>
    <dgm:pt modelId="{FDDCA35A-98F7-43E9-A75C-D4C74457539D}" type="pres">
      <dgm:prSet presAssocID="{E8C63F2C-BD63-4D36-9350-B611836B6E97}" presName="circle1" presStyleLbl="node1" presStyleIdx="0" presStyleCnt="3" custScaleX="106998" custLinFactNeighborX="-3822" custLinFactNeighborY="2003"/>
      <dgm:spPr/>
      <dgm:t>
        <a:bodyPr/>
        <a:lstStyle/>
        <a:p>
          <a:endParaRPr kumimoji="1" lang="ja-JP" altLang="en-US"/>
        </a:p>
      </dgm:t>
    </dgm:pt>
    <dgm:pt modelId="{361711DC-7439-4809-813A-52BCC22EEB8B}" type="pres">
      <dgm:prSet presAssocID="{E8C63F2C-BD63-4D36-9350-B611836B6E97}" presName="c1text" presStyleLbl="node1" presStyleIdx="0" presStyleCnt="3">
        <dgm:presLayoutVars>
          <dgm:bulletEnabled val="1"/>
        </dgm:presLayoutVars>
      </dgm:prSet>
      <dgm:spPr/>
      <dgm:t>
        <a:bodyPr/>
        <a:lstStyle/>
        <a:p>
          <a:endParaRPr kumimoji="1" lang="ja-JP" altLang="en-US"/>
        </a:p>
      </dgm:t>
    </dgm:pt>
    <dgm:pt modelId="{B993B685-A5C5-4048-B414-F096A352E53F}" type="pres">
      <dgm:prSet presAssocID="{E8C63F2C-BD63-4D36-9350-B611836B6E97}" presName="comp2" presStyleCnt="0"/>
      <dgm:spPr/>
    </dgm:pt>
    <dgm:pt modelId="{2A8CEB11-EDD6-4B68-8C6E-F674E9C9AD56}" type="pres">
      <dgm:prSet presAssocID="{E8C63F2C-BD63-4D36-9350-B611836B6E97}" presName="circle2" presStyleLbl="node1" presStyleIdx="1" presStyleCnt="3" custScaleX="100345" custScaleY="104817" custLinFactNeighborX="-4916" custLinFactNeighborY="56"/>
      <dgm:spPr/>
      <dgm:t>
        <a:bodyPr/>
        <a:lstStyle/>
        <a:p>
          <a:endParaRPr kumimoji="1" lang="ja-JP" altLang="en-US"/>
        </a:p>
      </dgm:t>
    </dgm:pt>
    <dgm:pt modelId="{30971DE7-03B8-4E48-9A92-EE72BE291F9A}" type="pres">
      <dgm:prSet presAssocID="{E8C63F2C-BD63-4D36-9350-B611836B6E97}" presName="c2text" presStyleLbl="node1" presStyleIdx="1" presStyleCnt="3">
        <dgm:presLayoutVars>
          <dgm:bulletEnabled val="1"/>
        </dgm:presLayoutVars>
      </dgm:prSet>
      <dgm:spPr/>
      <dgm:t>
        <a:bodyPr/>
        <a:lstStyle/>
        <a:p>
          <a:endParaRPr kumimoji="1" lang="ja-JP" altLang="en-US"/>
        </a:p>
      </dgm:t>
    </dgm:pt>
    <dgm:pt modelId="{F4FFB297-688F-459F-AFEB-AA261F0D203D}" type="pres">
      <dgm:prSet presAssocID="{E8C63F2C-BD63-4D36-9350-B611836B6E97}" presName="comp3" presStyleCnt="0"/>
      <dgm:spPr/>
    </dgm:pt>
    <dgm:pt modelId="{E6D97DDE-1CF4-4215-A414-273208557508}" type="pres">
      <dgm:prSet presAssocID="{E8C63F2C-BD63-4D36-9350-B611836B6E97}" presName="circle3" presStyleLbl="node1" presStyleIdx="2" presStyleCnt="3" custScaleX="111106" custScaleY="114051" custLinFactNeighborX="-6018" custLinFactNeighborY="-3190"/>
      <dgm:spPr/>
      <dgm:t>
        <a:bodyPr/>
        <a:lstStyle/>
        <a:p>
          <a:endParaRPr kumimoji="1" lang="ja-JP" altLang="en-US"/>
        </a:p>
      </dgm:t>
    </dgm:pt>
    <dgm:pt modelId="{D2C2B3FC-D742-485D-9F48-7BAD77787C29}" type="pres">
      <dgm:prSet presAssocID="{E8C63F2C-BD63-4D36-9350-B611836B6E97}" presName="c3text" presStyleLbl="node1" presStyleIdx="2" presStyleCnt="3">
        <dgm:presLayoutVars>
          <dgm:bulletEnabled val="1"/>
        </dgm:presLayoutVars>
      </dgm:prSet>
      <dgm:spPr/>
      <dgm:t>
        <a:bodyPr/>
        <a:lstStyle/>
        <a:p>
          <a:endParaRPr kumimoji="1" lang="ja-JP" altLang="en-US"/>
        </a:p>
      </dgm:t>
    </dgm:pt>
  </dgm:ptLst>
  <dgm:cxnLst>
    <dgm:cxn modelId="{2C961FD1-997D-44C3-8535-0033745CF709}" type="presOf" srcId="{AC7883EE-6FD8-486B-A8C4-26F3D3348FE0}" destId="{361711DC-7439-4809-813A-52BCC22EEB8B}" srcOrd="1" destOrd="0" presId="urn:microsoft.com/office/officeart/2005/8/layout/venn2"/>
    <dgm:cxn modelId="{A7008548-FA31-487F-8863-BB2E2D2D629F}" type="presOf" srcId="{20AA3BF6-6D2D-4851-ABEE-CB072BB154E8}" destId="{30971DE7-03B8-4E48-9A92-EE72BE291F9A}" srcOrd="1" destOrd="0" presId="urn:microsoft.com/office/officeart/2005/8/layout/venn2"/>
    <dgm:cxn modelId="{E49C288A-A834-4812-A889-393F57090798}" type="presOf" srcId="{20AA3BF6-6D2D-4851-ABEE-CB072BB154E8}" destId="{2A8CEB11-EDD6-4B68-8C6E-F674E9C9AD56}" srcOrd="0" destOrd="0" presId="urn:microsoft.com/office/officeart/2005/8/layout/venn2"/>
    <dgm:cxn modelId="{569E6CD3-2DC5-4473-AFE4-A81C7CAACA62}" srcId="{E8C63F2C-BD63-4D36-9350-B611836B6E97}" destId="{20AA3BF6-6D2D-4851-ABEE-CB072BB154E8}" srcOrd="1" destOrd="0" parTransId="{6F3D3025-AEB8-4E62-BA7A-489EF5C93C32}" sibTransId="{97AEE87C-E4BF-41B4-9EE3-65C093A0873A}"/>
    <dgm:cxn modelId="{EEAD94C9-04BC-4FA0-AC26-6117C00050E9}" srcId="{E8C63F2C-BD63-4D36-9350-B611836B6E97}" destId="{B73273E0-628D-46A8-A2EB-18B084406B8B}" srcOrd="2" destOrd="0" parTransId="{4B5CE633-E728-4350-A309-9D457E7E3C8A}" sibTransId="{8874FBC7-7C23-49B6-A108-530EE140A8A1}"/>
    <dgm:cxn modelId="{ED711562-F504-448E-8541-54C1EFDF175C}" srcId="{E8C63F2C-BD63-4D36-9350-B611836B6E97}" destId="{AC7883EE-6FD8-486B-A8C4-26F3D3348FE0}" srcOrd="0" destOrd="0" parTransId="{A8BFC980-5B4A-4A99-9B34-15E2CD4E346F}" sibTransId="{DAF6BBA5-DE9F-42B0-BF0B-A9A3B28C941E}"/>
    <dgm:cxn modelId="{FAEF8461-445C-43E2-881D-0687A0E4181F}" type="presOf" srcId="{B73273E0-628D-46A8-A2EB-18B084406B8B}" destId="{D2C2B3FC-D742-485D-9F48-7BAD77787C29}" srcOrd="1" destOrd="0" presId="urn:microsoft.com/office/officeart/2005/8/layout/venn2"/>
    <dgm:cxn modelId="{7A27CFC4-6288-4475-B8E4-BF456A4F0965}" type="presOf" srcId="{B73273E0-628D-46A8-A2EB-18B084406B8B}" destId="{E6D97DDE-1CF4-4215-A414-273208557508}" srcOrd="0" destOrd="0" presId="urn:microsoft.com/office/officeart/2005/8/layout/venn2"/>
    <dgm:cxn modelId="{9E6163FC-13A5-41EF-BBE1-2ED2C997CFAD}" type="presOf" srcId="{AC7883EE-6FD8-486B-A8C4-26F3D3348FE0}" destId="{FDDCA35A-98F7-43E9-A75C-D4C74457539D}" srcOrd="0" destOrd="0" presId="urn:microsoft.com/office/officeart/2005/8/layout/venn2"/>
    <dgm:cxn modelId="{2025E9B9-2476-4DDE-A3B1-315C7013F081}" type="presOf" srcId="{E8C63F2C-BD63-4D36-9350-B611836B6E97}" destId="{1B8A3D1C-78FC-4BC6-A71F-051594FECBEC}" srcOrd="0" destOrd="0" presId="urn:microsoft.com/office/officeart/2005/8/layout/venn2"/>
    <dgm:cxn modelId="{035D6E43-3BE1-4541-9A24-5355B8F6940F}" type="presParOf" srcId="{1B8A3D1C-78FC-4BC6-A71F-051594FECBEC}" destId="{A4F359EA-ACD3-4056-A261-8DEFA4C7BBED}" srcOrd="0" destOrd="0" presId="urn:microsoft.com/office/officeart/2005/8/layout/venn2"/>
    <dgm:cxn modelId="{BAE0EA2D-1BE4-4CBF-87DB-021157B70798}" type="presParOf" srcId="{A4F359EA-ACD3-4056-A261-8DEFA4C7BBED}" destId="{FDDCA35A-98F7-43E9-A75C-D4C74457539D}" srcOrd="0" destOrd="0" presId="urn:microsoft.com/office/officeart/2005/8/layout/venn2"/>
    <dgm:cxn modelId="{A7AC5921-5B35-4D04-B28B-0C071D053C36}" type="presParOf" srcId="{A4F359EA-ACD3-4056-A261-8DEFA4C7BBED}" destId="{361711DC-7439-4809-813A-52BCC22EEB8B}" srcOrd="1" destOrd="0" presId="urn:microsoft.com/office/officeart/2005/8/layout/venn2"/>
    <dgm:cxn modelId="{73E42179-3696-4AD2-85DE-0331F98D375E}" type="presParOf" srcId="{1B8A3D1C-78FC-4BC6-A71F-051594FECBEC}" destId="{B993B685-A5C5-4048-B414-F096A352E53F}" srcOrd="1" destOrd="0" presId="urn:microsoft.com/office/officeart/2005/8/layout/venn2"/>
    <dgm:cxn modelId="{9F0952A8-DFB7-4E7E-8283-829200665681}" type="presParOf" srcId="{B993B685-A5C5-4048-B414-F096A352E53F}" destId="{2A8CEB11-EDD6-4B68-8C6E-F674E9C9AD56}" srcOrd="0" destOrd="0" presId="urn:microsoft.com/office/officeart/2005/8/layout/venn2"/>
    <dgm:cxn modelId="{7E12C469-A0E0-427B-8D64-DAF13A842119}" type="presParOf" srcId="{B993B685-A5C5-4048-B414-F096A352E53F}" destId="{30971DE7-03B8-4E48-9A92-EE72BE291F9A}" srcOrd="1" destOrd="0" presId="urn:microsoft.com/office/officeart/2005/8/layout/venn2"/>
    <dgm:cxn modelId="{102EE8FF-9DB1-44D3-9857-4C14466602F3}" type="presParOf" srcId="{1B8A3D1C-78FC-4BC6-A71F-051594FECBEC}" destId="{F4FFB297-688F-459F-AFEB-AA261F0D203D}" srcOrd="2" destOrd="0" presId="urn:microsoft.com/office/officeart/2005/8/layout/venn2"/>
    <dgm:cxn modelId="{210A4A6B-264D-4908-8591-5FCB2C678106}" type="presParOf" srcId="{F4FFB297-688F-459F-AFEB-AA261F0D203D}" destId="{E6D97DDE-1CF4-4215-A414-273208557508}" srcOrd="0" destOrd="0" presId="urn:microsoft.com/office/officeart/2005/8/layout/venn2"/>
    <dgm:cxn modelId="{C125D4AE-8120-48F1-ADF2-5C93827B1AF1}" type="presParOf" srcId="{F4FFB297-688F-459F-AFEB-AA261F0D203D}" destId="{D2C2B3FC-D742-485D-9F48-7BAD77787C29}" srcOrd="1" destOrd="0" presId="urn:microsoft.com/office/officeart/2005/8/layout/ven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0CE06D67-D488-49E4-8B80-03057B0B4782}" type="datetimeFigureOut">
              <a:rPr kumimoji="1" lang="ja-JP" altLang="en-US" smtClean="0"/>
              <a:t>2021/3/31</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59916FCB-49AB-4D50-A38E-46174FCDB198}" type="slidenum">
              <a:rPr kumimoji="1" lang="ja-JP" altLang="en-US" smtClean="0"/>
              <a:t>‹#›</a:t>
            </a:fld>
            <a:endParaRPr kumimoji="1" lang="ja-JP" altLang="en-US"/>
          </a:p>
        </p:txBody>
      </p:sp>
    </p:spTree>
    <p:extLst>
      <p:ext uri="{BB962C8B-B14F-4D97-AF65-F5344CB8AC3E}">
        <p14:creationId xmlns:p14="http://schemas.microsoft.com/office/powerpoint/2010/main" val="255577846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9916FCB-49AB-4D50-A38E-46174FCDB198}" type="slidenum">
              <a:rPr kumimoji="1" lang="ja-JP" altLang="en-US" smtClean="0"/>
              <a:t>1</a:t>
            </a:fld>
            <a:endParaRPr kumimoji="1" lang="ja-JP" altLang="en-US"/>
          </a:p>
        </p:txBody>
      </p:sp>
    </p:spTree>
    <p:extLst>
      <p:ext uri="{BB962C8B-B14F-4D97-AF65-F5344CB8AC3E}">
        <p14:creationId xmlns:p14="http://schemas.microsoft.com/office/powerpoint/2010/main" val="24554737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8" y="1268413"/>
            <a:ext cx="5953125" cy="3349625"/>
          </a:xfrm>
        </p:spPr>
      </p:sp>
      <p:sp>
        <p:nvSpPr>
          <p:cNvPr id="3" name="ノート プレースホルダー 2"/>
          <p:cNvSpPr>
            <a:spLocks noGrp="1"/>
          </p:cNvSpPr>
          <p:nvPr>
            <p:ph type="body" idx="1"/>
          </p:nvPr>
        </p:nvSpPr>
        <p:spPr/>
        <p:txBody>
          <a:bodyPr/>
          <a:lstStyle/>
          <a:p>
            <a:r>
              <a:rPr lang="ja-JP" altLang="en-US" sz="1800" dirty="0" smtClean="0">
                <a:latin typeface="Meiryo UI" panose="020B0604030504040204" pitchFamily="50" charset="-128"/>
                <a:ea typeface="Meiryo UI" panose="020B0604030504040204" pitchFamily="50" charset="-128"/>
              </a:rPr>
              <a:t>・心理職の役割や</a:t>
            </a:r>
            <a:r>
              <a:rPr lang="ja-JP" altLang="en-US" sz="1800" smtClean="0">
                <a:latin typeface="Meiryo UI" panose="020B0604030504040204" pitchFamily="50" charset="-128"/>
                <a:ea typeface="Meiryo UI" panose="020B0604030504040204" pitchFamily="50" charset="-128"/>
              </a:rPr>
              <a:t>業務は、厚生</a:t>
            </a:r>
            <a:r>
              <a:rPr lang="ja-JP" altLang="en-US" sz="1800" dirty="0" smtClean="0">
                <a:latin typeface="Meiryo UI" panose="020B0604030504040204" pitchFamily="50" charset="-128"/>
                <a:ea typeface="Meiryo UI" panose="020B0604030504040204" pitchFamily="50" charset="-128"/>
              </a:rPr>
              <a:t>労働省の発出文書に　</a:t>
            </a:r>
            <a:endParaRPr lang="en-US" altLang="ja-JP" sz="1800" dirty="0" smtClean="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示されている。しかし、実際の役割は施設によって多種</a:t>
            </a:r>
            <a:endParaRPr lang="en-US" altLang="ja-JP" sz="1800" dirty="0" smtClean="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多様である。</a:t>
            </a:r>
            <a:endParaRPr lang="en-US" altLang="ja-JP" sz="1800" dirty="0" smtClean="0">
              <a:latin typeface="Meiryo UI" panose="020B0604030504040204" pitchFamily="50" charset="-128"/>
              <a:ea typeface="Meiryo UI" panose="020B0604030504040204" pitchFamily="50" charset="-128"/>
            </a:endParaRPr>
          </a:p>
          <a:p>
            <a:endParaRPr lang="en-US" altLang="ja-JP" sz="1800" dirty="0" smtClean="0">
              <a:latin typeface="Meiryo UI" panose="020B0604030504040204" pitchFamily="50" charset="-128"/>
              <a:ea typeface="Meiryo UI" panose="020B0604030504040204" pitchFamily="50" charset="-128"/>
            </a:endParaRPr>
          </a:p>
          <a:p>
            <a:r>
              <a:rPr lang="ja-JP" altLang="en-US" sz="1800" dirty="0" smtClean="0">
                <a:latin typeface="Meiryo UI" panose="020B0604030504040204" pitchFamily="50" charset="-128"/>
                <a:ea typeface="Meiryo UI" panose="020B0604030504040204" pitchFamily="50" charset="-128"/>
              </a:rPr>
              <a:t>・保育士・児童指導員</a:t>
            </a:r>
            <a:r>
              <a:rPr lang="ja-JP" altLang="en-US" sz="1800" dirty="0">
                <a:latin typeface="Meiryo UI" panose="020B0604030504040204" pitchFamily="50" charset="-128"/>
                <a:ea typeface="Meiryo UI" panose="020B0604030504040204" pitchFamily="50" charset="-128"/>
              </a:rPr>
              <a:t>は、自施設の</a:t>
            </a:r>
            <a:r>
              <a:rPr lang="ja-JP" altLang="ja-JP" sz="1800" dirty="0">
                <a:latin typeface="Meiryo UI" panose="020B0604030504040204" pitchFamily="50" charset="-128"/>
                <a:ea typeface="Meiryo UI" panose="020B0604030504040204" pitchFamily="50" charset="-128"/>
              </a:rPr>
              <a:t>心理職がどのよう</a:t>
            </a:r>
            <a:r>
              <a:rPr lang="ja-JP" altLang="ja-JP" sz="1800" dirty="0" smtClean="0">
                <a:latin typeface="Meiryo UI" panose="020B0604030504040204" pitchFamily="50" charset="-128"/>
                <a:ea typeface="Meiryo UI" panose="020B0604030504040204" pitchFamily="50" charset="-128"/>
              </a:rPr>
              <a:t>な</a:t>
            </a:r>
            <a:endParaRPr lang="en-US" altLang="ja-JP" sz="1800" dirty="0" smtClean="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ja-JP" altLang="ja-JP" sz="1800" dirty="0" smtClean="0">
                <a:latin typeface="Meiryo UI" panose="020B0604030504040204" pitchFamily="50" charset="-128"/>
                <a:ea typeface="Meiryo UI" panose="020B0604030504040204" pitchFamily="50" charset="-128"/>
              </a:rPr>
              <a:t>働き方</a:t>
            </a:r>
            <a:r>
              <a:rPr lang="ja-JP" altLang="ja-JP" sz="1800" dirty="0">
                <a:latin typeface="Meiryo UI" panose="020B0604030504040204" pitchFamily="50" charset="-128"/>
                <a:ea typeface="Meiryo UI" panose="020B0604030504040204" pitchFamily="50" charset="-128"/>
              </a:rPr>
              <a:t>をしているのか、</a:t>
            </a:r>
            <a:r>
              <a:rPr lang="ja-JP" altLang="ja-JP" sz="1800" dirty="0" smtClean="0">
                <a:latin typeface="Meiryo UI" panose="020B0604030504040204" pitchFamily="50" charset="-128"/>
                <a:ea typeface="Meiryo UI" panose="020B0604030504040204" pitchFamily="50" charset="-128"/>
              </a:rPr>
              <a:t>どのよう</a:t>
            </a:r>
            <a:r>
              <a:rPr lang="ja-JP" altLang="ja-JP" sz="1800" dirty="0">
                <a:latin typeface="Meiryo UI" panose="020B0604030504040204" pitchFamily="50" charset="-128"/>
                <a:ea typeface="Meiryo UI" panose="020B0604030504040204" pitchFamily="50" charset="-128"/>
              </a:rPr>
              <a:t>な役割を担っている</a:t>
            </a:r>
            <a:r>
              <a:rPr lang="ja-JP" altLang="en-US" sz="1800" dirty="0">
                <a:latin typeface="Meiryo UI" panose="020B0604030504040204" pitchFamily="50" charset="-128"/>
                <a:ea typeface="Meiryo UI" panose="020B0604030504040204" pitchFamily="50" charset="-128"/>
              </a:rPr>
              <a:t>の</a:t>
            </a:r>
            <a:r>
              <a:rPr lang="ja-JP" altLang="ja-JP" sz="1800" dirty="0">
                <a:latin typeface="Meiryo UI" panose="020B0604030504040204" pitchFamily="50" charset="-128"/>
                <a:ea typeface="Meiryo UI" panose="020B0604030504040204" pitchFamily="50" charset="-128"/>
              </a:rPr>
              <a:t>か</a:t>
            </a:r>
            <a:r>
              <a:rPr lang="ja-JP" altLang="ja-JP" sz="1800" dirty="0" smtClean="0">
                <a:latin typeface="Meiryo UI" panose="020B0604030504040204" pitchFamily="50" charset="-128"/>
                <a:ea typeface="Meiryo UI" panose="020B0604030504040204" pitchFamily="50" charset="-128"/>
              </a:rPr>
              <a:t>を</a:t>
            </a:r>
            <a:endParaRPr lang="en-US" altLang="ja-JP" sz="1800" dirty="0" smtClean="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知っておく必要がある。心理職は、保育士・児童指導員</a:t>
            </a:r>
            <a:endParaRPr lang="en-US" altLang="ja-JP" sz="1800" dirty="0" smtClean="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の役割を知る他、その多忙な現状、苦労を実感し、生</a:t>
            </a:r>
            <a:endParaRPr lang="en-US" altLang="ja-JP" sz="1800" dirty="0" smtClean="0">
              <a:latin typeface="Meiryo UI" panose="020B0604030504040204" pitchFamily="50" charset="-128"/>
              <a:ea typeface="Meiryo UI" panose="020B0604030504040204" pitchFamily="50" charset="-128"/>
            </a:endParaRPr>
          </a:p>
          <a:p>
            <a:r>
              <a:rPr lang="ja-JP" altLang="en-US" sz="1800" dirty="0" smtClean="0">
                <a:latin typeface="Meiryo UI" panose="020B0604030504040204" pitchFamily="50" charset="-128"/>
                <a:ea typeface="Meiryo UI" panose="020B0604030504040204" pitchFamily="50" charset="-128"/>
              </a:rPr>
              <a:t>　活支援で生じる想いや迷いに配慮した心理的援助を提</a:t>
            </a:r>
            <a:endParaRPr lang="en-US" altLang="ja-JP" sz="1800" dirty="0" smtClean="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ja-JP" altLang="en-US" sz="1800" dirty="0" err="1" smtClean="0">
                <a:latin typeface="Meiryo UI" panose="020B0604030504040204" pitchFamily="50" charset="-128"/>
                <a:ea typeface="Meiryo UI" panose="020B0604030504040204" pitchFamily="50" charset="-128"/>
              </a:rPr>
              <a:t>案する</a:t>
            </a:r>
            <a:r>
              <a:rPr lang="ja-JP" altLang="en-US" sz="1800" dirty="0" smtClean="0">
                <a:latin typeface="Meiryo UI" panose="020B0604030504040204" pitchFamily="50" charset="-128"/>
                <a:ea typeface="Meiryo UI" panose="020B0604030504040204" pitchFamily="50" charset="-128"/>
              </a:rPr>
              <a:t>。</a:t>
            </a:r>
            <a:endParaRPr lang="en-US" altLang="ja-JP" sz="1800" dirty="0" smtClean="0">
              <a:latin typeface="Meiryo UI" panose="020B0604030504040204" pitchFamily="50" charset="-128"/>
              <a:ea typeface="Meiryo UI" panose="020B0604030504040204" pitchFamily="50" charset="-128"/>
            </a:endParaRPr>
          </a:p>
          <a:p>
            <a:endParaRPr lang="en-US" altLang="ja-JP" sz="1800" dirty="0" smtClean="0">
              <a:latin typeface="Meiryo UI" panose="020B0604030504040204" pitchFamily="50" charset="-128"/>
              <a:ea typeface="Meiryo UI" panose="020B0604030504040204" pitchFamily="50" charset="-128"/>
            </a:endParaRPr>
          </a:p>
          <a:p>
            <a:r>
              <a:rPr lang="ja-JP" altLang="ja-JP" sz="1800" dirty="0" smtClean="0">
                <a:latin typeface="Meiryo UI" panose="020B0604030504040204" pitchFamily="50" charset="-128"/>
                <a:ea typeface="Meiryo UI" panose="020B0604030504040204" pitchFamily="50" charset="-128"/>
              </a:rPr>
              <a:t>・</a:t>
            </a:r>
            <a:r>
              <a:rPr lang="ja-JP" altLang="en-US" sz="1800" dirty="0" smtClean="0">
                <a:latin typeface="Meiryo UI" panose="020B0604030504040204" pitchFamily="50" charset="-128"/>
                <a:ea typeface="Meiryo UI" panose="020B0604030504040204" pitchFamily="50" charset="-128"/>
              </a:rPr>
              <a:t>多職種の役割が理解できると、自身の職種の役割がより</a:t>
            </a:r>
            <a:endParaRPr lang="en-US" altLang="ja-JP" sz="1800" dirty="0" smtClean="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明確になる。</a:t>
            </a:r>
            <a:endParaRPr lang="en-US" altLang="ja-JP" sz="1800" dirty="0" smtClean="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r>
              <a:rPr lang="ja-JP" altLang="en-US" sz="1800" dirty="0" smtClean="0">
                <a:latin typeface="Meiryo UI" panose="020B0604030504040204" pitchFamily="50" charset="-128"/>
                <a:ea typeface="Meiryo UI" panose="020B0604030504040204" pitchFamily="50" charset="-128"/>
              </a:rPr>
              <a:t>・「多職種と共に考え、子どもを</a:t>
            </a:r>
            <a:r>
              <a:rPr lang="ja-JP" altLang="ja-JP" sz="1800" dirty="0" smtClean="0">
                <a:latin typeface="Meiryo UI" panose="020B0604030504040204" pitchFamily="50" charset="-128"/>
                <a:ea typeface="Meiryo UI" panose="020B0604030504040204" pitchFamily="50" charset="-128"/>
              </a:rPr>
              <a:t>支援</a:t>
            </a:r>
            <a:r>
              <a:rPr lang="ja-JP" altLang="en-US" sz="1800" dirty="0" smtClean="0">
                <a:latin typeface="Meiryo UI" panose="020B0604030504040204" pitchFamily="50" charset="-128"/>
                <a:ea typeface="Meiryo UI" panose="020B0604030504040204" pitchFamily="50" charset="-128"/>
              </a:rPr>
              <a:t>する感覚」</a:t>
            </a:r>
            <a:r>
              <a:rPr lang="ja-JP" altLang="ja-JP" sz="1800" dirty="0" smtClean="0">
                <a:latin typeface="Meiryo UI" panose="020B0604030504040204" pitchFamily="50" charset="-128"/>
                <a:ea typeface="Meiryo UI" panose="020B0604030504040204" pitchFamily="50" charset="-128"/>
              </a:rPr>
              <a:t>を</a:t>
            </a:r>
            <a:r>
              <a:rPr lang="ja-JP" altLang="en-US" sz="1800" dirty="0" smtClean="0">
                <a:latin typeface="Meiryo UI" panose="020B0604030504040204" pitchFamily="50" charset="-128"/>
                <a:ea typeface="Meiryo UI" panose="020B0604030504040204" pitchFamily="50" charset="-128"/>
              </a:rPr>
              <a:t>養う。</a:t>
            </a:r>
            <a:endParaRPr lang="en-US" altLang="ja-JP" sz="1800" dirty="0" smtClean="0">
              <a:latin typeface="Meiryo UI" panose="020B0604030504040204" pitchFamily="50" charset="-128"/>
              <a:ea typeface="Meiryo UI" panose="020B0604030504040204" pitchFamily="50" charset="-128"/>
            </a:endParaRPr>
          </a:p>
          <a:p>
            <a:r>
              <a:rPr lang="ja-JP" altLang="en-US" sz="1800" dirty="0" smtClean="0">
                <a:latin typeface="Meiryo UI" panose="020B0604030504040204" pitchFamily="50" charset="-128"/>
                <a:ea typeface="Meiryo UI" panose="020B0604030504040204" pitchFamily="50" charset="-128"/>
              </a:rPr>
              <a:t>　</a:t>
            </a:r>
            <a:endParaRPr lang="en-US" altLang="ja-JP" sz="1800" dirty="0" smtClean="0">
              <a:latin typeface="Meiryo UI" panose="020B0604030504040204" pitchFamily="50" charset="-128"/>
              <a:ea typeface="Meiryo UI" panose="020B0604030504040204" pitchFamily="50" charset="-128"/>
            </a:endParaRPr>
          </a:p>
          <a:p>
            <a:endParaRPr lang="en-US" altLang="ja-JP" sz="1800" dirty="0" smtClean="0">
              <a:latin typeface="Meiryo UI" panose="020B0604030504040204" pitchFamily="50" charset="-128"/>
              <a:ea typeface="Meiryo UI" panose="020B0604030504040204" pitchFamily="50" charset="-128"/>
            </a:endParaRPr>
          </a:p>
          <a:p>
            <a:endParaRPr lang="ja-JP" altLang="ja-JP" sz="1800" dirty="0">
              <a:latin typeface="Meiryo UI" panose="020B0604030504040204" pitchFamily="50" charset="-128"/>
              <a:ea typeface="Meiryo UI" panose="020B0604030504040204" pitchFamily="50" charset="-128"/>
            </a:endParaRPr>
          </a:p>
          <a:p>
            <a:endParaRPr lang="ja-JP" altLang="en-US" sz="1800"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DE9C7749-8796-4491-9C9C-1F05F307A876}" type="slidenum">
              <a:rPr kumimoji="1" lang="ja-JP" altLang="en-US" smtClean="0"/>
              <a:t>10</a:t>
            </a:fld>
            <a:endParaRPr kumimoji="1" lang="ja-JP" altLang="en-US" dirty="0"/>
          </a:p>
        </p:txBody>
      </p:sp>
    </p:spTree>
    <p:extLst>
      <p:ext uri="{BB962C8B-B14F-4D97-AF65-F5344CB8AC3E}">
        <p14:creationId xmlns:p14="http://schemas.microsoft.com/office/powerpoint/2010/main" val="22942897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2275" y="1241425"/>
            <a:ext cx="5953125" cy="3349625"/>
          </a:xfrm>
        </p:spPr>
      </p:sp>
      <p:sp>
        <p:nvSpPr>
          <p:cNvPr id="3" name="ノート プレースホルダー 2"/>
          <p:cNvSpPr>
            <a:spLocks noGrp="1"/>
          </p:cNvSpPr>
          <p:nvPr>
            <p:ph type="body" idx="1"/>
          </p:nvPr>
        </p:nvSpPr>
        <p:spPr/>
        <p:txBody>
          <a:bodyPr/>
          <a:lstStyle/>
          <a:p>
            <a:r>
              <a:rPr lang="ja-JP" altLang="en-US" sz="1800" dirty="0" smtClean="0">
                <a:latin typeface="Meiryo UI" panose="020B0604030504040204" pitchFamily="50" charset="-128"/>
                <a:ea typeface="Meiryo UI" panose="020B0604030504040204" pitchFamily="50" charset="-128"/>
              </a:rPr>
              <a:t>・施設職員は児童相談所職員と具体的な</a:t>
            </a:r>
            <a:r>
              <a:rPr lang="ja-JP" altLang="en-US" sz="1800" dirty="0">
                <a:latin typeface="Meiryo UI" panose="020B0604030504040204" pitchFamily="50" charset="-128"/>
                <a:ea typeface="Meiryo UI" panose="020B0604030504040204" pitchFamily="50" charset="-128"/>
              </a:rPr>
              <a:t>協議を</a:t>
            </a:r>
            <a:r>
              <a:rPr lang="ja-JP" altLang="en-US" sz="1800" dirty="0" smtClean="0">
                <a:latin typeface="Meiryo UI" panose="020B0604030504040204" pitchFamily="50" charset="-128"/>
                <a:ea typeface="Meiryo UI" panose="020B0604030504040204" pitchFamily="50" charset="-128"/>
              </a:rPr>
              <a:t>通して</a:t>
            </a:r>
            <a:endParaRPr lang="en-US" altLang="ja-JP" sz="1800" dirty="0" smtClean="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信頼関係</a:t>
            </a:r>
            <a:r>
              <a:rPr lang="ja-JP" altLang="en-US" sz="1800" dirty="0">
                <a:latin typeface="Meiryo UI" panose="020B0604030504040204" pitchFamily="50" charset="-128"/>
                <a:ea typeface="Meiryo UI" panose="020B0604030504040204" pitchFamily="50" charset="-128"/>
              </a:rPr>
              <a:t>を</a:t>
            </a:r>
            <a:r>
              <a:rPr lang="ja-JP" altLang="en-US" sz="1800" dirty="0" smtClean="0">
                <a:latin typeface="Meiryo UI" panose="020B0604030504040204" pitchFamily="50" charset="-128"/>
                <a:ea typeface="Meiryo UI" panose="020B0604030504040204" pitchFamily="50" charset="-128"/>
              </a:rPr>
              <a:t>築くことが、子どもの支援に役立つ。特に担</a:t>
            </a:r>
            <a:endParaRPr lang="en-US" altLang="ja-JP" sz="1800" dirty="0" smtClean="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当児相職員とは支援に関する事柄のみをやりとりするの</a:t>
            </a:r>
            <a:endParaRPr lang="en-US" altLang="ja-JP" sz="1800" dirty="0" smtClean="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ではなく、時に雑談なども交えて親しみやすい人間関係</a:t>
            </a:r>
            <a:endParaRPr lang="en-US" altLang="ja-JP" sz="1800" dirty="0" smtClean="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を築いておくことが良いチームとして機能する。</a:t>
            </a:r>
            <a:endParaRPr lang="en-US" altLang="ja-JP" sz="1800" dirty="0" smtClean="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r>
              <a:rPr lang="ja-JP" altLang="en-US" sz="1800" dirty="0" smtClean="0">
                <a:latin typeface="Meiryo UI" panose="020B0604030504040204" pitchFamily="50" charset="-128"/>
                <a:ea typeface="Meiryo UI" panose="020B0604030504040204" pitchFamily="50" charset="-128"/>
              </a:rPr>
              <a:t>・施設</a:t>
            </a:r>
            <a:r>
              <a:rPr lang="ja-JP" altLang="en-US" sz="1800" dirty="0">
                <a:latin typeface="Meiryo UI" panose="020B0604030504040204" pitchFamily="50" charset="-128"/>
                <a:ea typeface="Meiryo UI" panose="020B0604030504040204" pitchFamily="50" charset="-128"/>
              </a:rPr>
              <a:t>職員は各診断所見を熟読し、子どもの状況を</a:t>
            </a:r>
            <a:r>
              <a:rPr lang="ja-JP" altLang="en-US" sz="1800" dirty="0" smtClean="0">
                <a:latin typeface="Meiryo UI" panose="020B0604030504040204" pitchFamily="50" charset="-128"/>
                <a:ea typeface="Meiryo UI" panose="020B0604030504040204" pitchFamily="50" charset="-128"/>
              </a:rPr>
              <a:t>充分</a:t>
            </a:r>
            <a:endParaRPr lang="en-US" altLang="ja-JP" sz="1800" dirty="0" smtClean="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に把握して支援</a:t>
            </a:r>
            <a:r>
              <a:rPr lang="ja-JP" altLang="en-US" sz="1800" dirty="0">
                <a:latin typeface="Meiryo UI" panose="020B0604030504040204" pitchFamily="50" charset="-128"/>
                <a:ea typeface="Meiryo UI" panose="020B0604030504040204" pitchFamily="50" charset="-128"/>
              </a:rPr>
              <a:t>に</a:t>
            </a:r>
            <a:r>
              <a:rPr lang="ja-JP" altLang="en-US" sz="1800" dirty="0" smtClean="0">
                <a:latin typeface="Meiryo UI" panose="020B0604030504040204" pitchFamily="50" charset="-128"/>
                <a:ea typeface="Meiryo UI" panose="020B0604030504040204" pitchFamily="50" charset="-128"/>
              </a:rPr>
              <a:t>臨む。必要</a:t>
            </a:r>
            <a:r>
              <a:rPr lang="ja-JP" altLang="en-US" sz="1800" dirty="0">
                <a:latin typeface="Meiryo UI" panose="020B0604030504040204" pitchFamily="50" charset="-128"/>
                <a:ea typeface="Meiryo UI" panose="020B0604030504040204" pitchFamily="50" charset="-128"/>
              </a:rPr>
              <a:t>に</a:t>
            </a:r>
            <a:r>
              <a:rPr lang="ja-JP" altLang="en-US" sz="1800" dirty="0" smtClean="0">
                <a:latin typeface="Meiryo UI" panose="020B0604030504040204" pitchFamily="50" charset="-128"/>
                <a:ea typeface="Meiryo UI" panose="020B0604030504040204" pitchFamily="50" charset="-128"/>
              </a:rPr>
              <a:t>応じて児相職員に所</a:t>
            </a:r>
            <a:endParaRPr lang="en-US" altLang="ja-JP" sz="1800" dirty="0" smtClean="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見内容の詳細</a:t>
            </a:r>
            <a:r>
              <a:rPr lang="ja-JP" altLang="en-US" sz="1800" dirty="0">
                <a:latin typeface="Meiryo UI" panose="020B0604030504040204" pitchFamily="50" charset="-128"/>
                <a:ea typeface="Meiryo UI" panose="020B0604030504040204" pitchFamily="50" charset="-128"/>
              </a:rPr>
              <a:t>を</a:t>
            </a:r>
            <a:r>
              <a:rPr lang="ja-JP" altLang="en-US" sz="1800" dirty="0" smtClean="0">
                <a:latin typeface="Meiryo UI" panose="020B0604030504040204" pitchFamily="50" charset="-128"/>
                <a:ea typeface="Meiryo UI" panose="020B0604030504040204" pitchFamily="50" charset="-128"/>
              </a:rPr>
              <a:t>尋ねる。</a:t>
            </a:r>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DE9C7749-8796-4491-9C9C-1F05F307A876}" type="slidenum">
              <a:rPr kumimoji="1" lang="ja-JP" altLang="en-US" smtClean="0"/>
              <a:t>11</a:t>
            </a:fld>
            <a:endParaRPr kumimoji="1" lang="ja-JP" altLang="en-US"/>
          </a:p>
        </p:txBody>
      </p:sp>
    </p:spTree>
    <p:extLst>
      <p:ext uri="{BB962C8B-B14F-4D97-AF65-F5344CB8AC3E}">
        <p14:creationId xmlns:p14="http://schemas.microsoft.com/office/powerpoint/2010/main" val="21736859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2275" y="1241425"/>
            <a:ext cx="5953125" cy="3349625"/>
          </a:xfrm>
        </p:spPr>
      </p:sp>
      <p:sp>
        <p:nvSpPr>
          <p:cNvPr id="3" name="ノート プレースホルダー 2"/>
          <p:cNvSpPr>
            <a:spLocks noGrp="1"/>
          </p:cNvSpPr>
          <p:nvPr>
            <p:ph type="body" idx="1"/>
          </p:nvPr>
        </p:nvSpPr>
        <p:spPr/>
        <p:txBody>
          <a:bodyPr/>
          <a:lstStyle/>
          <a:p>
            <a:r>
              <a:rPr lang="ja-JP" altLang="en-US" sz="1800" dirty="0" smtClean="0">
                <a:latin typeface="Meiryo UI" panose="020B0604030504040204" pitchFamily="50" charset="-128"/>
                <a:ea typeface="Meiryo UI" panose="020B0604030504040204" pitchFamily="50" charset="-128"/>
              </a:rPr>
              <a:t>・施設</a:t>
            </a:r>
            <a:r>
              <a:rPr lang="ja-JP" altLang="en-US" sz="1800" dirty="0">
                <a:latin typeface="Meiryo UI" panose="020B0604030504040204" pitchFamily="50" charset="-128"/>
                <a:ea typeface="Meiryo UI" panose="020B0604030504040204" pitchFamily="50" charset="-128"/>
              </a:rPr>
              <a:t>に入所する子どもの多くが心理的なダメージを</a:t>
            </a:r>
            <a:r>
              <a:rPr lang="ja-JP" altLang="en-US" sz="1800" dirty="0" smtClean="0">
                <a:latin typeface="Meiryo UI" panose="020B0604030504040204" pitchFamily="50" charset="-128"/>
                <a:ea typeface="Meiryo UI" panose="020B0604030504040204" pitchFamily="50" charset="-128"/>
              </a:rPr>
              <a:t>負って　</a:t>
            </a:r>
            <a:endParaRPr lang="en-US" altLang="ja-JP" sz="1800" dirty="0" smtClean="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おり、施設</a:t>
            </a:r>
            <a:r>
              <a:rPr lang="ja-JP" altLang="en-US" sz="1800" dirty="0">
                <a:latin typeface="Meiryo UI" panose="020B0604030504040204" pitchFamily="50" charset="-128"/>
                <a:ea typeface="Meiryo UI" panose="020B0604030504040204" pitchFamily="50" charset="-128"/>
              </a:rPr>
              <a:t>心理職だけではなく、スクールカウンセラーと</a:t>
            </a:r>
            <a:r>
              <a:rPr lang="ja-JP" altLang="en-US" sz="1800" dirty="0" smtClean="0">
                <a:latin typeface="Meiryo UI" panose="020B0604030504040204" pitchFamily="50" charset="-128"/>
                <a:ea typeface="Meiryo UI" panose="020B0604030504040204" pitchFamily="50" charset="-128"/>
              </a:rPr>
              <a:t>の</a:t>
            </a:r>
            <a:endParaRPr lang="en-US" altLang="ja-JP" sz="1800" dirty="0" smtClean="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連携</a:t>
            </a:r>
            <a:r>
              <a:rPr lang="ja-JP" altLang="en-US" sz="1800" dirty="0">
                <a:latin typeface="Meiryo UI" panose="020B0604030504040204" pitchFamily="50" charset="-128"/>
                <a:ea typeface="Meiryo UI" panose="020B0604030504040204" pitchFamily="50" charset="-128"/>
              </a:rPr>
              <a:t>は</a:t>
            </a:r>
            <a:r>
              <a:rPr lang="ja-JP" altLang="en-US" sz="1800" dirty="0" smtClean="0">
                <a:latin typeface="Meiryo UI" panose="020B0604030504040204" pitchFamily="50" charset="-128"/>
                <a:ea typeface="Meiryo UI" panose="020B0604030504040204" pitchFamily="50" charset="-128"/>
              </a:rPr>
              <a:t>重要である。</a:t>
            </a:r>
            <a:endParaRPr lang="en-US" altLang="ja-JP" sz="1800" dirty="0">
              <a:latin typeface="Meiryo UI" panose="020B0604030504040204" pitchFamily="50" charset="-128"/>
              <a:ea typeface="Meiryo UI" panose="020B0604030504040204" pitchFamily="50" charset="-128"/>
            </a:endParaRPr>
          </a:p>
          <a:p>
            <a:endParaRPr lang="en-US" altLang="ja-JP" sz="1800" dirty="0" smtClean="0">
              <a:latin typeface="Meiryo UI" panose="020B0604030504040204" pitchFamily="50" charset="-128"/>
              <a:ea typeface="Meiryo UI" panose="020B0604030504040204" pitchFamily="50" charset="-128"/>
            </a:endParaRPr>
          </a:p>
          <a:p>
            <a:r>
              <a:rPr lang="ja-JP" altLang="en-US" sz="1800" dirty="0" smtClean="0">
                <a:latin typeface="Meiryo UI" panose="020B0604030504040204" pitchFamily="50" charset="-128"/>
                <a:ea typeface="Meiryo UI" panose="020B0604030504040204" pitchFamily="50" charset="-128"/>
              </a:rPr>
              <a:t>・施設職員は、学習面</a:t>
            </a:r>
            <a:r>
              <a:rPr lang="ja-JP" altLang="en-US" sz="1800" dirty="0">
                <a:latin typeface="Meiryo UI" panose="020B0604030504040204" pitchFamily="50" charset="-128"/>
                <a:ea typeface="Meiryo UI" panose="020B0604030504040204" pitchFamily="50" charset="-128"/>
              </a:rPr>
              <a:t>での</a:t>
            </a:r>
            <a:r>
              <a:rPr lang="ja-JP" altLang="en-US" sz="1800" dirty="0" smtClean="0">
                <a:latin typeface="Meiryo UI" panose="020B0604030504040204" pitchFamily="50" charset="-128"/>
                <a:ea typeface="Meiryo UI" panose="020B0604030504040204" pitchFamily="50" charset="-128"/>
              </a:rPr>
              <a:t>劣等感や人間</a:t>
            </a:r>
            <a:r>
              <a:rPr lang="ja-JP" altLang="en-US" sz="1800" dirty="0">
                <a:latin typeface="Meiryo UI" panose="020B0604030504040204" pitchFamily="50" charset="-128"/>
                <a:ea typeface="Meiryo UI" panose="020B0604030504040204" pitchFamily="50" charset="-128"/>
              </a:rPr>
              <a:t>関係の</a:t>
            </a:r>
            <a:r>
              <a:rPr lang="ja-JP" altLang="en-US" sz="1800" dirty="0" smtClean="0">
                <a:latin typeface="Meiryo UI" panose="020B0604030504040204" pitchFamily="50" charset="-128"/>
                <a:ea typeface="Meiryo UI" panose="020B0604030504040204" pitchFamily="50" charset="-128"/>
              </a:rPr>
              <a:t>つまずき</a:t>
            </a:r>
            <a:endParaRPr lang="en-US" altLang="ja-JP" sz="1800" dirty="0" smtClean="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等</a:t>
            </a:r>
            <a:r>
              <a:rPr lang="ja-JP" altLang="en-US" sz="1800" dirty="0">
                <a:latin typeface="Meiryo UI" panose="020B0604030504040204" pitchFamily="50" charset="-128"/>
                <a:ea typeface="Meiryo UI" panose="020B0604030504040204" pitchFamily="50" charset="-128"/>
              </a:rPr>
              <a:t>に</a:t>
            </a:r>
            <a:r>
              <a:rPr lang="ja-JP" altLang="en-US" sz="1800" dirty="0" smtClean="0">
                <a:latin typeface="Meiryo UI" panose="020B0604030504040204" pitchFamily="50" charset="-128"/>
                <a:ea typeface="Meiryo UI" panose="020B0604030504040204" pitchFamily="50" charset="-128"/>
              </a:rPr>
              <a:t>よって、子どもの登校</a:t>
            </a:r>
            <a:r>
              <a:rPr lang="ja-JP" altLang="en-US" sz="1800" dirty="0">
                <a:latin typeface="Meiryo UI" panose="020B0604030504040204" pitchFamily="50" charset="-128"/>
                <a:ea typeface="Meiryo UI" panose="020B0604030504040204" pitchFamily="50" charset="-128"/>
              </a:rPr>
              <a:t>する気力が低下しないよう</a:t>
            </a:r>
            <a:r>
              <a:rPr lang="ja-JP" altLang="en-US" sz="1800" dirty="0" smtClean="0">
                <a:latin typeface="Meiryo UI" panose="020B0604030504040204" pitchFamily="50" charset="-128"/>
                <a:ea typeface="Meiryo UI" panose="020B0604030504040204" pitchFamily="50" charset="-128"/>
              </a:rPr>
              <a:t>、日</a:t>
            </a:r>
            <a:endParaRPr lang="en-US" altLang="ja-JP" sz="1800" dirty="0" smtClean="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頃</a:t>
            </a:r>
            <a:r>
              <a:rPr lang="ja-JP" altLang="en-US" sz="1800" dirty="0">
                <a:latin typeface="Meiryo UI" panose="020B0604030504040204" pitchFamily="50" charset="-128"/>
                <a:ea typeface="Meiryo UI" panose="020B0604030504040204" pitchFamily="50" charset="-128"/>
              </a:rPr>
              <a:t>から</a:t>
            </a:r>
            <a:r>
              <a:rPr lang="ja-JP" altLang="en-US" sz="1800" dirty="0" smtClean="0">
                <a:latin typeface="Meiryo UI" panose="020B0604030504040204" pitchFamily="50" charset="-128"/>
                <a:ea typeface="Meiryo UI" panose="020B0604030504040204" pitchFamily="50" charset="-128"/>
              </a:rPr>
              <a:t>学校と情報</a:t>
            </a:r>
            <a:r>
              <a:rPr lang="ja-JP" altLang="en-US" sz="1800" dirty="0">
                <a:latin typeface="Meiryo UI" panose="020B0604030504040204" pitchFamily="50" charset="-128"/>
                <a:ea typeface="Meiryo UI" panose="020B0604030504040204" pitchFamily="50" charset="-128"/>
              </a:rPr>
              <a:t>を</a:t>
            </a:r>
            <a:r>
              <a:rPr lang="ja-JP" altLang="en-US" sz="1800" dirty="0" smtClean="0">
                <a:latin typeface="Meiryo UI" panose="020B0604030504040204" pitchFamily="50" charset="-128"/>
                <a:ea typeface="Meiryo UI" panose="020B0604030504040204" pitchFamily="50" charset="-128"/>
              </a:rPr>
              <a:t>やりとりし、共に子ども</a:t>
            </a:r>
            <a:r>
              <a:rPr lang="ja-JP" altLang="en-US" sz="1800" dirty="0">
                <a:latin typeface="Meiryo UI" panose="020B0604030504040204" pitchFamily="50" charset="-128"/>
                <a:ea typeface="Meiryo UI" panose="020B0604030504040204" pitchFamily="50" charset="-128"/>
              </a:rPr>
              <a:t>の支援を</a:t>
            </a:r>
            <a:r>
              <a:rPr lang="ja-JP" altLang="en-US" sz="1800" dirty="0" smtClean="0">
                <a:latin typeface="Meiryo UI" panose="020B0604030504040204" pitchFamily="50" charset="-128"/>
                <a:ea typeface="Meiryo UI" panose="020B0604030504040204" pitchFamily="50" charset="-128"/>
              </a:rPr>
              <a:t>検討</a:t>
            </a:r>
            <a:endParaRPr lang="en-US" altLang="ja-JP" sz="1800" dirty="0" smtClean="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していく。</a:t>
            </a:r>
            <a:endParaRPr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lang="ja-JP" altLang="en-US" sz="1800" dirty="0">
              <a:latin typeface="Meiryo UI" panose="020B0604030504040204" pitchFamily="50" charset="-128"/>
              <a:ea typeface="Meiryo UI" panose="020B0604030504040204" pitchFamily="50" charset="-128"/>
            </a:endParaRPr>
          </a:p>
          <a:p>
            <a:endParaRPr lang="ja-JP" altLang="en-US" sz="18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5416247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0" y="5123233"/>
            <a:ext cx="6614174" cy="4743080"/>
          </a:xfrm>
        </p:spPr>
        <p:txBody>
          <a:bodyPr/>
          <a:lstStyle/>
          <a:p>
            <a:r>
              <a:rPr kumimoji="1" lang="ja-JP" altLang="en-US" sz="1800" b="0" dirty="0">
                <a:latin typeface="Meiryo UI" panose="020B0604030504040204" pitchFamily="50" charset="-128"/>
                <a:ea typeface="Meiryo UI" panose="020B0604030504040204" pitchFamily="50" charset="-128"/>
              </a:rPr>
              <a:t>１．地域には、気がかりな子どもを支援する機関がたくさんあり、</a:t>
            </a:r>
            <a:endParaRPr kumimoji="1" lang="en-US" altLang="ja-JP" sz="1800" b="0" dirty="0">
              <a:latin typeface="Meiryo UI" panose="020B0604030504040204" pitchFamily="50" charset="-128"/>
              <a:ea typeface="Meiryo UI" panose="020B0604030504040204" pitchFamily="50" charset="-128"/>
            </a:endParaRPr>
          </a:p>
          <a:p>
            <a:r>
              <a:rPr kumimoji="1" lang="ja-JP" altLang="en-US" sz="1800" b="0" dirty="0">
                <a:latin typeface="Meiryo UI" panose="020B0604030504040204" pitchFamily="50" charset="-128"/>
                <a:ea typeface="Meiryo UI" panose="020B0604030504040204" pitchFamily="50" charset="-128"/>
              </a:rPr>
              <a:t>　　　様々な組織や人々が連携・協働して支援を行って</a:t>
            </a:r>
            <a:r>
              <a:rPr kumimoji="1" lang="ja-JP" altLang="en-US" sz="1800" b="0" dirty="0" smtClean="0">
                <a:latin typeface="Meiryo UI" panose="020B0604030504040204" pitchFamily="50" charset="-128"/>
                <a:ea typeface="Meiryo UI" panose="020B0604030504040204" pitchFamily="50" charset="-128"/>
              </a:rPr>
              <a:t>いるが</a:t>
            </a:r>
            <a:r>
              <a:rPr kumimoji="1" lang="ja-JP" altLang="en-US" sz="1800" b="0" dirty="0">
                <a:latin typeface="Meiryo UI" panose="020B0604030504040204" pitchFamily="50" charset="-128"/>
                <a:ea typeface="Meiryo UI" panose="020B0604030504040204" pitchFamily="50" charset="-128"/>
              </a:rPr>
              <a:t>、</a:t>
            </a:r>
            <a:endParaRPr kumimoji="1" lang="en-US" altLang="ja-JP" sz="1800" b="0" dirty="0">
              <a:latin typeface="Meiryo UI" panose="020B0604030504040204" pitchFamily="50" charset="-128"/>
              <a:ea typeface="Meiryo UI" panose="020B0604030504040204" pitchFamily="50" charset="-128"/>
            </a:endParaRPr>
          </a:p>
          <a:p>
            <a:r>
              <a:rPr kumimoji="1" lang="ja-JP" altLang="en-US" sz="1800" b="0" dirty="0">
                <a:latin typeface="Meiryo UI" panose="020B0604030504040204" pitchFamily="50" charset="-128"/>
                <a:ea typeface="Meiryo UI" panose="020B0604030504040204" pitchFamily="50" charset="-128"/>
              </a:rPr>
              <a:t>　　　とりわけ最近はアウトリーチ（訪問型）支援が重視されて</a:t>
            </a:r>
            <a:r>
              <a:rPr kumimoji="1" lang="ja-JP" altLang="en-US" sz="1800" b="0" dirty="0" smtClean="0">
                <a:latin typeface="Meiryo UI" panose="020B0604030504040204" pitchFamily="50" charset="-128"/>
                <a:ea typeface="Meiryo UI" panose="020B0604030504040204" pitchFamily="50" charset="-128"/>
              </a:rPr>
              <a:t>いる。</a:t>
            </a:r>
            <a:endParaRPr kumimoji="1" lang="en-US" altLang="ja-JP" sz="1800" b="0" dirty="0">
              <a:latin typeface="Meiryo UI" panose="020B0604030504040204" pitchFamily="50" charset="-128"/>
              <a:ea typeface="Meiryo UI" panose="020B0604030504040204" pitchFamily="50" charset="-128"/>
            </a:endParaRPr>
          </a:p>
          <a:p>
            <a:endParaRPr kumimoji="1" lang="en-US" altLang="ja-JP" sz="1800" b="0" dirty="0" smtClean="0">
              <a:latin typeface="Meiryo UI" panose="020B0604030504040204" pitchFamily="50" charset="-128"/>
              <a:ea typeface="Meiryo UI" panose="020B0604030504040204" pitchFamily="50" charset="-128"/>
            </a:endParaRPr>
          </a:p>
          <a:p>
            <a:r>
              <a:rPr kumimoji="1" lang="ja-JP" altLang="en-US" sz="1800" b="0" dirty="0" smtClean="0">
                <a:latin typeface="Meiryo UI" panose="020B0604030504040204" pitchFamily="50" charset="-128"/>
                <a:ea typeface="Meiryo UI" panose="020B0604030504040204" pitchFamily="50" charset="-128"/>
              </a:rPr>
              <a:t>２．近年、</a:t>
            </a:r>
            <a:r>
              <a:rPr kumimoji="1" lang="ja-JP" altLang="en-US" sz="1800" b="0" kern="1200" dirty="0" smtClean="0">
                <a:solidFill>
                  <a:schemeClr val="tx1"/>
                </a:solidFill>
                <a:effectLst/>
                <a:latin typeface="Meiryo UI" panose="020B0604030504040204" pitchFamily="50" charset="-128"/>
                <a:ea typeface="Meiryo UI" panose="020B0604030504040204" pitchFamily="50" charset="-128"/>
              </a:rPr>
              <a:t>市民活動によって、子どもの貧困対策としての</a:t>
            </a:r>
            <a:r>
              <a:rPr kumimoji="1" lang="en-US" altLang="ja-JP" sz="1800" b="0" kern="1200" dirty="0">
                <a:solidFill>
                  <a:schemeClr val="tx1"/>
                </a:solidFill>
                <a:effectLst/>
                <a:latin typeface="Meiryo UI" panose="020B0604030504040204" pitchFamily="50" charset="-128"/>
                <a:ea typeface="Meiryo UI" panose="020B0604030504040204" pitchFamily="50" charset="-128"/>
              </a:rPr>
              <a:t/>
            </a:r>
            <a:br>
              <a:rPr kumimoji="1" lang="en-US" altLang="ja-JP" sz="1800" b="0" kern="1200" dirty="0">
                <a:solidFill>
                  <a:schemeClr val="tx1"/>
                </a:solidFill>
                <a:effectLst/>
                <a:latin typeface="Meiryo UI" panose="020B0604030504040204" pitchFamily="50" charset="-128"/>
                <a:ea typeface="Meiryo UI" panose="020B0604030504040204" pitchFamily="50" charset="-128"/>
              </a:rPr>
            </a:br>
            <a:r>
              <a:rPr kumimoji="1" lang="ja-JP" altLang="en-US" sz="1800" b="0" kern="1200" dirty="0">
                <a:solidFill>
                  <a:schemeClr val="tx1"/>
                </a:solidFill>
                <a:effectLst/>
                <a:latin typeface="Meiryo UI" panose="020B0604030504040204" pitchFamily="50" charset="-128"/>
                <a:ea typeface="Meiryo UI" panose="020B0604030504040204" pitchFamily="50" charset="-128"/>
              </a:rPr>
              <a:t>　　</a:t>
            </a:r>
            <a:r>
              <a:rPr kumimoji="1" lang="ja-JP" altLang="en-US" sz="1800" b="0" kern="1200" dirty="0" smtClean="0">
                <a:solidFill>
                  <a:schemeClr val="tx1"/>
                </a:solidFill>
                <a:effectLst/>
                <a:latin typeface="Meiryo UI" panose="020B0604030504040204" pitchFamily="50" charset="-128"/>
                <a:ea typeface="Meiryo UI" panose="020B0604030504040204" pitchFamily="50" charset="-128"/>
              </a:rPr>
              <a:t>　「</a:t>
            </a:r>
            <a:r>
              <a:rPr kumimoji="1" lang="ja-JP" altLang="ja-JP" sz="1800" b="0" kern="1200" dirty="0">
                <a:solidFill>
                  <a:schemeClr val="tx1"/>
                </a:solidFill>
                <a:effectLst/>
                <a:latin typeface="Meiryo UI" panose="020B0604030504040204" pitchFamily="50" charset="-128"/>
                <a:ea typeface="Meiryo UI" panose="020B0604030504040204" pitchFamily="50" charset="-128"/>
              </a:rPr>
              <a:t>学習支援</a:t>
            </a:r>
            <a:r>
              <a:rPr kumimoji="1" lang="ja-JP" altLang="en-US" sz="1800" b="0" kern="1200" dirty="0">
                <a:solidFill>
                  <a:schemeClr val="tx1"/>
                </a:solidFill>
                <a:effectLst/>
                <a:latin typeface="Meiryo UI" panose="020B0604030504040204" pitchFamily="50" charset="-128"/>
                <a:ea typeface="Meiryo UI" panose="020B0604030504040204" pitchFamily="50" charset="-128"/>
              </a:rPr>
              <a:t>拠点」</a:t>
            </a:r>
            <a:r>
              <a:rPr kumimoji="1" lang="ja-JP" altLang="ja-JP" sz="1800" b="0" kern="1200" dirty="0">
                <a:solidFill>
                  <a:schemeClr val="tx1"/>
                </a:solidFill>
                <a:effectLst/>
                <a:latin typeface="Meiryo UI" panose="020B0604030504040204" pitchFamily="50" charset="-128"/>
                <a:ea typeface="Meiryo UI" panose="020B0604030504040204" pitchFamily="50" charset="-128"/>
              </a:rPr>
              <a:t>や</a:t>
            </a:r>
            <a:r>
              <a:rPr kumimoji="1" lang="ja-JP" altLang="en-US" sz="1800" b="0" kern="1200" dirty="0">
                <a:solidFill>
                  <a:schemeClr val="tx1"/>
                </a:solidFill>
                <a:effectLst/>
                <a:latin typeface="Meiryo UI" panose="020B0604030504040204" pitchFamily="50" charset="-128"/>
                <a:ea typeface="Meiryo UI" panose="020B0604030504040204" pitchFamily="50" charset="-128"/>
              </a:rPr>
              <a:t>「子ども食堂」</a:t>
            </a:r>
            <a:r>
              <a:rPr kumimoji="1" lang="ja-JP" altLang="en-US" sz="1800" b="0" kern="1200" dirty="0" smtClean="0">
                <a:solidFill>
                  <a:schemeClr val="tx1"/>
                </a:solidFill>
                <a:effectLst/>
                <a:latin typeface="Meiryo UI" panose="020B0604030504040204" pitchFamily="50" charset="-128"/>
                <a:ea typeface="Meiryo UI" panose="020B0604030504040204" pitchFamily="50" charset="-128"/>
              </a:rPr>
              <a:t>などが隆盛。</a:t>
            </a:r>
            <a:endParaRPr kumimoji="1" lang="en-US" altLang="ja-JP" sz="1800" b="0" kern="1200" dirty="0" smtClean="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800" dirty="0">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　　地域支援を展開していくには、彼らとの繋がりも必須。</a:t>
            </a:r>
            <a:r>
              <a:rPr kumimoji="1" lang="en-US" altLang="ja-JP" sz="1800" b="0" kern="1200" dirty="0">
                <a:solidFill>
                  <a:schemeClr val="tx1"/>
                </a:solidFill>
                <a:effectLst/>
                <a:latin typeface="Meiryo UI" panose="020B0604030504040204" pitchFamily="50" charset="-128"/>
                <a:ea typeface="Meiryo UI" panose="020B0604030504040204" pitchFamily="50" charset="-128"/>
              </a:rPr>
              <a:t/>
            </a:r>
            <a:br>
              <a:rPr kumimoji="1" lang="en-US" altLang="ja-JP" sz="1800" b="0" kern="1200" dirty="0">
                <a:solidFill>
                  <a:schemeClr val="tx1"/>
                </a:solidFill>
                <a:effectLst/>
                <a:latin typeface="Meiryo UI" panose="020B0604030504040204" pitchFamily="50" charset="-128"/>
                <a:ea typeface="Meiryo UI" panose="020B0604030504040204" pitchFamily="50" charset="-128"/>
              </a:rPr>
            </a:br>
            <a:r>
              <a:rPr kumimoji="1" lang="ja-JP" altLang="en-US" sz="1800" b="0" kern="1200" dirty="0">
                <a:solidFill>
                  <a:schemeClr val="tx1"/>
                </a:solidFill>
                <a:effectLst/>
                <a:latin typeface="Meiryo UI" panose="020B0604030504040204" pitchFamily="50" charset="-128"/>
                <a:ea typeface="Meiryo UI" panose="020B0604030504040204" pitchFamily="50" charset="-128"/>
              </a:rPr>
              <a:t>　　</a:t>
            </a:r>
            <a:endParaRPr kumimoji="1" lang="ja-JP" altLang="ja-JP" sz="1800" b="0" kern="1200" dirty="0">
              <a:solidFill>
                <a:schemeClr val="tx1"/>
              </a:solidFill>
              <a:effectLst/>
              <a:latin typeface="Meiryo UI" panose="020B0604030504040204" pitchFamily="50" charset="-128"/>
              <a:ea typeface="Meiryo UI" panose="020B0604030504040204" pitchFamily="50" charset="-128"/>
            </a:endParaRPr>
          </a:p>
          <a:p>
            <a:r>
              <a:rPr kumimoji="1" lang="ja-JP" altLang="en-US" sz="1800" b="0" kern="1200" dirty="0" smtClean="0">
                <a:solidFill>
                  <a:schemeClr val="tx1"/>
                </a:solidFill>
                <a:effectLst/>
                <a:latin typeface="Meiryo UI" panose="020B0604030504040204" pitchFamily="50" charset="-128"/>
                <a:ea typeface="Meiryo UI" panose="020B0604030504040204" pitchFamily="50" charset="-128"/>
              </a:rPr>
              <a:t>３．強力な権限を有し、施策立案のプロである</a:t>
            </a:r>
            <a:r>
              <a:rPr kumimoji="1" lang="ja-JP" altLang="en-US" sz="1800" b="0" kern="1200" dirty="0">
                <a:solidFill>
                  <a:schemeClr val="tx1"/>
                </a:solidFill>
                <a:effectLst/>
                <a:latin typeface="Meiryo UI" panose="020B0604030504040204" pitchFamily="50" charset="-128"/>
                <a:ea typeface="Meiryo UI" panose="020B0604030504040204" pitchFamily="50" charset="-128"/>
              </a:rPr>
              <a:t>「官」と、</a:t>
            </a:r>
            <a:r>
              <a:rPr kumimoji="1" lang="en-US" altLang="ja-JP" sz="1800" b="0" kern="1200" dirty="0">
                <a:solidFill>
                  <a:schemeClr val="tx1"/>
                </a:solidFill>
                <a:effectLst/>
                <a:latin typeface="Meiryo UI" panose="020B0604030504040204" pitchFamily="50" charset="-128"/>
                <a:ea typeface="Meiryo UI" panose="020B0604030504040204" pitchFamily="50" charset="-128"/>
              </a:rPr>
              <a:t/>
            </a:r>
            <a:br>
              <a:rPr kumimoji="1" lang="en-US" altLang="ja-JP" sz="1800" b="0" kern="1200" dirty="0">
                <a:solidFill>
                  <a:schemeClr val="tx1"/>
                </a:solidFill>
                <a:effectLst/>
                <a:latin typeface="Meiryo UI" panose="020B0604030504040204" pitchFamily="50" charset="-128"/>
                <a:ea typeface="Meiryo UI" panose="020B0604030504040204" pitchFamily="50" charset="-128"/>
              </a:rPr>
            </a:br>
            <a:r>
              <a:rPr kumimoji="1" lang="ja-JP" altLang="en-US" sz="1800" b="0" kern="1200" dirty="0">
                <a:solidFill>
                  <a:schemeClr val="tx1"/>
                </a:solidFill>
                <a:effectLst/>
                <a:latin typeface="Meiryo UI" panose="020B0604030504040204" pitchFamily="50" charset="-128"/>
                <a:ea typeface="Meiryo UI" panose="020B0604030504040204" pitchFamily="50" charset="-128"/>
              </a:rPr>
              <a:t>　</a:t>
            </a:r>
            <a:r>
              <a:rPr kumimoji="1" lang="ja-JP" altLang="en-US" sz="1800" b="0" kern="1200" dirty="0" smtClean="0">
                <a:solidFill>
                  <a:schemeClr val="tx1"/>
                </a:solidFill>
                <a:effectLst/>
                <a:latin typeface="Meiryo UI" panose="020B0604030504040204" pitchFamily="50" charset="-128"/>
                <a:ea typeface="Meiryo UI" panose="020B0604030504040204" pitchFamily="50" charset="-128"/>
              </a:rPr>
              <a:t>　　支援</a:t>
            </a:r>
            <a:r>
              <a:rPr kumimoji="1" lang="ja-JP" altLang="en-US" sz="1800" b="0" kern="1200" dirty="0">
                <a:solidFill>
                  <a:schemeClr val="tx1"/>
                </a:solidFill>
                <a:effectLst/>
                <a:latin typeface="Meiryo UI" panose="020B0604030504040204" pitchFamily="50" charset="-128"/>
                <a:ea typeface="Meiryo UI" panose="020B0604030504040204" pitchFamily="50" charset="-128"/>
              </a:rPr>
              <a:t>のプロである「民</a:t>
            </a:r>
            <a:r>
              <a:rPr kumimoji="1" lang="en-US" altLang="ja-JP" sz="1800" b="0" kern="1200" dirty="0" smtClean="0">
                <a:solidFill>
                  <a:schemeClr val="tx1"/>
                </a:solidFill>
                <a:effectLst/>
                <a:latin typeface="Meiryo UI" panose="020B0604030504040204" pitchFamily="50" charset="-128"/>
                <a:ea typeface="Meiryo UI" panose="020B0604030504040204" pitchFamily="50" charset="-128"/>
              </a:rPr>
              <a:t>(</a:t>
            </a:r>
            <a:r>
              <a:rPr kumimoji="1" lang="ja-JP" altLang="en-US" sz="1800" b="0" kern="1200" dirty="0" smtClean="0">
                <a:solidFill>
                  <a:schemeClr val="tx1"/>
                </a:solidFill>
                <a:effectLst/>
                <a:latin typeface="Meiryo UI" panose="020B0604030504040204" pitchFamily="50" charset="-128"/>
                <a:ea typeface="Meiryo UI" panose="020B0604030504040204" pitchFamily="50" charset="-128"/>
              </a:rPr>
              <a:t>社会福祉法人などの福祉事</a:t>
            </a:r>
            <a:r>
              <a:rPr kumimoji="1" lang="ja-JP" altLang="en-US" sz="1800" b="0" kern="1200" dirty="0">
                <a:solidFill>
                  <a:schemeClr val="tx1"/>
                </a:solidFill>
                <a:effectLst/>
                <a:latin typeface="Meiryo UI" panose="020B0604030504040204" pitchFamily="50" charset="-128"/>
                <a:ea typeface="Meiryo UI" panose="020B0604030504040204" pitchFamily="50" charset="-128"/>
              </a:rPr>
              <a:t>業者</a:t>
            </a:r>
            <a:r>
              <a:rPr kumimoji="1" lang="en-US" altLang="ja-JP" sz="1800" b="0" kern="1200" dirty="0">
                <a:solidFill>
                  <a:schemeClr val="tx1"/>
                </a:solidFill>
                <a:effectLst/>
                <a:latin typeface="Meiryo UI" panose="020B0604030504040204" pitchFamily="50" charset="-128"/>
                <a:ea typeface="Meiryo UI" panose="020B0604030504040204" pitchFamily="50" charset="-128"/>
              </a:rPr>
              <a:t>)</a:t>
            </a:r>
            <a:r>
              <a:rPr kumimoji="1" lang="ja-JP" altLang="en-US" sz="1800" b="0" kern="1200" dirty="0">
                <a:solidFill>
                  <a:schemeClr val="tx1"/>
                </a:solidFill>
                <a:effectLst/>
                <a:latin typeface="Meiryo UI" panose="020B0604030504040204" pitchFamily="50" charset="-128"/>
                <a:ea typeface="Meiryo UI" panose="020B0604030504040204" pitchFamily="50" charset="-128"/>
              </a:rPr>
              <a:t>」と、</a:t>
            </a:r>
            <a:r>
              <a:rPr kumimoji="1" lang="en-US" altLang="ja-JP" sz="1800" b="0" kern="1200" dirty="0">
                <a:solidFill>
                  <a:schemeClr val="tx1"/>
                </a:solidFill>
                <a:effectLst/>
                <a:latin typeface="Meiryo UI" panose="020B0604030504040204" pitchFamily="50" charset="-128"/>
                <a:ea typeface="Meiryo UI" panose="020B0604030504040204" pitchFamily="50" charset="-128"/>
              </a:rPr>
              <a:t/>
            </a:r>
            <a:br>
              <a:rPr kumimoji="1" lang="en-US" altLang="ja-JP" sz="1800" b="0" kern="1200" dirty="0">
                <a:solidFill>
                  <a:schemeClr val="tx1"/>
                </a:solidFill>
                <a:effectLst/>
                <a:latin typeface="Meiryo UI" panose="020B0604030504040204" pitchFamily="50" charset="-128"/>
                <a:ea typeface="Meiryo UI" panose="020B0604030504040204" pitchFamily="50" charset="-128"/>
              </a:rPr>
            </a:br>
            <a:r>
              <a:rPr kumimoji="1" lang="ja-JP" altLang="en-US" sz="1800" b="0" kern="1200" dirty="0">
                <a:solidFill>
                  <a:schemeClr val="tx1"/>
                </a:solidFill>
                <a:effectLst/>
                <a:latin typeface="Meiryo UI" panose="020B0604030504040204" pitchFamily="50" charset="-128"/>
                <a:ea typeface="Meiryo UI" panose="020B0604030504040204" pitchFamily="50" charset="-128"/>
              </a:rPr>
              <a:t>　</a:t>
            </a:r>
            <a:r>
              <a:rPr kumimoji="1" lang="ja-JP" altLang="en-US" sz="1800" b="0" kern="1200" dirty="0" smtClean="0">
                <a:solidFill>
                  <a:schemeClr val="tx1"/>
                </a:solidFill>
                <a:effectLst/>
                <a:latin typeface="Meiryo UI" panose="020B0604030504040204" pitchFamily="50" charset="-128"/>
                <a:ea typeface="Meiryo UI" panose="020B0604030504040204" pitchFamily="50" charset="-128"/>
              </a:rPr>
              <a:t>　　地域</a:t>
            </a:r>
            <a:r>
              <a:rPr kumimoji="1" lang="ja-JP" altLang="en-US" sz="1800" b="0" kern="1200" dirty="0">
                <a:solidFill>
                  <a:schemeClr val="tx1"/>
                </a:solidFill>
                <a:effectLst/>
                <a:latin typeface="Meiryo UI" panose="020B0604030504040204" pitchFamily="50" charset="-128"/>
                <a:ea typeface="Meiryo UI" panose="020B0604030504040204" pitchFamily="50" charset="-128"/>
              </a:rPr>
              <a:t>のプロである「市民（ボランティア等）</a:t>
            </a:r>
            <a:r>
              <a:rPr kumimoji="1" lang="ja-JP" altLang="en-US" sz="1800" b="0" kern="1200" dirty="0" smtClean="0">
                <a:solidFill>
                  <a:schemeClr val="tx1"/>
                </a:solidFill>
                <a:effectLst/>
                <a:latin typeface="Meiryo UI" panose="020B0604030504040204" pitchFamily="50" charset="-128"/>
                <a:ea typeface="Meiryo UI" panose="020B0604030504040204" pitchFamily="50" charset="-128"/>
              </a:rPr>
              <a:t>」、そして</a:t>
            </a:r>
            <a:r>
              <a:rPr kumimoji="1" lang="en-US" altLang="ja-JP" sz="1800" b="0" kern="1200" dirty="0">
                <a:solidFill>
                  <a:schemeClr val="tx1"/>
                </a:solidFill>
                <a:effectLst/>
                <a:latin typeface="Meiryo UI" panose="020B0604030504040204" pitchFamily="50" charset="-128"/>
                <a:ea typeface="Meiryo UI" panose="020B0604030504040204" pitchFamily="50" charset="-128"/>
              </a:rPr>
              <a:t/>
            </a:r>
            <a:br>
              <a:rPr kumimoji="1" lang="en-US" altLang="ja-JP" sz="1800" b="0" kern="1200" dirty="0">
                <a:solidFill>
                  <a:schemeClr val="tx1"/>
                </a:solidFill>
                <a:effectLst/>
                <a:latin typeface="Meiryo UI" panose="020B0604030504040204" pitchFamily="50" charset="-128"/>
                <a:ea typeface="Meiryo UI" panose="020B0604030504040204" pitchFamily="50" charset="-128"/>
              </a:rPr>
            </a:br>
            <a:r>
              <a:rPr kumimoji="1" lang="ja-JP" altLang="en-US" sz="1800" b="0" kern="1200" dirty="0" smtClean="0">
                <a:solidFill>
                  <a:schemeClr val="tx1"/>
                </a:solidFill>
                <a:effectLst/>
                <a:latin typeface="Meiryo UI" panose="020B0604030504040204" pitchFamily="50" charset="-128"/>
                <a:ea typeface="Meiryo UI" panose="020B0604030504040204" pitchFamily="50" charset="-128"/>
              </a:rPr>
              <a:t>　　</a:t>
            </a:r>
            <a:r>
              <a:rPr kumimoji="1" lang="ja-JP" altLang="en-US" sz="1800" b="0" kern="1200" dirty="0">
                <a:solidFill>
                  <a:schemeClr val="tx1"/>
                </a:solidFill>
                <a:effectLst/>
                <a:latin typeface="Meiryo UI" panose="020B0604030504040204" pitchFamily="50" charset="-128"/>
                <a:ea typeface="Meiryo UI" panose="020B0604030504040204" pitchFamily="50" charset="-128"/>
              </a:rPr>
              <a:t>　「当事者</a:t>
            </a:r>
            <a:r>
              <a:rPr kumimoji="1" lang="en-US" altLang="ja-JP" sz="1800" b="0" kern="1200" dirty="0">
                <a:solidFill>
                  <a:schemeClr val="tx1"/>
                </a:solidFill>
                <a:effectLst/>
                <a:latin typeface="Meiryo UI" panose="020B0604030504040204" pitchFamily="50" charset="-128"/>
                <a:ea typeface="Meiryo UI" panose="020B0604030504040204" pitchFamily="50" charset="-128"/>
              </a:rPr>
              <a:t>(</a:t>
            </a:r>
            <a:r>
              <a:rPr kumimoji="1" lang="ja-JP" altLang="en-US" sz="1800" b="0" kern="1200" dirty="0">
                <a:solidFill>
                  <a:schemeClr val="tx1"/>
                </a:solidFill>
                <a:effectLst/>
                <a:latin typeface="Meiryo UI" panose="020B0604030504040204" pitchFamily="50" charset="-128"/>
                <a:ea typeface="Meiryo UI" panose="020B0604030504040204" pitchFamily="50" charset="-128"/>
              </a:rPr>
              <a:t>経験者</a:t>
            </a:r>
            <a:r>
              <a:rPr kumimoji="1" lang="en-US" altLang="ja-JP" sz="1800" b="0" kern="1200" dirty="0">
                <a:solidFill>
                  <a:schemeClr val="tx1"/>
                </a:solidFill>
                <a:effectLst/>
                <a:latin typeface="Meiryo UI" panose="020B0604030504040204" pitchFamily="50" charset="-128"/>
                <a:ea typeface="Meiryo UI" panose="020B0604030504040204" pitchFamily="50" charset="-128"/>
              </a:rPr>
              <a:t>)</a:t>
            </a:r>
            <a:r>
              <a:rPr kumimoji="1" lang="ja-JP" altLang="en-US" sz="1800" b="0" kern="1200" dirty="0">
                <a:solidFill>
                  <a:schemeClr val="tx1"/>
                </a:solidFill>
                <a:effectLst/>
                <a:latin typeface="Meiryo UI" panose="020B0604030504040204" pitchFamily="50" charset="-128"/>
                <a:ea typeface="Meiryo UI" panose="020B0604030504040204" pitchFamily="50" charset="-128"/>
              </a:rPr>
              <a:t>」自身が、</a:t>
            </a:r>
            <a:r>
              <a:rPr kumimoji="1" lang="en-US" altLang="ja-JP" sz="1800" b="0" kern="1200" dirty="0">
                <a:solidFill>
                  <a:schemeClr val="tx1"/>
                </a:solidFill>
                <a:effectLst/>
                <a:latin typeface="Meiryo UI" panose="020B0604030504040204" pitchFamily="50" charset="-128"/>
                <a:ea typeface="Meiryo UI" panose="020B0604030504040204" pitchFamily="50" charset="-128"/>
              </a:rPr>
              <a:t>‶</a:t>
            </a:r>
            <a:r>
              <a:rPr kumimoji="1" lang="ja-JP" altLang="en-US" sz="1800" b="0" kern="1200" dirty="0">
                <a:solidFill>
                  <a:schemeClr val="tx1"/>
                </a:solidFill>
                <a:effectLst/>
                <a:latin typeface="Meiryo UI" panose="020B0604030504040204" pitchFamily="50" charset="-128"/>
                <a:ea typeface="Meiryo UI" panose="020B0604030504040204" pitchFamily="50" charset="-128"/>
              </a:rPr>
              <a:t>ワンチーム“となって</a:t>
            </a:r>
            <a:endParaRPr kumimoji="1" lang="en-US" altLang="ja-JP" sz="1800" b="0" kern="1200" dirty="0">
              <a:solidFill>
                <a:schemeClr val="tx1"/>
              </a:solidFill>
              <a:effectLst/>
              <a:latin typeface="Meiryo UI" panose="020B0604030504040204" pitchFamily="50" charset="-128"/>
              <a:ea typeface="Meiryo UI" panose="020B0604030504040204" pitchFamily="50" charset="-128"/>
            </a:endParaRPr>
          </a:p>
          <a:p>
            <a:r>
              <a:rPr lang="ja-JP" altLang="en-US" sz="1800" b="0" dirty="0">
                <a:latin typeface="Meiryo UI" panose="020B0604030504040204" pitchFamily="50" charset="-128"/>
                <a:ea typeface="Meiryo UI" panose="020B0604030504040204" pitchFamily="50" charset="-128"/>
              </a:rPr>
              <a:t>　</a:t>
            </a:r>
            <a:r>
              <a:rPr lang="ja-JP" altLang="en-US" sz="1800" b="0" dirty="0" smtClean="0">
                <a:latin typeface="Meiryo UI" panose="020B0604030504040204" pitchFamily="50" charset="-128"/>
                <a:ea typeface="Meiryo UI" panose="020B0604030504040204" pitchFamily="50" charset="-128"/>
              </a:rPr>
              <a:t>　　重層的</a:t>
            </a:r>
            <a:r>
              <a:rPr lang="ja-JP" altLang="en-US" sz="1800" b="0" dirty="0">
                <a:latin typeface="Meiryo UI" panose="020B0604030504040204" pitchFamily="50" charset="-128"/>
                <a:ea typeface="Meiryo UI" panose="020B0604030504040204" pitchFamily="50" charset="-128"/>
              </a:rPr>
              <a:t>、多面的、継続的な</a:t>
            </a:r>
            <a:r>
              <a:rPr kumimoji="1" lang="ja-JP" altLang="en-US" sz="1800" b="0" kern="1200" dirty="0">
                <a:solidFill>
                  <a:schemeClr val="tx1"/>
                </a:solidFill>
                <a:effectLst/>
                <a:latin typeface="Meiryo UI" panose="020B0604030504040204" pitchFamily="50" charset="-128"/>
                <a:ea typeface="Meiryo UI" panose="020B0604030504040204" pitchFamily="50" charset="-128"/>
              </a:rPr>
              <a:t>支援を展開することが</a:t>
            </a:r>
            <a:endParaRPr kumimoji="1" lang="en-US" altLang="ja-JP" sz="1800" b="0" kern="1200" dirty="0">
              <a:solidFill>
                <a:schemeClr val="tx1"/>
              </a:solidFill>
              <a:effectLst/>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　　期待</a:t>
            </a:r>
            <a:r>
              <a:rPr lang="ja-JP" altLang="en-US" sz="1800" dirty="0">
                <a:latin typeface="Meiryo UI" panose="020B0604030504040204" pitchFamily="50" charset="-128"/>
                <a:ea typeface="Meiryo UI" panose="020B0604030504040204" pitchFamily="50" charset="-128"/>
              </a:rPr>
              <a:t>されて</a:t>
            </a:r>
            <a:r>
              <a:rPr lang="ja-JP" altLang="en-US" sz="1800" dirty="0" smtClean="0">
                <a:latin typeface="Meiryo UI" panose="020B0604030504040204" pitchFamily="50" charset="-128"/>
                <a:ea typeface="Meiryo UI" panose="020B0604030504040204" pitchFamily="50" charset="-128"/>
              </a:rPr>
              <a:t>いる。</a:t>
            </a:r>
            <a:endParaRPr lang="en-US" altLang="ja-JP" sz="1800" dirty="0">
              <a:latin typeface="Meiryo UI" panose="020B0604030504040204" pitchFamily="50" charset="-128"/>
              <a:ea typeface="Meiryo UI" panose="020B0604030504040204" pitchFamily="50" charset="-128"/>
            </a:endParaRPr>
          </a:p>
          <a:p>
            <a:r>
              <a:rPr kumimoji="1" lang="ja-JP" altLang="en-US" sz="1800" b="0" kern="1200" dirty="0">
                <a:solidFill>
                  <a:schemeClr val="tx1"/>
                </a:solidFill>
                <a:effectLst/>
                <a:latin typeface="Meiryo UI" panose="020B0604030504040204" pitchFamily="50" charset="-128"/>
                <a:ea typeface="Meiryo UI" panose="020B0604030504040204" pitchFamily="50" charset="-128"/>
              </a:rPr>
              <a:t>　</a:t>
            </a:r>
            <a:endParaRPr kumimoji="1" lang="ja-JP" altLang="ja-JP" sz="1800" b="0" kern="1200" dirty="0">
              <a:solidFill>
                <a:schemeClr val="tx1"/>
              </a:solidFill>
              <a:effectLs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026681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300" y="1284288"/>
            <a:ext cx="6386513" cy="3592512"/>
          </a:xfrm>
        </p:spPr>
      </p:sp>
      <p:sp>
        <p:nvSpPr>
          <p:cNvPr id="3" name="ノート プレースホルダー 2"/>
          <p:cNvSpPr>
            <a:spLocks noGrp="1"/>
          </p:cNvSpPr>
          <p:nvPr>
            <p:ph type="body" idx="1"/>
          </p:nvPr>
        </p:nvSpPr>
        <p:spPr>
          <a:xfrm>
            <a:off x="0" y="5123236"/>
            <a:ext cx="6614174" cy="4743078"/>
          </a:xfrm>
        </p:spPr>
        <p:txBody>
          <a:bodyPr/>
          <a:lstStyle/>
          <a:p>
            <a:r>
              <a:rPr lang="ja-JP" altLang="en-US" sz="1800" b="0" dirty="0">
                <a:latin typeface="Meiryo UI" panose="020B0604030504040204" pitchFamily="50" charset="-128"/>
                <a:ea typeface="Meiryo UI" panose="020B0604030504040204" pitchFamily="50" charset="-128"/>
              </a:rPr>
              <a:t>１．「支援対象児童等」とは、具体的には、以下の①～③。</a:t>
            </a:r>
            <a:r>
              <a:rPr lang="en-US" altLang="ja-JP" sz="1800" b="0" dirty="0">
                <a:latin typeface="Meiryo UI" panose="020B0604030504040204" pitchFamily="50" charset="-128"/>
                <a:ea typeface="Meiryo UI" panose="020B0604030504040204" pitchFamily="50" charset="-128"/>
              </a:rPr>
              <a:t/>
            </a:r>
            <a:br>
              <a:rPr lang="en-US" altLang="ja-JP" sz="1800" b="0" dirty="0">
                <a:latin typeface="Meiryo UI" panose="020B0604030504040204" pitchFamily="50" charset="-128"/>
                <a:ea typeface="Meiryo UI" panose="020B0604030504040204" pitchFamily="50" charset="-128"/>
              </a:rPr>
            </a:br>
            <a:r>
              <a:rPr lang="ja-JP" altLang="en-US" sz="1800" b="0" dirty="0" smtClean="0">
                <a:latin typeface="Meiryo UI" panose="020B0604030504040204" pitchFamily="50" charset="-128"/>
                <a:ea typeface="Meiryo UI" panose="020B0604030504040204" pitchFamily="50" charset="-128"/>
              </a:rPr>
              <a:t>　　① </a:t>
            </a:r>
            <a:r>
              <a:rPr lang="ja-JP" altLang="en-US" sz="1800" b="0" dirty="0">
                <a:latin typeface="Meiryo UI" panose="020B0604030504040204" pitchFamily="50" charset="-128"/>
                <a:ea typeface="Meiryo UI" panose="020B0604030504040204" pitchFamily="50" charset="-128"/>
              </a:rPr>
              <a:t>要保護</a:t>
            </a:r>
            <a:r>
              <a:rPr lang="ja-JP" altLang="en-US" sz="1800" b="0" dirty="0" smtClean="0">
                <a:latin typeface="Meiryo UI" panose="020B0604030504040204" pitchFamily="50" charset="-128"/>
                <a:ea typeface="Meiryo UI" panose="020B0604030504040204" pitchFamily="50" charset="-128"/>
              </a:rPr>
              <a:t>児童、② </a:t>
            </a:r>
            <a:r>
              <a:rPr lang="ja-JP" altLang="en-US" sz="1800" b="0" dirty="0">
                <a:latin typeface="Meiryo UI" panose="020B0604030504040204" pitchFamily="50" charset="-128"/>
                <a:ea typeface="Meiryo UI" panose="020B0604030504040204" pitchFamily="50" charset="-128"/>
              </a:rPr>
              <a:t>要支援</a:t>
            </a:r>
            <a:r>
              <a:rPr lang="ja-JP" altLang="en-US" sz="1800" b="0" dirty="0" smtClean="0">
                <a:latin typeface="Meiryo UI" panose="020B0604030504040204" pitchFamily="50" charset="-128"/>
                <a:ea typeface="Meiryo UI" panose="020B0604030504040204" pitchFamily="50" charset="-128"/>
              </a:rPr>
              <a:t>児童、③ </a:t>
            </a:r>
            <a:r>
              <a:rPr lang="ja-JP" altLang="en-US" sz="1800" b="0" dirty="0">
                <a:latin typeface="Meiryo UI" panose="020B0604030504040204" pitchFamily="50" charset="-128"/>
                <a:ea typeface="Meiryo UI" panose="020B0604030504040204" pitchFamily="50" charset="-128"/>
              </a:rPr>
              <a:t>特定</a:t>
            </a:r>
            <a:r>
              <a:rPr lang="ja-JP" altLang="en-US" sz="1800" b="0" dirty="0" smtClean="0">
                <a:latin typeface="Meiryo UI" panose="020B0604030504040204" pitchFamily="50" charset="-128"/>
                <a:ea typeface="Meiryo UI" panose="020B0604030504040204" pitchFamily="50" charset="-128"/>
              </a:rPr>
              <a:t>妊婦</a:t>
            </a:r>
            <a:endParaRPr lang="ja-JP" altLang="en-US" sz="1800" b="0" dirty="0">
              <a:latin typeface="Meiryo UI" panose="020B0604030504040204" pitchFamily="50" charset="-128"/>
              <a:ea typeface="Meiryo UI" panose="020B0604030504040204" pitchFamily="50" charset="-128"/>
            </a:endParaRPr>
          </a:p>
          <a:p>
            <a:r>
              <a:rPr kumimoji="1" lang="ja-JP" altLang="en-US" sz="1800" b="0" dirty="0">
                <a:latin typeface="Meiryo UI" panose="020B0604030504040204" pitchFamily="50" charset="-128"/>
                <a:ea typeface="Meiryo UI" panose="020B0604030504040204" pitchFamily="50" charset="-128"/>
              </a:rPr>
              <a:t>　　</a:t>
            </a:r>
            <a:endParaRPr kumimoji="1" lang="en-US" altLang="ja-JP" sz="1800" b="0" dirty="0" smtClean="0">
              <a:latin typeface="Meiryo UI" panose="020B0604030504040204" pitchFamily="50" charset="-128"/>
              <a:ea typeface="Meiryo UI" panose="020B0604030504040204" pitchFamily="50" charset="-128"/>
            </a:endParaRPr>
          </a:p>
          <a:p>
            <a:r>
              <a:rPr lang="ja-JP" altLang="en-US" sz="1800" b="0" dirty="0" smtClean="0">
                <a:latin typeface="Meiryo UI" panose="020B0604030504040204" pitchFamily="50" charset="-128"/>
                <a:ea typeface="Meiryo UI" panose="020B0604030504040204" pitchFamily="50" charset="-128"/>
              </a:rPr>
              <a:t>２</a:t>
            </a:r>
            <a:r>
              <a:rPr lang="ja-JP" altLang="en-US" sz="1800" b="0" dirty="0">
                <a:latin typeface="Meiryo UI" panose="020B0604030504040204" pitchFamily="50" charset="-128"/>
                <a:ea typeface="Meiryo UI" panose="020B0604030504040204" pitchFamily="50" charset="-128"/>
              </a:rPr>
              <a:t>．要対協の意義については</a:t>
            </a:r>
            <a:r>
              <a:rPr lang="ja-JP" altLang="en-US" sz="1800" b="0" dirty="0" smtClean="0">
                <a:latin typeface="Meiryo UI" panose="020B0604030504040204" pitchFamily="50" charset="-128"/>
                <a:ea typeface="Meiryo UI" panose="020B0604030504040204" pitchFamily="50" charset="-128"/>
              </a:rPr>
              <a:t>、以下のとおり</a:t>
            </a:r>
            <a:endParaRPr lang="en-US" altLang="ja-JP" sz="1800" b="0" dirty="0">
              <a:latin typeface="Meiryo UI" panose="020B0604030504040204" pitchFamily="50" charset="-128"/>
              <a:ea typeface="Meiryo UI" panose="020B0604030504040204" pitchFamily="50" charset="-128"/>
            </a:endParaRPr>
          </a:p>
          <a:p>
            <a:pPr marL="0" indent="0">
              <a:buNone/>
            </a:pPr>
            <a:r>
              <a:rPr lang="ja-JP" altLang="en-US" sz="1800" dirty="0" smtClean="0">
                <a:latin typeface="Meiryo UI" panose="020B0604030504040204" pitchFamily="50" charset="-128"/>
                <a:ea typeface="Meiryo UI" panose="020B0604030504040204" pitchFamily="50" charset="-128"/>
              </a:rPr>
              <a:t>　　① 支援対象児童等を早期発見し、迅速に支援を開始できる。</a:t>
            </a:r>
          </a:p>
          <a:p>
            <a:pPr marL="0" indent="0">
              <a:buNone/>
            </a:pPr>
            <a:r>
              <a:rPr lang="ja-JP" altLang="en-US" sz="1800" dirty="0" smtClean="0">
                <a:latin typeface="Meiryo UI" panose="020B0604030504040204" pitchFamily="50" charset="-128"/>
                <a:ea typeface="Meiryo UI" panose="020B0604030504040204" pitchFamily="50" charset="-128"/>
              </a:rPr>
              <a:t>　　② 各関係機関等が情報や課題を共有し、アセスメントを協働できる。</a:t>
            </a:r>
            <a:endParaRPr lang="en-US" altLang="ja-JP" sz="1800" dirty="0" smtClean="0">
              <a:latin typeface="Meiryo UI" panose="020B0604030504040204" pitchFamily="50" charset="-128"/>
              <a:ea typeface="Meiryo UI" panose="020B0604030504040204" pitchFamily="50" charset="-128"/>
            </a:endParaRPr>
          </a:p>
          <a:p>
            <a:pPr marL="0" indent="0">
              <a:buNone/>
            </a:pPr>
            <a:r>
              <a:rPr lang="ja-JP" altLang="en-US" sz="1800" dirty="0" smtClean="0">
                <a:latin typeface="Meiryo UI" panose="020B0604030504040204" pitchFamily="50" charset="-128"/>
                <a:ea typeface="Meiryo UI" panose="020B0604030504040204" pitchFamily="50" charset="-128"/>
              </a:rPr>
              <a:t>　　③ 関係機関が</a:t>
            </a:r>
            <a:r>
              <a:rPr lang="ja-JP" altLang="en-US" sz="1800" dirty="0">
                <a:latin typeface="Meiryo UI" panose="020B0604030504040204" pitchFamily="50" charset="-128"/>
                <a:ea typeface="Meiryo UI" panose="020B0604030504040204" pitchFamily="50" charset="-128"/>
              </a:rPr>
              <a:t>同一の認識の下に、</a:t>
            </a:r>
            <a:r>
              <a:rPr lang="ja-JP" altLang="en-US" sz="1800" dirty="0" smtClean="0">
                <a:latin typeface="Meiryo UI" panose="020B0604030504040204" pitchFamily="50" charset="-128"/>
                <a:ea typeface="Meiryo UI" panose="020B0604030504040204" pitchFamily="50" charset="-128"/>
              </a:rPr>
              <a:t>役割分担</a:t>
            </a:r>
            <a:r>
              <a:rPr lang="ja-JP" altLang="en-US" sz="1800" dirty="0">
                <a:latin typeface="Meiryo UI" panose="020B0604030504040204" pitchFamily="50" charset="-128"/>
                <a:ea typeface="Meiryo UI" panose="020B0604030504040204" pitchFamily="50" charset="-128"/>
              </a:rPr>
              <a:t>しながら支援を</a:t>
            </a:r>
            <a:r>
              <a:rPr lang="ja-JP" altLang="en-US" sz="1800" dirty="0" smtClean="0">
                <a:latin typeface="Meiryo UI" panose="020B0604030504040204" pitchFamily="50" charset="-128"/>
                <a:ea typeface="Meiryo UI" panose="020B0604030504040204" pitchFamily="50" charset="-128"/>
              </a:rPr>
              <a:t>行える。</a:t>
            </a:r>
            <a:endParaRPr lang="en-US" altLang="ja-JP" sz="1800" dirty="0" smtClean="0">
              <a:latin typeface="Meiryo UI" panose="020B0604030504040204" pitchFamily="50" charset="-128"/>
              <a:ea typeface="Meiryo UI" panose="020B0604030504040204" pitchFamily="50" charset="-128"/>
            </a:endParaRPr>
          </a:p>
          <a:p>
            <a:pPr marL="0" indent="0">
              <a:buNone/>
            </a:pPr>
            <a:r>
              <a:rPr lang="ja-JP" altLang="en-US" sz="1800" dirty="0" smtClean="0">
                <a:latin typeface="Meiryo UI" panose="020B0604030504040204" pitchFamily="50" charset="-128"/>
                <a:ea typeface="Meiryo UI" panose="020B0604030504040204" pitchFamily="50" charset="-128"/>
              </a:rPr>
              <a:t>　　④ </a:t>
            </a:r>
            <a:r>
              <a:rPr lang="ja-JP" altLang="en-US" sz="1800" dirty="0">
                <a:latin typeface="Meiryo UI" panose="020B0604030504040204" pitchFamily="50" charset="-128"/>
                <a:ea typeface="Meiryo UI" panose="020B0604030504040204" pitchFamily="50" charset="-128"/>
              </a:rPr>
              <a:t>関係</a:t>
            </a:r>
            <a:r>
              <a:rPr lang="ja-JP" altLang="en-US" sz="1800" dirty="0" smtClean="0">
                <a:latin typeface="Meiryo UI" panose="020B0604030504040204" pitchFamily="50" charset="-128"/>
                <a:ea typeface="Meiryo UI" panose="020B0604030504040204" pitchFamily="50" charset="-128"/>
              </a:rPr>
              <a:t>機関が分担し合うことで、それぞれ</a:t>
            </a:r>
            <a:r>
              <a:rPr lang="ja-JP" altLang="en-US" sz="1800" dirty="0">
                <a:latin typeface="Meiryo UI" panose="020B0604030504040204" pitchFamily="50" charset="-128"/>
                <a:ea typeface="Meiryo UI" panose="020B0604030504040204" pitchFamily="50" charset="-128"/>
              </a:rPr>
              <a:t>の機関の責任</a:t>
            </a:r>
            <a:r>
              <a:rPr lang="ja-JP" altLang="en-US" sz="1800" dirty="0" smtClean="0">
                <a:latin typeface="Meiryo UI" panose="020B0604030504040204" pitchFamily="50" charset="-128"/>
                <a:ea typeface="Meiryo UI" panose="020B0604030504040204" pitchFamily="50" charset="-128"/>
              </a:rPr>
              <a:t>、</a:t>
            </a:r>
            <a:endParaRPr lang="en-US" altLang="ja-JP" sz="1800" dirty="0" smtClean="0">
              <a:latin typeface="Meiryo UI" panose="020B0604030504040204" pitchFamily="50" charset="-128"/>
              <a:ea typeface="Meiryo UI" panose="020B0604030504040204" pitchFamily="50" charset="-128"/>
            </a:endParaRPr>
          </a:p>
          <a:p>
            <a:pPr marL="0" indent="0">
              <a:buNone/>
            </a:pPr>
            <a:r>
              <a:rPr lang="ja-JP" altLang="en-US" sz="1800" dirty="0">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　　　　　　　　　　　　　　　限界</a:t>
            </a:r>
            <a:r>
              <a:rPr lang="ja-JP" altLang="en-US" sz="1800" dirty="0">
                <a:latin typeface="Meiryo UI" panose="020B0604030504040204" pitchFamily="50" charset="-128"/>
                <a:ea typeface="Meiryo UI" panose="020B0604030504040204" pitchFamily="50" charset="-128"/>
              </a:rPr>
              <a:t>や大変さ</a:t>
            </a:r>
            <a:r>
              <a:rPr lang="ja-JP" altLang="en-US" sz="1800" dirty="0" smtClean="0">
                <a:latin typeface="Meiryo UI" panose="020B0604030504040204" pitchFamily="50" charset="-128"/>
                <a:ea typeface="Meiryo UI" panose="020B0604030504040204" pitchFamily="50" charset="-128"/>
              </a:rPr>
              <a:t>を分かち合う</a:t>
            </a:r>
            <a:r>
              <a:rPr lang="ja-JP" altLang="en-US" sz="1800" dirty="0">
                <a:latin typeface="Meiryo UI" panose="020B0604030504040204" pitchFamily="50" charset="-128"/>
                <a:ea typeface="Meiryo UI" panose="020B0604030504040204" pitchFamily="50" charset="-128"/>
              </a:rPr>
              <a:t>ことが</a:t>
            </a:r>
            <a:r>
              <a:rPr lang="ja-JP" altLang="en-US" sz="1800" dirty="0" smtClean="0">
                <a:latin typeface="Meiryo UI" panose="020B0604030504040204" pitchFamily="50" charset="-128"/>
                <a:ea typeface="Meiryo UI" panose="020B0604030504040204" pitchFamily="50" charset="-128"/>
              </a:rPr>
              <a:t>できる。</a:t>
            </a:r>
            <a:r>
              <a:rPr lang="en-US" altLang="ja-JP" sz="1800" dirty="0" err="1" smtClean="0">
                <a:latin typeface="Meiryo UI" panose="020B0604030504040204" pitchFamily="50" charset="-128"/>
                <a:ea typeface="Meiryo UI" panose="020B0604030504040204" pitchFamily="50" charset="-128"/>
              </a:rPr>
              <a:t>etc</a:t>
            </a:r>
            <a:endParaRPr lang="en-US" altLang="ja-JP" sz="1800" dirty="0">
              <a:latin typeface="Meiryo UI" panose="020B0604030504040204" pitchFamily="50" charset="-128"/>
              <a:ea typeface="Meiryo UI" panose="020B0604030504040204" pitchFamily="50" charset="-128"/>
            </a:endParaRPr>
          </a:p>
          <a:p>
            <a:pPr marL="0" indent="0">
              <a:buNone/>
            </a:pPr>
            <a:r>
              <a:rPr kumimoji="1" lang="ja-JP" altLang="en-US" sz="1800" b="0" dirty="0">
                <a:latin typeface="Meiryo UI" panose="020B0604030504040204" pitchFamily="50" charset="-128"/>
                <a:ea typeface="Meiryo UI" panose="020B0604030504040204" pitchFamily="50" charset="-128"/>
              </a:rPr>
              <a:t>　　</a:t>
            </a:r>
            <a:endParaRPr kumimoji="1" lang="en-US" altLang="ja-JP" sz="1800" b="0" dirty="0">
              <a:latin typeface="Meiryo UI" panose="020B0604030504040204" pitchFamily="50" charset="-128"/>
              <a:ea typeface="Meiryo UI" panose="020B0604030504040204" pitchFamily="50" charset="-128"/>
            </a:endParaRPr>
          </a:p>
          <a:p>
            <a:r>
              <a:rPr kumimoji="1" lang="ja-JP" altLang="en-US" sz="1800" b="0" dirty="0">
                <a:latin typeface="Meiryo UI" panose="020B0604030504040204" pitchFamily="50" charset="-128"/>
                <a:ea typeface="Meiryo UI" panose="020B0604030504040204" pitchFamily="50" charset="-128"/>
              </a:rPr>
              <a:t>３．しかし現在、多くの</a:t>
            </a:r>
            <a:r>
              <a:rPr kumimoji="1" lang="ja-JP" altLang="en-US" sz="1800" b="0" dirty="0" smtClean="0">
                <a:latin typeface="Meiryo UI" panose="020B0604030504040204" pitchFamily="50" charset="-128"/>
                <a:ea typeface="Meiryo UI" panose="020B0604030504040204" pitchFamily="50" charset="-128"/>
              </a:rPr>
              <a:t>要対協は、</a:t>
            </a:r>
            <a:r>
              <a:rPr kumimoji="1" lang="en-US" altLang="ja-JP" sz="1800" b="0" dirty="0" smtClean="0">
                <a:latin typeface="Meiryo UI" panose="020B0604030504040204" pitchFamily="50" charset="-128"/>
                <a:ea typeface="Meiryo UI" panose="020B0604030504040204" pitchFamily="50" charset="-128"/>
              </a:rPr>
              <a:t>‶</a:t>
            </a:r>
            <a:r>
              <a:rPr kumimoji="1" lang="ja-JP" altLang="en-US" sz="1800" b="0" dirty="0">
                <a:latin typeface="Meiryo UI" panose="020B0604030504040204" pitchFamily="50" charset="-128"/>
                <a:ea typeface="Meiryo UI" panose="020B0604030504040204" pitchFamily="50" charset="-128"/>
              </a:rPr>
              <a:t>硬直化・形骸化</a:t>
            </a:r>
            <a:r>
              <a:rPr kumimoji="1" lang="ja-JP" altLang="en-US" sz="1800" b="0" dirty="0" smtClean="0">
                <a:latin typeface="Meiryo UI" panose="020B0604030504040204" pitchFamily="50" charset="-128"/>
                <a:ea typeface="Meiryo UI" panose="020B0604030504040204" pitchFamily="50" charset="-128"/>
              </a:rPr>
              <a:t>“している。</a:t>
            </a:r>
            <a:endParaRPr kumimoji="1" lang="en-US" altLang="ja-JP" sz="1800" b="0" dirty="0" smtClean="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r>
              <a:rPr kumimoji="1" lang="ja-JP" altLang="en-US" sz="1800" b="0" dirty="0" smtClean="0">
                <a:latin typeface="Meiryo UI" panose="020B0604030504040204" pitchFamily="50" charset="-128"/>
                <a:ea typeface="Meiryo UI" panose="020B0604030504040204" pitchFamily="50" charset="-128"/>
              </a:rPr>
              <a:t>４．今後</a:t>
            </a:r>
            <a:r>
              <a:rPr kumimoji="1" lang="ja-JP" altLang="en-US" sz="1800" b="0" dirty="0">
                <a:latin typeface="Meiryo UI" panose="020B0604030504040204" pitchFamily="50" charset="-128"/>
                <a:ea typeface="Meiryo UI" panose="020B0604030504040204" pitchFamily="50" charset="-128"/>
              </a:rPr>
              <a:t>は子ども食堂や学習支援拠点</a:t>
            </a:r>
            <a:r>
              <a:rPr kumimoji="1" lang="ja-JP" altLang="en-US" sz="1800" b="0" dirty="0" smtClean="0">
                <a:latin typeface="Meiryo UI" panose="020B0604030504040204" pitchFamily="50" charset="-128"/>
                <a:ea typeface="Meiryo UI" panose="020B0604030504040204" pitchFamily="50" charset="-128"/>
              </a:rPr>
              <a:t>、アドボカシ－・当事者団体</a:t>
            </a:r>
            <a:endParaRPr kumimoji="1" lang="en-US" altLang="ja-JP" sz="1800" b="0" dirty="0" smtClean="0">
              <a:latin typeface="Meiryo UI" panose="020B0604030504040204" pitchFamily="50" charset="-128"/>
              <a:ea typeface="Meiryo UI" panose="020B0604030504040204" pitchFamily="50" charset="-128"/>
            </a:endParaRPr>
          </a:p>
          <a:p>
            <a:r>
              <a:rPr kumimoji="1" lang="ja-JP" altLang="en-US" sz="1800" b="0" dirty="0" smtClean="0">
                <a:latin typeface="Meiryo UI" panose="020B0604030504040204" pitchFamily="50" charset="-128"/>
                <a:ea typeface="Meiryo UI" panose="020B0604030504040204" pitchFamily="50" charset="-128"/>
              </a:rPr>
              <a:t>　　　など、新た</a:t>
            </a:r>
            <a:r>
              <a:rPr kumimoji="1" lang="ja-JP" altLang="en-US" sz="1800" b="0" dirty="0">
                <a:latin typeface="Meiryo UI" panose="020B0604030504040204" pitchFamily="50" charset="-128"/>
                <a:ea typeface="Meiryo UI" panose="020B0604030504040204" pitchFamily="50" charset="-128"/>
              </a:rPr>
              <a:t>な民間</a:t>
            </a:r>
            <a:r>
              <a:rPr kumimoji="1" lang="ja-JP" altLang="en-US" sz="1800" b="0" dirty="0" smtClean="0">
                <a:latin typeface="Meiryo UI" panose="020B0604030504040204" pitchFamily="50" charset="-128"/>
                <a:ea typeface="Meiryo UI" panose="020B0604030504040204" pitchFamily="50" charset="-128"/>
              </a:rPr>
              <a:t>社会資源</a:t>
            </a:r>
            <a:r>
              <a:rPr kumimoji="1" lang="ja-JP" altLang="en-US" sz="1800" b="0" dirty="0">
                <a:latin typeface="Meiryo UI" panose="020B0604030504040204" pitchFamily="50" charset="-128"/>
                <a:ea typeface="Meiryo UI" panose="020B0604030504040204" pitchFamily="50" charset="-128"/>
              </a:rPr>
              <a:t>が</a:t>
            </a:r>
            <a:r>
              <a:rPr kumimoji="1" lang="ja-JP" altLang="en-US" sz="1800" b="0" dirty="0" smtClean="0">
                <a:latin typeface="Meiryo UI" panose="020B0604030504040204" pitchFamily="50" charset="-128"/>
                <a:ea typeface="Meiryo UI" panose="020B0604030504040204" pitchFamily="50" charset="-128"/>
              </a:rPr>
              <a:t>参画することで、要対協そのものを</a:t>
            </a:r>
            <a:endParaRPr kumimoji="1" lang="en-US" altLang="ja-JP" sz="1800" b="0" dirty="0" smtClean="0">
              <a:latin typeface="Meiryo UI" panose="020B0604030504040204" pitchFamily="50" charset="-128"/>
              <a:ea typeface="Meiryo UI" panose="020B0604030504040204" pitchFamily="50" charset="-128"/>
            </a:endParaRPr>
          </a:p>
          <a:p>
            <a:r>
              <a:rPr kumimoji="1" lang="ja-JP" altLang="en-US" sz="1800" b="0" dirty="0" smtClean="0">
                <a:latin typeface="Meiryo UI" panose="020B0604030504040204" pitchFamily="50" charset="-128"/>
                <a:ea typeface="Meiryo UI" panose="020B0604030504040204" pitchFamily="50" charset="-128"/>
              </a:rPr>
              <a:t>　　　「子どもを守る地域ネットワーク」として</a:t>
            </a:r>
            <a:endParaRPr kumimoji="1" lang="en-US" altLang="ja-JP" sz="1800" b="0" dirty="0" smtClean="0">
              <a:latin typeface="Meiryo UI" panose="020B0604030504040204" pitchFamily="50" charset="-128"/>
              <a:ea typeface="Meiryo UI" panose="020B0604030504040204" pitchFamily="50" charset="-128"/>
            </a:endParaRPr>
          </a:p>
          <a:p>
            <a:r>
              <a:rPr kumimoji="1" lang="ja-JP" altLang="en-US" sz="1800" b="0" dirty="0" smtClean="0">
                <a:latin typeface="Meiryo UI" panose="020B0604030504040204" pitchFamily="50" charset="-128"/>
                <a:ea typeface="Meiryo UI" panose="020B0604030504040204" pitchFamily="50" charset="-128"/>
              </a:rPr>
              <a:t>　　　活性化し、実効化して</a:t>
            </a:r>
            <a:r>
              <a:rPr kumimoji="1" lang="ja-JP" altLang="en-US" sz="1800" b="0" dirty="0">
                <a:latin typeface="Meiryo UI" panose="020B0604030504040204" pitchFamily="50" charset="-128"/>
                <a:ea typeface="Meiryo UI" panose="020B0604030504040204" pitchFamily="50" charset="-128"/>
              </a:rPr>
              <a:t>いくこ</a:t>
            </a:r>
            <a:r>
              <a:rPr lang="ja-JP" altLang="en-US" sz="1800" dirty="0">
                <a:latin typeface="Meiryo UI" panose="020B0604030504040204" pitchFamily="50" charset="-128"/>
                <a:ea typeface="Meiryo UI" panose="020B0604030504040204" pitchFamily="50" charset="-128"/>
              </a:rPr>
              <a:t>と</a:t>
            </a:r>
            <a:r>
              <a:rPr kumimoji="1" lang="ja-JP" altLang="en-US" sz="1800" b="0" dirty="0" smtClean="0">
                <a:latin typeface="Meiryo UI" panose="020B0604030504040204" pitchFamily="50" charset="-128"/>
                <a:ea typeface="Meiryo UI" panose="020B0604030504040204" pitchFamily="50" charset="-128"/>
              </a:rPr>
              <a:t>が求められている。</a:t>
            </a:r>
            <a:endParaRPr kumimoji="1" lang="ja-JP" altLang="en-US" sz="1800" b="0"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59916FCB-49AB-4D50-A38E-46174FCDB198}" type="slidenum">
              <a:rPr kumimoji="1" lang="ja-JP" altLang="en-US" smtClean="0"/>
              <a:t>14</a:t>
            </a:fld>
            <a:endParaRPr kumimoji="1" lang="ja-JP" altLang="en-US"/>
          </a:p>
        </p:txBody>
      </p:sp>
    </p:spTree>
    <p:extLst>
      <p:ext uri="{BB962C8B-B14F-4D97-AF65-F5344CB8AC3E}">
        <p14:creationId xmlns:p14="http://schemas.microsoft.com/office/powerpoint/2010/main" val="9451929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0" y="4748163"/>
            <a:ext cx="6735763" cy="3884861"/>
          </a:xfrm>
        </p:spPr>
        <p:txBody>
          <a:bodyPr/>
          <a:lstStyle/>
          <a:p>
            <a:r>
              <a:rPr kumimoji="1" lang="ja-JP" altLang="en-US" sz="1800" b="0" dirty="0">
                <a:latin typeface="Meiryo UI" panose="020B0604030504040204" pitchFamily="50" charset="-128"/>
                <a:ea typeface="Meiryo UI" panose="020B0604030504040204" pitchFamily="50" charset="-128"/>
              </a:rPr>
              <a:t>１</a:t>
            </a:r>
            <a:r>
              <a:rPr kumimoji="1" lang="ja-JP" altLang="en-US" sz="1800" b="0" dirty="0" smtClean="0">
                <a:latin typeface="Meiryo UI" panose="020B0604030504040204" pitchFamily="50" charset="-128"/>
                <a:ea typeface="Meiryo UI" panose="020B0604030504040204" pitchFamily="50" charset="-128"/>
              </a:rPr>
              <a:t>．チームワーク＝「</a:t>
            </a:r>
            <a:r>
              <a:rPr kumimoji="1" lang="ja-JP" altLang="en-US" sz="1800" b="0" dirty="0">
                <a:latin typeface="Meiryo UI" panose="020B0604030504040204" pitchFamily="50" charset="-128"/>
                <a:ea typeface="Meiryo UI" panose="020B0604030504040204" pitchFamily="50" charset="-128"/>
              </a:rPr>
              <a:t>団結</a:t>
            </a:r>
            <a:r>
              <a:rPr kumimoji="1" lang="ja-JP" altLang="en-US" sz="1800" b="0" dirty="0" smtClean="0">
                <a:latin typeface="Meiryo UI" panose="020B0604030504040204" pitchFamily="50" charset="-128"/>
                <a:ea typeface="Meiryo UI" panose="020B0604030504040204" pitchFamily="50" charset="-128"/>
              </a:rPr>
              <a:t>」、ネットワーク＝「</a:t>
            </a:r>
            <a:r>
              <a:rPr kumimoji="1" lang="ja-JP" altLang="en-US" sz="1800" b="0" dirty="0">
                <a:latin typeface="Meiryo UI" panose="020B0604030504040204" pitchFamily="50" charset="-128"/>
                <a:ea typeface="Meiryo UI" panose="020B0604030504040204" pitchFamily="50" charset="-128"/>
              </a:rPr>
              <a:t>連帯</a:t>
            </a:r>
            <a:r>
              <a:rPr kumimoji="1" lang="ja-JP" altLang="en-US" sz="1800" b="0" dirty="0" smtClean="0">
                <a:latin typeface="Meiryo UI" panose="020B0604030504040204" pitchFamily="50" charset="-128"/>
                <a:ea typeface="Meiryo UI" panose="020B0604030504040204" pitchFamily="50" charset="-128"/>
              </a:rPr>
              <a:t>」</a:t>
            </a:r>
            <a:endParaRPr kumimoji="1" lang="en-US" altLang="ja-JP" sz="1800" b="0" dirty="0">
              <a:latin typeface="Meiryo UI" panose="020B0604030504040204" pitchFamily="50" charset="-128"/>
              <a:ea typeface="Meiryo UI" panose="020B0604030504040204" pitchFamily="50" charset="-128"/>
            </a:endParaRPr>
          </a:p>
          <a:p>
            <a:r>
              <a:rPr kumimoji="1" lang="ja-JP" altLang="en-US" sz="1800" b="0" dirty="0">
                <a:latin typeface="Meiryo UI" panose="020B0604030504040204" pitchFamily="50" charset="-128"/>
                <a:ea typeface="Meiryo UI" panose="020B0604030504040204" pitchFamily="50" charset="-128"/>
              </a:rPr>
              <a:t>２</a:t>
            </a:r>
            <a:r>
              <a:rPr kumimoji="1" lang="ja-JP" altLang="en-US" sz="1800" b="0" dirty="0" smtClean="0">
                <a:latin typeface="Meiryo UI" panose="020B0604030504040204" pitchFamily="50" charset="-128"/>
                <a:ea typeface="Meiryo UI" panose="020B0604030504040204" pitchFamily="50" charset="-128"/>
              </a:rPr>
              <a:t>．子どもの生活場所が変わっても、</a:t>
            </a:r>
            <a:endParaRPr kumimoji="1" lang="en-US" altLang="ja-JP" sz="1800" b="0" dirty="0" smtClean="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　　　　　　　　　　　　　　　</a:t>
            </a:r>
            <a:r>
              <a:rPr kumimoji="1" lang="ja-JP" altLang="en-US" sz="1800" b="0" dirty="0" smtClean="0">
                <a:latin typeface="Meiryo UI" panose="020B0604030504040204" pitchFamily="50" charset="-128"/>
                <a:ea typeface="Meiryo UI" panose="020B0604030504040204" pitchFamily="50" charset="-128"/>
              </a:rPr>
              <a:t>支援には、一貫性・連続性が保たれるべき。</a:t>
            </a:r>
            <a:endParaRPr kumimoji="1" lang="en-US" altLang="ja-JP" sz="1800" b="0" dirty="0" smtClean="0">
              <a:latin typeface="Meiryo UI" panose="020B0604030504040204" pitchFamily="50" charset="-128"/>
              <a:ea typeface="Meiryo UI" panose="020B0604030504040204" pitchFamily="50" charset="-128"/>
            </a:endParaRPr>
          </a:p>
          <a:p>
            <a:r>
              <a:rPr lang="ja-JP" altLang="en-US" sz="1800" dirty="0" smtClean="0">
                <a:latin typeface="Meiryo UI" panose="020B0604030504040204" pitchFamily="50" charset="-128"/>
                <a:ea typeface="Meiryo UI" panose="020B0604030504040204" pitchFamily="50" charset="-128"/>
              </a:rPr>
              <a:t>３．</a:t>
            </a:r>
            <a:r>
              <a:rPr kumimoji="1" lang="ja-JP" altLang="en-US" sz="1800" b="0" dirty="0" smtClean="0">
                <a:latin typeface="Meiryo UI" panose="020B0604030504040204" pitchFamily="50" charset="-128"/>
                <a:ea typeface="Meiryo UI" panose="020B0604030504040204" pitchFamily="50" charset="-128"/>
              </a:rPr>
              <a:t>「子どもの育ちの連続性」を保障する視点から</a:t>
            </a:r>
            <a:r>
              <a:rPr lang="ja-JP" altLang="en-US" sz="1800" dirty="0" smtClean="0">
                <a:latin typeface="Meiryo UI" panose="020B0604030504040204" pitchFamily="50" charset="-128"/>
                <a:ea typeface="Meiryo UI" panose="020B0604030504040204" pitchFamily="50" charset="-128"/>
              </a:rPr>
              <a:t>、児童養護施設と</a:t>
            </a:r>
            <a:endParaRPr kumimoji="1" lang="en-US" altLang="ja-JP" sz="1800" b="0" dirty="0" smtClean="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　　</a:t>
            </a:r>
            <a:r>
              <a:rPr kumimoji="1" lang="ja-JP" altLang="en-US" sz="1800" b="0" dirty="0" smtClean="0">
                <a:latin typeface="Meiryo UI" panose="020B0604030504040204" pitchFamily="50" charset="-128"/>
                <a:ea typeface="Meiryo UI" panose="020B0604030504040204" pitchFamily="50" charset="-128"/>
              </a:rPr>
              <a:t>乳児院、里親等との連携・協働は、一層重要となってくる。</a:t>
            </a:r>
            <a:endParaRPr kumimoji="1" lang="en-US" altLang="ja-JP" sz="1800" b="0" dirty="0" smtClean="0">
              <a:latin typeface="Meiryo UI" panose="020B0604030504040204" pitchFamily="50" charset="-128"/>
              <a:ea typeface="Meiryo UI" panose="020B0604030504040204" pitchFamily="50" charset="-128"/>
            </a:endParaRPr>
          </a:p>
          <a:p>
            <a:r>
              <a:rPr lang="ja-JP" altLang="en-US" sz="1800" dirty="0" smtClean="0">
                <a:latin typeface="Meiryo UI" panose="020B0604030504040204" pitchFamily="50" charset="-128"/>
                <a:ea typeface="Meiryo UI" panose="020B0604030504040204" pitchFamily="50" charset="-128"/>
              </a:rPr>
              <a:t>４．子どもが、地域の中で育まれていくことを踏まえれば、</a:t>
            </a:r>
            <a:endParaRPr lang="en-US" altLang="ja-JP" sz="1800" dirty="0" smtClean="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ja-JP" altLang="en-US" sz="1800" dirty="0" smtClean="0">
                <a:latin typeface="Meiryo UI" panose="020B0604030504040204" pitchFamily="50" charset="-128"/>
                <a:ea typeface="Meiryo UI" panose="020B0604030504040204" pitchFamily="50" charset="-128"/>
              </a:rPr>
              <a:t>　　　　　　　　　子どもも、職員も、可能な限り、地域とつながるべき。</a:t>
            </a:r>
            <a:endParaRPr lang="en-US" altLang="ja-JP" sz="1800" dirty="0" smtClean="0">
              <a:latin typeface="Meiryo UI" panose="020B0604030504040204" pitchFamily="50" charset="-128"/>
              <a:ea typeface="Meiryo UI" panose="020B0604030504040204" pitchFamily="50" charset="-128"/>
            </a:endParaRPr>
          </a:p>
          <a:p>
            <a:r>
              <a:rPr kumimoji="1" lang="ja-JP" altLang="en-US" sz="1800" b="0" dirty="0" smtClean="0">
                <a:latin typeface="Meiryo UI" panose="020B0604030504040204" pitchFamily="50" charset="-128"/>
                <a:ea typeface="Meiryo UI" panose="020B0604030504040204" pitchFamily="50" charset="-128"/>
              </a:rPr>
              <a:t>５．職員が地域の多様な団体や機関とつながることで、</a:t>
            </a:r>
            <a:endParaRPr kumimoji="1" lang="en-US" altLang="ja-JP" sz="1800" b="0" dirty="0" smtClean="0">
              <a:latin typeface="Meiryo UI" panose="020B0604030504040204" pitchFamily="50" charset="-128"/>
              <a:ea typeface="Meiryo UI" panose="020B0604030504040204" pitchFamily="50" charset="-128"/>
            </a:endParaRPr>
          </a:p>
          <a:p>
            <a:r>
              <a:rPr lang="ja-JP" altLang="en-US" sz="1800" dirty="0" smtClean="0">
                <a:latin typeface="Meiryo UI" panose="020B0604030504040204" pitchFamily="50" charset="-128"/>
                <a:ea typeface="Meiryo UI" panose="020B0604030504040204" pitchFamily="50" charset="-128"/>
              </a:rPr>
              <a:t>　　　　　　　　　　　　　施設</a:t>
            </a:r>
            <a:r>
              <a:rPr kumimoji="1" lang="ja-JP" altLang="en-US" sz="1800" b="0" dirty="0" smtClean="0">
                <a:latin typeface="Meiryo UI" panose="020B0604030504040204" pitchFamily="50" charset="-128"/>
                <a:ea typeface="Meiryo UI" panose="020B0604030504040204" pitchFamily="50" charset="-128"/>
              </a:rPr>
              <a:t>養育が閉鎖的になるリスク</a:t>
            </a:r>
            <a:r>
              <a:rPr kumimoji="1" lang="ja-JP" altLang="en-US" sz="1800" b="0" smtClean="0">
                <a:latin typeface="Meiryo UI" panose="020B0604030504040204" pitchFamily="50" charset="-128"/>
                <a:ea typeface="Meiryo UI" panose="020B0604030504040204" pitchFamily="50" charset="-128"/>
              </a:rPr>
              <a:t>も</a:t>
            </a:r>
            <a:r>
              <a:rPr kumimoji="1" lang="ja-JP" altLang="en-US" sz="1800" b="0" smtClean="0">
                <a:latin typeface="Meiryo UI" panose="020B0604030504040204" pitchFamily="50" charset="-128"/>
                <a:ea typeface="Meiryo UI" panose="020B0604030504040204" pitchFamily="50" charset="-128"/>
              </a:rPr>
              <a:t>低減できる</a:t>
            </a:r>
            <a:r>
              <a:rPr kumimoji="1" lang="ja-JP" altLang="en-US" sz="1800" b="0" dirty="0" smtClean="0">
                <a:latin typeface="Meiryo UI" panose="020B0604030504040204" pitchFamily="50" charset="-128"/>
                <a:ea typeface="Meiryo UI" panose="020B0604030504040204" pitchFamily="50" charset="-128"/>
              </a:rPr>
              <a:t>。</a:t>
            </a:r>
            <a:endParaRPr kumimoji="1" lang="ja-JP" altLang="en-US" sz="1800" b="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831046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59916FCB-49AB-4D50-A38E-46174FCDB198}" type="slidenum">
              <a:rPr kumimoji="1" lang="ja-JP" altLang="en-US" smtClean="0"/>
              <a:t>2</a:t>
            </a:fld>
            <a:endParaRPr kumimoji="1" lang="ja-JP" altLang="en-US"/>
          </a:p>
        </p:txBody>
      </p:sp>
    </p:spTree>
    <p:extLst>
      <p:ext uri="{BB962C8B-B14F-4D97-AF65-F5344CB8AC3E}">
        <p14:creationId xmlns:p14="http://schemas.microsoft.com/office/powerpoint/2010/main" val="7077894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a:xfrm>
            <a:off x="1" y="4536375"/>
            <a:ext cx="6734204" cy="5329938"/>
          </a:xfrm>
        </p:spPr>
        <p:txBody>
          <a:bodyPr/>
          <a:lstStyle/>
          <a:p>
            <a:r>
              <a:rPr kumimoji="1" lang="ja-JP" altLang="en-US" sz="1800" dirty="0">
                <a:latin typeface="Meiryo UI" panose="020B0604030504040204" pitchFamily="50" charset="-128"/>
                <a:ea typeface="Meiryo UI" panose="020B0604030504040204" pitchFamily="50" charset="-128"/>
              </a:rPr>
              <a:t>＜このスライドのポイント＞</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 研修受講者に対するメッセージです。</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 研修受講者はおおむね入職後</a:t>
            </a:r>
            <a:r>
              <a:rPr kumimoji="1" lang="en-US" altLang="ja-JP" sz="1800" dirty="0">
                <a:latin typeface="Meiryo UI" panose="020B0604030504040204" pitchFamily="50" charset="-128"/>
                <a:ea typeface="Meiryo UI" panose="020B0604030504040204" pitchFamily="50" charset="-128"/>
              </a:rPr>
              <a:t>3</a:t>
            </a:r>
            <a:r>
              <a:rPr kumimoji="1" lang="ja-JP" altLang="en-US" sz="1800" dirty="0">
                <a:latin typeface="Meiryo UI" panose="020B0604030504040204" pitchFamily="50" charset="-128"/>
                <a:ea typeface="Meiryo UI" panose="020B0604030504040204" pitchFamily="50" charset="-128"/>
              </a:rPr>
              <a:t>年未満です。様々な職種を対象としています。</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 講師担当者は、研修受講者が研修を受けるに至った背景を想像しつつ、参加者のモチベーションが少しでも上げられるような導入を心がけて下さい。</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 「抱え込みの防止」「チーム養育」がキーワードです。</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・講師担当者は必読書という形で提示している全養協の報告書を熟読した上、講義を行って下さい。</a:t>
            </a:r>
            <a:endParaRPr kumimoji="1"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・また、受講者にも当該報告書を必ず紹介してください。</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fld id="{DE9C7749-8796-4491-9C9C-1F05F307A876}" type="slidenum">
              <a:rPr kumimoji="1" lang="ja-JP" altLang="en-US" smtClean="0"/>
              <a:t>3</a:t>
            </a:fld>
            <a:endParaRPr kumimoji="1" lang="ja-JP" altLang="en-US"/>
          </a:p>
        </p:txBody>
      </p:sp>
    </p:spTree>
    <p:extLst>
      <p:ext uri="{BB962C8B-B14F-4D97-AF65-F5344CB8AC3E}">
        <p14:creationId xmlns:p14="http://schemas.microsoft.com/office/powerpoint/2010/main" val="3546016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a:xfrm>
            <a:off x="0" y="4548249"/>
            <a:ext cx="6734204" cy="5318064"/>
          </a:xfrm>
        </p:spPr>
        <p:txBody>
          <a:bodyPr/>
          <a:lstStyle/>
          <a:p>
            <a:r>
              <a:rPr kumimoji="1" lang="ja-JP" altLang="en-US" sz="1800" dirty="0">
                <a:latin typeface="Meiryo UI" panose="020B0604030504040204" pitchFamily="50" charset="-128"/>
                <a:ea typeface="Meiryo UI" panose="020B0604030504040204" pitchFamily="50" charset="-128"/>
              </a:rPr>
              <a:t>＜このスライドのポイント＞</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  ここでは、本領域で獲得するスキルのうち、「</a:t>
            </a:r>
            <a:r>
              <a:rPr lang="ja-JP" altLang="ja-JP" sz="1800" dirty="0">
                <a:latin typeface="Meiryo UI" panose="020B0604030504040204" pitchFamily="50" charset="-128"/>
                <a:ea typeface="Meiryo UI" panose="020B0604030504040204" pitchFamily="50" charset="-128"/>
              </a:rPr>
              <a:t>チームアプローチについて理解し、チームの一員としての自覚と役割を認識する</a:t>
            </a:r>
            <a:r>
              <a:rPr lang="ja-JP" altLang="en-US" sz="1800" dirty="0">
                <a:latin typeface="Meiryo UI" panose="020B0604030504040204" pitchFamily="50" charset="-128"/>
                <a:ea typeface="Meiryo UI" panose="020B0604030504040204" pitchFamily="50" charset="-128"/>
              </a:rPr>
              <a:t>」「</a:t>
            </a:r>
            <a:r>
              <a:rPr lang="ja-JP" altLang="ja-JP" sz="1800" dirty="0">
                <a:latin typeface="Meiryo UI" panose="020B0604030504040204" pitchFamily="50" charset="-128"/>
                <a:ea typeface="Meiryo UI" panose="020B0604030504040204" pitchFamily="50" charset="-128"/>
              </a:rPr>
              <a:t>職員同士が支え合っての実践であることを理解し、実践の基本とする</a:t>
            </a:r>
            <a:r>
              <a:rPr lang="ja-JP" altLang="en-US" sz="1800" dirty="0">
                <a:latin typeface="Meiryo UI" panose="020B0604030504040204" pitchFamily="50" charset="-128"/>
                <a:ea typeface="Meiryo UI" panose="020B0604030504040204" pitchFamily="50" charset="-128"/>
              </a:rPr>
              <a:t>」　</a:t>
            </a:r>
            <a:r>
              <a:rPr kumimoji="1" lang="ja-JP" altLang="en-US" sz="1800" dirty="0">
                <a:latin typeface="Meiryo UI" panose="020B0604030504040204" pitchFamily="50" charset="-128"/>
                <a:ea typeface="Meiryo UI" panose="020B0604030504040204" pitchFamily="50" charset="-128"/>
              </a:rPr>
              <a:t>この二つの点について説明しています。</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 「業界の全体像」⇒「施設の課題」⇒「個人の課題」という流れで展開していき、個人の問題に焦点化しています。</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・個人の問題については、研修受講者（</a:t>
            </a:r>
            <a:r>
              <a:rPr kumimoji="1" lang="en-US" altLang="ja-JP" sz="1800" dirty="0">
                <a:latin typeface="Meiryo UI" panose="020B0604030504040204" pitchFamily="50" charset="-128"/>
                <a:ea typeface="Meiryo UI" panose="020B0604030504040204" pitchFamily="50" charset="-128"/>
              </a:rPr>
              <a:t>3</a:t>
            </a:r>
            <a:r>
              <a:rPr kumimoji="1" lang="ja-JP" altLang="en-US" sz="1800" dirty="0">
                <a:latin typeface="Meiryo UI" panose="020B0604030504040204" pitchFamily="50" charset="-128"/>
                <a:ea typeface="Meiryo UI" panose="020B0604030504040204" pitchFamily="50" charset="-128"/>
              </a:rPr>
              <a:t>年未満職員）に共通する特徴をプラス面とマイナス面両方を簡単に整理しています。</a:t>
            </a:r>
            <a:endParaRPr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・このスライドはチームアプローチへの理解を深めるための土台となる資料です。講師担当者は下記の研究報告を熟読して下さい。</a:t>
            </a:r>
            <a:endParaRPr kumimoji="1" lang="en-US" altLang="ja-JP" sz="18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800" b="0" i="0" dirty="0">
              <a:solidFill>
                <a:srgbClr val="3E3939"/>
              </a:solidFill>
              <a:effectLs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800" b="0" i="0" dirty="0">
                <a:solidFill>
                  <a:srgbClr val="3E3939"/>
                </a:solidFill>
                <a:effectLst/>
                <a:latin typeface="Meiryo UI" panose="020B0604030504040204" pitchFamily="50" charset="-128"/>
                <a:ea typeface="Meiryo UI" panose="020B0604030504040204" pitchFamily="50" charset="-128"/>
              </a:rPr>
              <a:t>代表研究者　増沢　高　「社会的養護（児童福祉施設）における人材育成に係る要件に関する研究」報告書　公益財団法人資生堂社会福祉事業財団発行　平成</a:t>
            </a:r>
            <a:r>
              <a:rPr lang="en-US" altLang="ja-JP" sz="1800" b="0" i="0" dirty="0">
                <a:solidFill>
                  <a:srgbClr val="3E3939"/>
                </a:solidFill>
                <a:effectLst/>
                <a:latin typeface="Meiryo UI" panose="020B0604030504040204" pitchFamily="50" charset="-128"/>
                <a:ea typeface="Meiryo UI" panose="020B0604030504040204" pitchFamily="50" charset="-128"/>
              </a:rPr>
              <a:t>28</a:t>
            </a:r>
            <a:r>
              <a:rPr lang="ja-JP" altLang="en-US" sz="1800" b="0" i="0" dirty="0">
                <a:solidFill>
                  <a:srgbClr val="3E3939"/>
                </a:solidFill>
                <a:effectLst/>
                <a:latin typeface="Meiryo UI" panose="020B0604030504040204" pitchFamily="50" charset="-128"/>
                <a:ea typeface="Meiryo UI" panose="020B0604030504040204" pitchFamily="50" charset="-128"/>
              </a:rPr>
              <a:t>年</a:t>
            </a:r>
            <a:r>
              <a:rPr lang="en-US" altLang="ja-JP" sz="1800" b="0" i="0" dirty="0">
                <a:solidFill>
                  <a:srgbClr val="3E3939"/>
                </a:solidFill>
                <a:effectLst/>
                <a:latin typeface="Meiryo UI" panose="020B0604030504040204" pitchFamily="50" charset="-128"/>
                <a:ea typeface="Meiryo UI" panose="020B0604030504040204" pitchFamily="50" charset="-128"/>
              </a:rPr>
              <a:t>4</a:t>
            </a:r>
            <a:r>
              <a:rPr lang="ja-JP" altLang="en-US" sz="1800" b="0" i="0" dirty="0">
                <a:solidFill>
                  <a:srgbClr val="3E3939"/>
                </a:solidFill>
                <a:effectLst/>
                <a:latin typeface="Meiryo UI" panose="020B0604030504040204" pitchFamily="50" charset="-128"/>
                <a:ea typeface="Meiryo UI" panose="020B0604030504040204" pitchFamily="50" charset="-128"/>
              </a:rPr>
              <a:t>月</a:t>
            </a:r>
          </a:p>
          <a:p>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DE9C7749-8796-4491-9C9C-1F05F307A876}" type="slidenum">
              <a:rPr kumimoji="1" lang="ja-JP" altLang="en-US" smtClean="0"/>
              <a:t>4</a:t>
            </a:fld>
            <a:endParaRPr kumimoji="1" lang="ja-JP" altLang="en-US"/>
          </a:p>
        </p:txBody>
      </p:sp>
    </p:spTree>
    <p:extLst>
      <p:ext uri="{BB962C8B-B14F-4D97-AF65-F5344CB8AC3E}">
        <p14:creationId xmlns:p14="http://schemas.microsoft.com/office/powerpoint/2010/main" val="15291460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a:xfrm>
            <a:off x="0" y="4572001"/>
            <a:ext cx="6734204" cy="5294312"/>
          </a:xfrm>
        </p:spPr>
        <p:txBody>
          <a:bodyPr/>
          <a:lstStyle/>
          <a:p>
            <a:r>
              <a:rPr kumimoji="1" lang="ja-JP" altLang="en-US" sz="1800" dirty="0">
                <a:latin typeface="Meiryo UI" panose="020B0604030504040204" pitchFamily="50" charset="-128"/>
                <a:ea typeface="Meiryo UI" panose="020B0604030504040204" pitchFamily="50" charset="-128"/>
              </a:rPr>
              <a:t>＜このスライドのポイント＞</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 このスライドでは、前のスライドで少し触れた個人が抱えるネガティブな部分をさらに掘り下げています。</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 イラストの荷物は、「職員に起こる気持ち」について、大きく二点に絞って説明しています。</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　 ① 孤立化・密室化に関わること</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　 ② 子どもと大人の関係性から生じる課題</a:t>
            </a:r>
            <a:endParaRPr kumimoji="1"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・講師担当者自身の体験や施設の出来事などを織り交ぜながら、上記①および②の状況について、具体的にイメージできるよう説明を加えて下さい。</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endParaRPr kumimoji="1" lang="ja-JP" altLang="en-US" sz="1800" dirty="0">
              <a:latin typeface="Meiryo UI" panose="020B0604030504040204" pitchFamily="50" charset="-128"/>
              <a:ea typeface="Meiryo UI" panose="020B0604030504040204" pitchFamily="50" charset="-128"/>
            </a:endParaRPr>
          </a:p>
          <a:p>
            <a:endParaRPr kumimoji="1" lang="en-US" altLang="ja-JP" dirty="0"/>
          </a:p>
        </p:txBody>
      </p:sp>
      <p:sp>
        <p:nvSpPr>
          <p:cNvPr id="4" name="スライド番号プレースホルダー 3"/>
          <p:cNvSpPr>
            <a:spLocks noGrp="1"/>
          </p:cNvSpPr>
          <p:nvPr>
            <p:ph type="sldNum" sz="quarter" idx="5"/>
          </p:nvPr>
        </p:nvSpPr>
        <p:spPr/>
        <p:txBody>
          <a:bodyPr/>
          <a:lstStyle/>
          <a:p>
            <a:fld id="{DE9C7749-8796-4491-9C9C-1F05F307A876}" type="slidenum">
              <a:rPr kumimoji="1" lang="ja-JP" altLang="en-US" smtClean="0"/>
              <a:t>5</a:t>
            </a:fld>
            <a:endParaRPr kumimoji="1" lang="ja-JP" altLang="en-US"/>
          </a:p>
        </p:txBody>
      </p:sp>
    </p:spTree>
    <p:extLst>
      <p:ext uri="{BB962C8B-B14F-4D97-AF65-F5344CB8AC3E}">
        <p14:creationId xmlns:p14="http://schemas.microsoft.com/office/powerpoint/2010/main" val="5057274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a:xfrm>
            <a:off x="0" y="4595752"/>
            <a:ext cx="6734204" cy="5270562"/>
          </a:xfrm>
        </p:spPr>
        <p:txBody>
          <a:bodyPr/>
          <a:lstStyle/>
          <a:p>
            <a:r>
              <a:rPr kumimoji="1" lang="ja-JP" altLang="en-US" sz="1800" dirty="0">
                <a:latin typeface="Meiryo UI" panose="020B0604030504040204" pitchFamily="50" charset="-128"/>
                <a:ea typeface="Meiryo UI" panose="020B0604030504040204" pitchFamily="50" charset="-128"/>
              </a:rPr>
              <a:t>＜このスライドのポイント＞</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・前のスライドの続きです。 この状況は、誰にでも起こり得ます。場合によっては、複数同時に連続して発生することもあります。</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 そうしたとき、 個人が抱えたネガティブな状況が、職員間や組織内に派生していくことを示しています。</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 特に、右の図（職員間・施設内で生じやすいこと）は、次のスライドにつなげるための前振りです。</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・講師担当者自身の体験や施設の出来事などを織り交ぜながら、バッドサイクルの連鎖が生み出す職員間・組織間のすれ違いや不和などを説明して下さい。</a:t>
            </a:r>
            <a:endParaRPr kumimoji="1"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・このスライドの最後に、こうした状況の打破のためにどうすればよいかということを投げかけて下さい。次のスライドの前振りとなります。</a:t>
            </a:r>
            <a:endParaRPr kumimoji="1" lang="en-US" altLang="ja-JP" sz="1800"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fld id="{DE9C7749-8796-4491-9C9C-1F05F307A876}" type="slidenum">
              <a:rPr kumimoji="1" lang="ja-JP" altLang="en-US" smtClean="0"/>
              <a:t>6</a:t>
            </a:fld>
            <a:endParaRPr kumimoji="1" lang="ja-JP" altLang="en-US"/>
          </a:p>
        </p:txBody>
      </p:sp>
    </p:spTree>
    <p:extLst>
      <p:ext uri="{BB962C8B-B14F-4D97-AF65-F5344CB8AC3E}">
        <p14:creationId xmlns:p14="http://schemas.microsoft.com/office/powerpoint/2010/main" val="30488338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a:xfrm>
            <a:off x="0" y="4583874"/>
            <a:ext cx="6734204" cy="5282439"/>
          </a:xfrm>
        </p:spPr>
        <p:txBody>
          <a:bodyPr/>
          <a:lstStyle/>
          <a:p>
            <a:r>
              <a:rPr kumimoji="1" lang="ja-JP" altLang="en-US" sz="1800" dirty="0">
                <a:latin typeface="Meiryo UI" panose="020B0604030504040204" pitchFamily="50" charset="-128"/>
                <a:ea typeface="Meiryo UI" panose="020B0604030504040204" pitchFamily="50" charset="-128"/>
              </a:rPr>
              <a:t>＜このスライドのポイント＞</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 前スライドのアンサーです（職員個人や組織内に生じる不協和音をどう解決していくか＝報連相・記録の重要性というところにつなげていく）。</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 この答えにたどり着くために、前振りとして児童養護施設が持つ特殊性（二面性）に対する理解を促します。</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 「子ども達にとっての生活の場」「職員にとっての労働の場」とは何かということについて説明を行います。</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 どちらを優先するかという議論（例：「子どもの人権と職員の人権どちらが大切なのですか」）が常に持ち上がる場であるがゆえに、揺るがない土台（柱）を持っておきたい。</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 この講義では、その土台（柱）を構成する一つの要素として、「チームアプローチ」という観点から切り込んでいます。</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a:t>
            </a:r>
            <a:r>
              <a:rPr lang="ja-JP" altLang="en-US" sz="1800" dirty="0">
                <a:latin typeface="Meiryo UI" panose="020B0604030504040204" pitchFamily="50" charset="-128"/>
                <a:ea typeface="Meiryo UI" panose="020B0604030504040204" pitchFamily="50" charset="-128"/>
              </a:rPr>
              <a:t>伝えたいこと（</a:t>
            </a:r>
            <a:r>
              <a:rPr kumimoji="1" lang="ja-JP" altLang="en-US" sz="1800" dirty="0">
                <a:latin typeface="Meiryo UI" panose="020B0604030504040204" pitchFamily="50" charset="-128"/>
                <a:ea typeface="Meiryo UI" panose="020B0604030504040204" pitchFamily="50" charset="-128"/>
              </a:rPr>
              <a:t>要約）＞</a:t>
            </a:r>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児童養護施設は、子ども達の立場から見ると「</a:t>
            </a:r>
            <a:r>
              <a:rPr lang="ja-JP" altLang="en-US" sz="1800" dirty="0">
                <a:latin typeface="Meiryo UI" panose="020B0604030504040204" pitchFamily="50" charset="-128"/>
                <a:ea typeface="Meiryo UI" panose="020B0604030504040204" pitchFamily="50" charset="-128"/>
              </a:rPr>
              <a:t>生活</a:t>
            </a:r>
            <a:r>
              <a:rPr kumimoji="1" lang="ja-JP" altLang="en-US" sz="1800" dirty="0">
                <a:latin typeface="Meiryo UI" panose="020B0604030504040204" pitchFamily="50" charset="-128"/>
                <a:ea typeface="Meiryo UI" panose="020B0604030504040204" pitchFamily="50" charset="-128"/>
              </a:rPr>
              <a:t>の場」であり、一方、職員の立場から見ると「労働の場」</a:t>
            </a:r>
            <a:r>
              <a:rPr lang="ja-JP" altLang="en-US" sz="1800" dirty="0">
                <a:latin typeface="Meiryo UI" panose="020B0604030504040204" pitchFamily="50" charset="-128"/>
                <a:ea typeface="Meiryo UI" panose="020B0604030504040204" pitchFamily="50" charset="-128"/>
              </a:rPr>
              <a:t>です。公的な仕組みの中で子ども達と生活を共にしながら、その中身（養育）は、非常に私的で個人的な関係に依存する場です。加えて、この構成員全てが、様々な価値観・人生観を有していることを忘れてはなりません。</a:t>
            </a:r>
            <a:endParaRPr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様々な事情を抱えて施設に入所してきた子ども達との暮らしは、決して毎日が平穏無事であることはなく、多くの課題が次々と起こります。子どもの生活を最優先に考えるあまり、職員の状況を軽んじるような空気感が出来上がるかもしれません。逆に、職員目線になりすぎて、子どもの生活が非常に管理的に押さえつけられるかもしれません。児童養護施設が持つこの二面性は、ちょっとした出来事でいつも揺れながら、でもバランスを保とうと動き続けるものです。</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そんな時、私たちにできるとても大切なことがあります。</a:t>
            </a:r>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「報告」「連絡」「相談」そして「記録」です。</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今、多くの施設が小規模化・地域化養育を推進しています。ローテーション勤務を採用している施設も多くあるかと思います。自分が勤務していたときに生じた出来事や、あるいはその出来事を通じて生まれた感情は、誰かに、例えば同僚や上司に伝えなければ、それは何も無かったことに等しい状況になります。口頭での報告や連絡、相談が難しい場合、施設が整えている記録方式や、引継ぎ方式に基づき、必ず記録に残しておいてください。</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fld id="{DE9C7749-8796-4491-9C9C-1F05F307A876}" type="slidenum">
              <a:rPr kumimoji="1" lang="ja-JP" altLang="en-US" smtClean="0"/>
              <a:t>7</a:t>
            </a:fld>
            <a:endParaRPr kumimoji="1" lang="ja-JP" altLang="en-US"/>
          </a:p>
        </p:txBody>
      </p:sp>
    </p:spTree>
    <p:extLst>
      <p:ext uri="{BB962C8B-B14F-4D97-AF65-F5344CB8AC3E}">
        <p14:creationId xmlns:p14="http://schemas.microsoft.com/office/powerpoint/2010/main" val="40396299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1143000"/>
            <a:ext cx="5486400" cy="3086100"/>
          </a:xfrm>
        </p:spPr>
      </p:sp>
      <p:sp>
        <p:nvSpPr>
          <p:cNvPr id="3" name="ノート プレースホルダー 2"/>
          <p:cNvSpPr>
            <a:spLocks noGrp="1"/>
          </p:cNvSpPr>
          <p:nvPr>
            <p:ph type="body" idx="1"/>
          </p:nvPr>
        </p:nvSpPr>
        <p:spPr>
          <a:xfrm>
            <a:off x="0" y="4560125"/>
            <a:ext cx="6735763" cy="5306188"/>
          </a:xfrm>
        </p:spPr>
        <p:txBody>
          <a:bodyPr/>
          <a:lstStyle/>
          <a:p>
            <a:r>
              <a:rPr kumimoji="1" lang="ja-JP" altLang="en-US" sz="1800" dirty="0">
                <a:latin typeface="Meiryo UI" panose="020B0604030504040204" pitchFamily="50" charset="-128"/>
                <a:ea typeface="Meiryo UI" panose="020B0604030504040204" pitchFamily="50" charset="-128"/>
              </a:rPr>
              <a:t>＜このスライドのポイント＞</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 チームアプローチという小テーマのまとめスライドです。</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＜要約＞</a:t>
            </a:r>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ここまで、チームアプローチというテーマについて、触れてきました。</a:t>
            </a:r>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チームアプローチとは、子どもに関わる人が、様々な専門性を活かしながら（見立てを立てながら）、目の前に生じている課題や困難な出来事に対して、その解決や解消に向けて、協働して取り組むことであると言えます。</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新任職員にとって、目の前の子どもの対応その一つ一つが解決困難な大きな壁として立ちはだかっているような印象を持ってしいまいがちですが</a:t>
            </a:r>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チームの中で情報共有が行われ、様々な見立ての下、共通のアプローチが見いだされたとき事態の好転に向けて、確かな一歩を歩み始めるのです。</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良好な職員チーム作りは、子どもと関わる私たちにとって、大切なテーマの一つです。</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fld id="{DE9C7749-8796-4491-9C9C-1F05F307A876}" type="slidenum">
              <a:rPr kumimoji="1" lang="ja-JP" altLang="en-US" smtClean="0"/>
              <a:t>8</a:t>
            </a:fld>
            <a:endParaRPr kumimoji="1" lang="ja-JP" altLang="en-US"/>
          </a:p>
        </p:txBody>
      </p:sp>
    </p:spTree>
    <p:extLst>
      <p:ext uri="{BB962C8B-B14F-4D97-AF65-F5344CB8AC3E}">
        <p14:creationId xmlns:p14="http://schemas.microsoft.com/office/powerpoint/2010/main" val="22378987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2275" y="1241425"/>
            <a:ext cx="5953125" cy="3349625"/>
          </a:xfrm>
        </p:spPr>
      </p:sp>
      <p:sp>
        <p:nvSpPr>
          <p:cNvPr id="3" name="ノート プレースホルダー 2"/>
          <p:cNvSpPr>
            <a:spLocks noGrp="1"/>
          </p:cNvSpPr>
          <p:nvPr>
            <p:ph type="body" idx="1"/>
          </p:nvPr>
        </p:nvSpPr>
        <p:spPr/>
        <p:txBody>
          <a:bodyPr/>
          <a:lstStyle/>
          <a:p>
            <a:r>
              <a:rPr lang="ja-JP" altLang="en-US" sz="1800" dirty="0" smtClean="0">
                <a:latin typeface="Meiryo UI" panose="020B0604030504040204" pitchFamily="50" charset="-128"/>
                <a:ea typeface="Meiryo UI" panose="020B0604030504040204" pitchFamily="50" charset="-128"/>
              </a:rPr>
              <a:t>・</a:t>
            </a:r>
            <a:r>
              <a:rPr lang="en-US" altLang="ja-JP" sz="1800" dirty="0" smtClean="0">
                <a:latin typeface="Meiryo UI" panose="020B0604030504040204" pitchFamily="50" charset="-128"/>
                <a:ea typeface="Meiryo UI" panose="020B0604030504040204" pitchFamily="50" charset="-128"/>
              </a:rPr>
              <a:t>【</a:t>
            </a:r>
            <a:r>
              <a:rPr lang="ja-JP" altLang="en-US" sz="1800" dirty="0" smtClean="0">
                <a:latin typeface="Meiryo UI" panose="020B0604030504040204" pitchFamily="50" charset="-128"/>
                <a:ea typeface="Meiryo UI" panose="020B0604030504040204" pitchFamily="50" charset="-128"/>
              </a:rPr>
              <a:t>ミクロ</a:t>
            </a:r>
            <a:r>
              <a:rPr lang="en-US" altLang="ja-JP" sz="1800" dirty="0" smtClean="0">
                <a:latin typeface="Meiryo UI" panose="020B0604030504040204" pitchFamily="50" charset="-128"/>
                <a:ea typeface="Meiryo UI" panose="020B0604030504040204" pitchFamily="50" charset="-128"/>
              </a:rPr>
              <a:t>】</a:t>
            </a:r>
            <a:r>
              <a:rPr lang="ja-JP" altLang="en-US" sz="1800" dirty="0" smtClean="0">
                <a:latin typeface="Meiryo UI" panose="020B0604030504040204" pitchFamily="50" charset="-128"/>
                <a:ea typeface="Meiryo UI" panose="020B0604030504040204" pitchFamily="50" charset="-128"/>
              </a:rPr>
              <a:t>は最小であり、ここでは</a:t>
            </a:r>
            <a:r>
              <a:rPr kumimoji="1" lang="ja-JP" altLang="en-US" sz="1800" u="sng" dirty="0" smtClean="0"/>
              <a:t>グループ内のチーム</a:t>
            </a:r>
            <a:r>
              <a:rPr kumimoji="1" lang="ja-JP" altLang="en-US" sz="1800" dirty="0" smtClean="0"/>
              <a:t>を</a:t>
            </a:r>
            <a:endParaRPr kumimoji="1" lang="en-US" altLang="ja-JP" sz="1800" dirty="0" smtClean="0"/>
          </a:p>
          <a:p>
            <a:r>
              <a:rPr lang="ja-JP" altLang="en-US" sz="1800" dirty="0"/>
              <a:t>　</a:t>
            </a:r>
            <a:r>
              <a:rPr kumimoji="1" lang="ja-JP" altLang="en-US" sz="1800" dirty="0" smtClean="0"/>
              <a:t>指す。</a:t>
            </a:r>
            <a:r>
              <a:rPr kumimoji="1" lang="en-US" altLang="ja-JP" sz="1800" dirty="0" smtClean="0"/>
              <a:t>【</a:t>
            </a:r>
            <a:r>
              <a:rPr kumimoji="1" lang="ja-JP" altLang="en-US" sz="1800" u="none" dirty="0" smtClean="0"/>
              <a:t>メゾ</a:t>
            </a:r>
            <a:r>
              <a:rPr kumimoji="1" lang="en-US" altLang="ja-JP" sz="1800" u="none" dirty="0" smtClean="0"/>
              <a:t>】</a:t>
            </a:r>
            <a:r>
              <a:rPr kumimoji="1" lang="ja-JP" altLang="en-US" sz="1800" u="none" dirty="0" smtClean="0"/>
              <a:t>とは「中間」を意味し、施設に所属する専</a:t>
            </a:r>
            <a:endParaRPr kumimoji="1" lang="en-US" altLang="ja-JP" sz="1800" u="none" dirty="0" smtClean="0"/>
          </a:p>
          <a:p>
            <a:r>
              <a:rPr lang="ja-JP" altLang="en-US" sz="1800" dirty="0"/>
              <a:t>　</a:t>
            </a:r>
            <a:r>
              <a:rPr kumimoji="1" lang="ja-JP" altLang="en-US" sz="1800" u="none" dirty="0" smtClean="0"/>
              <a:t>門職を含んだ</a:t>
            </a:r>
            <a:r>
              <a:rPr kumimoji="1" lang="ja-JP" altLang="en-US" sz="1800" u="sng" dirty="0" smtClean="0"/>
              <a:t>施設内でのチーム</a:t>
            </a:r>
            <a:r>
              <a:rPr kumimoji="1" lang="ja-JP" altLang="en-US" sz="1800" u="none" dirty="0" smtClean="0"/>
              <a:t>が該当する。</a:t>
            </a:r>
            <a:r>
              <a:rPr kumimoji="1" lang="en-US" altLang="ja-JP" sz="1800" u="none" dirty="0" smtClean="0"/>
              <a:t>【</a:t>
            </a:r>
            <a:r>
              <a:rPr kumimoji="1" lang="ja-JP" altLang="en-US" sz="1800" u="none" dirty="0" smtClean="0"/>
              <a:t>マク</a:t>
            </a:r>
            <a:endParaRPr kumimoji="1" lang="en-US" altLang="ja-JP" sz="1800" u="none" dirty="0" smtClean="0"/>
          </a:p>
          <a:p>
            <a:r>
              <a:rPr lang="ja-JP" altLang="en-US" sz="1800" dirty="0"/>
              <a:t>　</a:t>
            </a:r>
            <a:r>
              <a:rPr kumimoji="1" lang="ja-JP" altLang="en-US" sz="1800" u="none" dirty="0" smtClean="0"/>
              <a:t>ロ</a:t>
            </a:r>
            <a:r>
              <a:rPr kumimoji="1" lang="en-US" altLang="ja-JP" sz="1800" u="none" dirty="0" smtClean="0"/>
              <a:t>】</a:t>
            </a:r>
            <a:r>
              <a:rPr kumimoji="1" lang="ja-JP" altLang="en-US" sz="1800" u="none" dirty="0" smtClean="0"/>
              <a:t>の視点でとらえると、</a:t>
            </a:r>
            <a:r>
              <a:rPr kumimoji="1" lang="ja-JP" altLang="en-US" sz="1800" u="sng" dirty="0" smtClean="0"/>
              <a:t>多</a:t>
            </a:r>
            <a:r>
              <a:rPr lang="ja-JP" altLang="ja-JP" sz="1800" u="sng" dirty="0" smtClean="0">
                <a:latin typeface="Meiryo UI" panose="020B0604030504040204" pitchFamily="50" charset="-128"/>
                <a:ea typeface="Meiryo UI" panose="020B0604030504040204" pitchFamily="50" charset="-128"/>
              </a:rPr>
              <a:t>機関</a:t>
            </a:r>
            <a:r>
              <a:rPr lang="en-US" altLang="ja-JP" sz="1800" u="sng" dirty="0" smtClean="0">
                <a:latin typeface="Meiryo UI" panose="020B0604030504040204" pitchFamily="50" charset="-128"/>
                <a:ea typeface="Meiryo UI" panose="020B0604030504040204" pitchFamily="50" charset="-128"/>
              </a:rPr>
              <a:t>(</a:t>
            </a:r>
            <a:r>
              <a:rPr lang="ja-JP" altLang="en-US" sz="1800" u="sng" dirty="0" smtClean="0">
                <a:latin typeface="Meiryo UI" panose="020B0604030504040204" pitchFamily="50" charset="-128"/>
                <a:ea typeface="Meiryo UI" panose="020B0604030504040204" pitchFamily="50" charset="-128"/>
              </a:rPr>
              <a:t>協働</a:t>
            </a:r>
            <a:r>
              <a:rPr lang="en-US" altLang="ja-JP" sz="1800" u="sng" dirty="0">
                <a:latin typeface="Meiryo UI" panose="020B0604030504040204" pitchFamily="50" charset="-128"/>
                <a:ea typeface="Meiryo UI" panose="020B0604030504040204" pitchFamily="50" charset="-128"/>
              </a:rPr>
              <a:t>)</a:t>
            </a:r>
            <a:r>
              <a:rPr lang="ja-JP" altLang="ja-JP" sz="1800" dirty="0" smtClean="0">
                <a:latin typeface="Meiryo UI" panose="020B0604030504040204" pitchFamily="50" charset="-128"/>
                <a:ea typeface="Meiryo UI" panose="020B0604030504040204" pitchFamily="50" charset="-128"/>
              </a:rPr>
              <a:t>も</a:t>
            </a:r>
            <a:r>
              <a:rPr lang="ja-JP" altLang="en-US" sz="1800" dirty="0" smtClean="0">
                <a:latin typeface="Meiryo UI" panose="020B0604030504040204" pitchFamily="50" charset="-128"/>
                <a:ea typeface="Meiryo UI" panose="020B0604030504040204" pitchFamily="50" charset="-128"/>
              </a:rPr>
              <a:t>“</a:t>
            </a:r>
            <a:r>
              <a:rPr lang="ja-JP" altLang="ja-JP" sz="1800" dirty="0" smtClean="0">
                <a:latin typeface="Meiryo UI" panose="020B0604030504040204" pitchFamily="50" charset="-128"/>
                <a:ea typeface="Meiryo UI" panose="020B0604030504040204" pitchFamily="50" charset="-128"/>
              </a:rPr>
              <a:t>子どもを</a:t>
            </a:r>
            <a:r>
              <a:rPr lang="ja-JP" altLang="en-US" sz="1800" dirty="0" smtClean="0">
                <a:latin typeface="Meiryo UI" panose="020B0604030504040204" pitchFamily="50" charset="-128"/>
                <a:ea typeface="Meiryo UI" panose="020B0604030504040204" pitchFamily="50" charset="-128"/>
              </a:rPr>
              <a:t>支</a:t>
            </a:r>
            <a:endParaRPr lang="en-US" altLang="ja-JP" sz="1800" dirty="0" smtClean="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r>
              <a:rPr lang="ja-JP" altLang="en-US" sz="1800" dirty="0" err="1" smtClean="0">
                <a:latin typeface="Meiryo UI" panose="020B0604030504040204" pitchFamily="50" charset="-128"/>
                <a:ea typeface="Meiryo UI" panose="020B0604030504040204" pitchFamily="50" charset="-128"/>
              </a:rPr>
              <a:t>援する</a:t>
            </a:r>
            <a:r>
              <a:rPr lang="ja-JP" altLang="en-US" sz="1800" dirty="0" smtClean="0">
                <a:latin typeface="Meiryo UI" panose="020B0604030504040204" pitchFamily="50" charset="-128"/>
                <a:ea typeface="Meiryo UI" panose="020B0604030504040204" pitchFamily="50" charset="-128"/>
              </a:rPr>
              <a:t>一つの</a:t>
            </a:r>
            <a:r>
              <a:rPr lang="ja-JP" altLang="ja-JP" sz="1800" dirty="0" smtClean="0">
                <a:latin typeface="Meiryo UI" panose="020B0604030504040204" pitchFamily="50" charset="-128"/>
                <a:ea typeface="Meiryo UI" panose="020B0604030504040204" pitchFamily="50" charset="-128"/>
              </a:rPr>
              <a:t>チーム</a:t>
            </a:r>
            <a:r>
              <a:rPr lang="ja-JP" altLang="en-US" sz="1800" dirty="0" smtClean="0">
                <a:latin typeface="Meiryo UI" panose="020B0604030504040204" pitchFamily="50" charset="-128"/>
                <a:ea typeface="Meiryo UI" panose="020B0604030504040204" pitchFamily="50" charset="-128"/>
              </a:rPr>
              <a:t>“である。</a:t>
            </a:r>
            <a:endParaRPr lang="en-US" altLang="ja-JP" sz="1800" dirty="0" smtClean="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　　</a:t>
            </a:r>
          </a:p>
          <a:p>
            <a:endParaRPr lang="en-US" altLang="ja-JP" sz="1800" dirty="0">
              <a:latin typeface="Meiryo UI" panose="020B0604030504040204" pitchFamily="50" charset="-128"/>
              <a:ea typeface="Meiryo UI" panose="020B0604030504040204" pitchFamily="50" charset="-128"/>
            </a:endParaRPr>
          </a:p>
          <a:p>
            <a:endParaRPr lang="en-US" altLang="ja-JP" u="sng" dirty="0">
              <a:solidFill>
                <a:srgbClr val="FF0000"/>
              </a:solidFill>
            </a:endParaRPr>
          </a:p>
          <a:p>
            <a:endParaRPr lang="en-US" altLang="ja-JP" u="sng" dirty="0">
              <a:solidFill>
                <a:srgbClr val="FF0000"/>
              </a:solidFill>
            </a:endParaRPr>
          </a:p>
          <a:p>
            <a:endParaRPr lang="en-US" altLang="ja-JP" u="sng" dirty="0">
              <a:solidFill>
                <a:srgbClr val="FF0000"/>
              </a:solidFill>
            </a:endParaRPr>
          </a:p>
        </p:txBody>
      </p:sp>
      <p:sp>
        <p:nvSpPr>
          <p:cNvPr id="4" name="スライド番号プレースホルダー 3"/>
          <p:cNvSpPr>
            <a:spLocks noGrp="1"/>
          </p:cNvSpPr>
          <p:nvPr>
            <p:ph type="sldNum" sz="quarter" idx="5"/>
          </p:nvPr>
        </p:nvSpPr>
        <p:spPr/>
        <p:txBody>
          <a:bodyPr/>
          <a:lstStyle/>
          <a:p>
            <a:fld id="{DE9C7749-8796-4491-9C9C-1F05F307A876}" type="slidenum">
              <a:rPr kumimoji="1" lang="ja-JP" altLang="en-US" smtClean="0"/>
              <a:t>9</a:t>
            </a:fld>
            <a:endParaRPr kumimoji="1" lang="ja-JP" altLang="en-US"/>
          </a:p>
        </p:txBody>
      </p:sp>
    </p:spTree>
    <p:extLst>
      <p:ext uri="{BB962C8B-B14F-4D97-AF65-F5344CB8AC3E}">
        <p14:creationId xmlns:p14="http://schemas.microsoft.com/office/powerpoint/2010/main" val="2310568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4FB5FBE-203E-4C91-AE93-9C2944BE564D}" type="datetimeFigureOut">
              <a:rPr kumimoji="1" lang="ja-JP" altLang="en-US" smtClean="0"/>
              <a:t>2021/3/31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08329FA-ABDB-400F-9DE9-277470DAF390}" type="slidenum">
              <a:rPr kumimoji="1" lang="ja-JP" altLang="en-US" smtClean="0"/>
              <a:t>‹#›</a:t>
            </a:fld>
            <a:endParaRPr kumimoji="1" lang="ja-JP" altLang="en-US"/>
          </a:p>
        </p:txBody>
      </p:sp>
    </p:spTree>
    <p:extLst>
      <p:ext uri="{BB962C8B-B14F-4D97-AF65-F5344CB8AC3E}">
        <p14:creationId xmlns:p14="http://schemas.microsoft.com/office/powerpoint/2010/main" val="3364075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4FB5FBE-203E-4C91-AE93-9C2944BE564D}" type="datetimeFigureOut">
              <a:rPr kumimoji="1" lang="ja-JP" altLang="en-US" smtClean="0"/>
              <a:t>2021/3/31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08329FA-ABDB-400F-9DE9-277470DAF390}" type="slidenum">
              <a:rPr kumimoji="1" lang="ja-JP" altLang="en-US" smtClean="0"/>
              <a:t>‹#›</a:t>
            </a:fld>
            <a:endParaRPr kumimoji="1" lang="ja-JP" altLang="en-US"/>
          </a:p>
        </p:txBody>
      </p:sp>
    </p:spTree>
    <p:extLst>
      <p:ext uri="{BB962C8B-B14F-4D97-AF65-F5344CB8AC3E}">
        <p14:creationId xmlns:p14="http://schemas.microsoft.com/office/powerpoint/2010/main" val="4154581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4FB5FBE-203E-4C91-AE93-9C2944BE564D}" type="datetimeFigureOut">
              <a:rPr kumimoji="1" lang="ja-JP" altLang="en-US" smtClean="0"/>
              <a:t>2021/3/31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08329FA-ABDB-400F-9DE9-277470DAF390}" type="slidenum">
              <a:rPr kumimoji="1" lang="ja-JP" altLang="en-US" smtClean="0"/>
              <a:t>‹#›</a:t>
            </a:fld>
            <a:endParaRPr kumimoji="1" lang="ja-JP" altLang="en-US"/>
          </a:p>
        </p:txBody>
      </p:sp>
    </p:spTree>
    <p:extLst>
      <p:ext uri="{BB962C8B-B14F-4D97-AF65-F5344CB8AC3E}">
        <p14:creationId xmlns:p14="http://schemas.microsoft.com/office/powerpoint/2010/main" val="1846005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4FB5FBE-203E-4C91-AE93-9C2944BE564D}" type="datetimeFigureOut">
              <a:rPr kumimoji="1" lang="ja-JP" altLang="en-US" smtClean="0"/>
              <a:t>2021/3/31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08329FA-ABDB-400F-9DE9-277470DAF390}" type="slidenum">
              <a:rPr kumimoji="1" lang="ja-JP" altLang="en-US" smtClean="0"/>
              <a:t>‹#›</a:t>
            </a:fld>
            <a:endParaRPr kumimoji="1" lang="ja-JP" altLang="en-US"/>
          </a:p>
        </p:txBody>
      </p:sp>
    </p:spTree>
    <p:extLst>
      <p:ext uri="{BB962C8B-B14F-4D97-AF65-F5344CB8AC3E}">
        <p14:creationId xmlns:p14="http://schemas.microsoft.com/office/powerpoint/2010/main" val="1538619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4FB5FBE-203E-4C91-AE93-9C2944BE564D}" type="datetimeFigureOut">
              <a:rPr kumimoji="1" lang="ja-JP" altLang="en-US" smtClean="0"/>
              <a:t>2021/3/31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08329FA-ABDB-400F-9DE9-277470DAF390}" type="slidenum">
              <a:rPr kumimoji="1" lang="ja-JP" altLang="en-US" smtClean="0"/>
              <a:t>‹#›</a:t>
            </a:fld>
            <a:endParaRPr kumimoji="1" lang="ja-JP" altLang="en-US"/>
          </a:p>
        </p:txBody>
      </p:sp>
    </p:spTree>
    <p:extLst>
      <p:ext uri="{BB962C8B-B14F-4D97-AF65-F5344CB8AC3E}">
        <p14:creationId xmlns:p14="http://schemas.microsoft.com/office/powerpoint/2010/main" val="771279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4FB5FBE-203E-4C91-AE93-9C2944BE564D}" type="datetimeFigureOut">
              <a:rPr kumimoji="1" lang="ja-JP" altLang="en-US" smtClean="0"/>
              <a:t>2021/3/31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08329FA-ABDB-400F-9DE9-277470DAF390}" type="slidenum">
              <a:rPr kumimoji="1" lang="ja-JP" altLang="en-US" smtClean="0"/>
              <a:t>‹#›</a:t>
            </a:fld>
            <a:endParaRPr kumimoji="1" lang="ja-JP" altLang="en-US"/>
          </a:p>
        </p:txBody>
      </p:sp>
    </p:spTree>
    <p:extLst>
      <p:ext uri="{BB962C8B-B14F-4D97-AF65-F5344CB8AC3E}">
        <p14:creationId xmlns:p14="http://schemas.microsoft.com/office/powerpoint/2010/main" val="3191705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4FB5FBE-203E-4C91-AE93-9C2944BE564D}" type="datetimeFigureOut">
              <a:rPr kumimoji="1" lang="ja-JP" altLang="en-US" smtClean="0"/>
              <a:t>2021/3/31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08329FA-ABDB-400F-9DE9-277470DAF390}" type="slidenum">
              <a:rPr kumimoji="1" lang="ja-JP" altLang="en-US" smtClean="0"/>
              <a:t>‹#›</a:t>
            </a:fld>
            <a:endParaRPr kumimoji="1" lang="ja-JP" altLang="en-US"/>
          </a:p>
        </p:txBody>
      </p:sp>
    </p:spTree>
    <p:extLst>
      <p:ext uri="{BB962C8B-B14F-4D97-AF65-F5344CB8AC3E}">
        <p14:creationId xmlns:p14="http://schemas.microsoft.com/office/powerpoint/2010/main" val="3086571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4FB5FBE-203E-4C91-AE93-9C2944BE564D}" type="datetimeFigureOut">
              <a:rPr kumimoji="1" lang="ja-JP" altLang="en-US" smtClean="0"/>
              <a:t>2021/3/31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08329FA-ABDB-400F-9DE9-277470DAF390}" type="slidenum">
              <a:rPr kumimoji="1" lang="ja-JP" altLang="en-US" smtClean="0"/>
              <a:t>‹#›</a:t>
            </a:fld>
            <a:endParaRPr kumimoji="1" lang="ja-JP" altLang="en-US"/>
          </a:p>
        </p:txBody>
      </p:sp>
    </p:spTree>
    <p:extLst>
      <p:ext uri="{BB962C8B-B14F-4D97-AF65-F5344CB8AC3E}">
        <p14:creationId xmlns:p14="http://schemas.microsoft.com/office/powerpoint/2010/main" val="478119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4FB5FBE-203E-4C91-AE93-9C2944BE564D}" type="datetimeFigureOut">
              <a:rPr kumimoji="1" lang="ja-JP" altLang="en-US" smtClean="0"/>
              <a:t>2021/3/31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08329FA-ABDB-400F-9DE9-277470DAF390}" type="slidenum">
              <a:rPr kumimoji="1" lang="ja-JP" altLang="en-US" smtClean="0"/>
              <a:t>‹#›</a:t>
            </a:fld>
            <a:endParaRPr kumimoji="1" lang="ja-JP" altLang="en-US"/>
          </a:p>
        </p:txBody>
      </p:sp>
    </p:spTree>
    <p:extLst>
      <p:ext uri="{BB962C8B-B14F-4D97-AF65-F5344CB8AC3E}">
        <p14:creationId xmlns:p14="http://schemas.microsoft.com/office/powerpoint/2010/main" val="2378888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4FB5FBE-203E-4C91-AE93-9C2944BE564D}" type="datetimeFigureOut">
              <a:rPr kumimoji="1" lang="ja-JP" altLang="en-US" smtClean="0"/>
              <a:t>2021/3/31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08329FA-ABDB-400F-9DE9-277470DAF390}" type="slidenum">
              <a:rPr kumimoji="1" lang="ja-JP" altLang="en-US" smtClean="0"/>
              <a:t>‹#›</a:t>
            </a:fld>
            <a:endParaRPr kumimoji="1" lang="ja-JP" altLang="en-US"/>
          </a:p>
        </p:txBody>
      </p:sp>
    </p:spTree>
    <p:extLst>
      <p:ext uri="{BB962C8B-B14F-4D97-AF65-F5344CB8AC3E}">
        <p14:creationId xmlns:p14="http://schemas.microsoft.com/office/powerpoint/2010/main" val="830108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4FB5FBE-203E-4C91-AE93-9C2944BE564D}" type="datetimeFigureOut">
              <a:rPr kumimoji="1" lang="ja-JP" altLang="en-US" smtClean="0"/>
              <a:t>2021/3/31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08329FA-ABDB-400F-9DE9-277470DAF390}" type="slidenum">
              <a:rPr kumimoji="1" lang="ja-JP" altLang="en-US" smtClean="0"/>
              <a:t>‹#›</a:t>
            </a:fld>
            <a:endParaRPr kumimoji="1" lang="ja-JP" altLang="en-US"/>
          </a:p>
        </p:txBody>
      </p:sp>
    </p:spTree>
    <p:extLst>
      <p:ext uri="{BB962C8B-B14F-4D97-AF65-F5344CB8AC3E}">
        <p14:creationId xmlns:p14="http://schemas.microsoft.com/office/powerpoint/2010/main" val="397488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FB5FBE-203E-4C91-AE93-9C2944BE564D}" type="datetimeFigureOut">
              <a:rPr kumimoji="1" lang="ja-JP" altLang="en-US" smtClean="0"/>
              <a:t>2021/3/31</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8329FA-ABDB-400F-9DE9-277470DAF390}" type="slidenum">
              <a:rPr kumimoji="1" lang="ja-JP" altLang="en-US" smtClean="0"/>
              <a:t>‹#›</a:t>
            </a:fld>
            <a:endParaRPr kumimoji="1" lang="ja-JP" altLang="en-US"/>
          </a:p>
        </p:txBody>
      </p:sp>
    </p:spTree>
    <p:extLst>
      <p:ext uri="{BB962C8B-B14F-4D97-AF65-F5344CB8AC3E}">
        <p14:creationId xmlns:p14="http://schemas.microsoft.com/office/powerpoint/2010/main" val="40409327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publicdomainq.net/moving-worker-0022446/"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publicdomainq.net/moving-worker-0022446/"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6.xml"/><Relationship Id="rId4" Type="http://schemas.openxmlformats.org/officeDocument/2006/relationships/hyperlink" Target="https://publicdomainq.net/balance-scale-0017607/"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13065" y="478172"/>
            <a:ext cx="10519794" cy="1946246"/>
          </a:xfrm>
        </p:spPr>
        <p:txBody>
          <a:bodyPr>
            <a:normAutofit/>
          </a:bodyPr>
          <a:lstStyle/>
          <a:p>
            <a:r>
              <a:rPr kumimoji="1" lang="ja-JP" altLang="en-US" sz="4000" b="1" dirty="0">
                <a:latin typeface="Meiryo UI" panose="020B0604030504040204" pitchFamily="50" charset="-128"/>
                <a:ea typeface="Meiryo UI" panose="020B0604030504040204" pitchFamily="50" charset="-128"/>
              </a:rPr>
              <a:t>⑥チームアプローチと機関協働</a:t>
            </a:r>
            <a:r>
              <a:rPr kumimoji="1" lang="en-US" altLang="ja-JP" sz="4000" b="1" dirty="0">
                <a:latin typeface="Meiryo UI" panose="020B0604030504040204" pitchFamily="50" charset="-128"/>
                <a:ea typeface="Meiryo UI" panose="020B0604030504040204" pitchFamily="50" charset="-128"/>
              </a:rPr>
              <a:t/>
            </a:r>
            <a:br>
              <a:rPr kumimoji="1" lang="en-US" altLang="ja-JP" sz="4000" b="1" dirty="0">
                <a:latin typeface="Meiryo UI" panose="020B0604030504040204" pitchFamily="50" charset="-128"/>
                <a:ea typeface="Meiryo UI" panose="020B0604030504040204" pitchFamily="50" charset="-128"/>
              </a:rPr>
            </a:br>
            <a:endParaRPr kumimoji="1" lang="ja-JP" altLang="en-US" sz="4000" b="1" dirty="0">
              <a:latin typeface="Meiryo UI" panose="020B0604030504040204" pitchFamily="50" charset="-128"/>
              <a:ea typeface="Meiryo UI" panose="020B0604030504040204" pitchFamily="50" charset="-128"/>
            </a:endParaRPr>
          </a:p>
        </p:txBody>
      </p:sp>
      <p:sp>
        <p:nvSpPr>
          <p:cNvPr id="3" name="サブタイトル 2"/>
          <p:cNvSpPr>
            <a:spLocks noGrp="1"/>
          </p:cNvSpPr>
          <p:nvPr>
            <p:ph type="subTitle" idx="1"/>
          </p:nvPr>
        </p:nvSpPr>
        <p:spPr>
          <a:xfrm>
            <a:off x="1565945" y="4899170"/>
            <a:ext cx="9144000" cy="1029749"/>
          </a:xfrm>
        </p:spPr>
        <p:txBody>
          <a:bodyPr>
            <a:normAutofit/>
          </a:bodyPr>
          <a:lstStyle/>
          <a:p>
            <a:r>
              <a:rPr lang="ja-JP" altLang="en-US" sz="4000" b="1" dirty="0">
                <a:latin typeface="Meiryo UI" panose="020B0604030504040204" pitchFamily="50" charset="-128"/>
                <a:ea typeface="Meiryo UI" panose="020B0604030504040204" pitchFamily="50" charset="-128"/>
              </a:rPr>
              <a:t>全国児童養護施設協議会</a:t>
            </a:r>
            <a:endParaRPr kumimoji="1" lang="ja-JP" altLang="en-US" sz="4000" dirty="0"/>
          </a:p>
        </p:txBody>
      </p:sp>
    </p:spTree>
    <p:extLst>
      <p:ext uri="{BB962C8B-B14F-4D97-AF65-F5344CB8AC3E}">
        <p14:creationId xmlns:p14="http://schemas.microsoft.com/office/powerpoint/2010/main" val="31585445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15967"/>
            <a:ext cx="12192000" cy="707886"/>
          </a:xfrm>
          <a:prstGeom prst="rect">
            <a:avLst/>
          </a:prstGeom>
        </p:spPr>
        <p:txBody>
          <a:bodyPr wrap="square">
            <a:spAutoFit/>
          </a:bodyPr>
          <a:lstStyle/>
          <a:p>
            <a:r>
              <a:rPr lang="ja-JP" altLang="en-US" sz="4000" b="1" dirty="0" smtClean="0">
                <a:latin typeface="Meiryo UI" panose="020B0604030504040204" pitchFamily="50" charset="-128"/>
                <a:ea typeface="Meiryo UI" panose="020B0604030504040204" pitchFamily="50" charset="-128"/>
              </a:rPr>
              <a:t>多職種連携</a:t>
            </a:r>
            <a:r>
              <a:rPr lang="en-US" altLang="ja-JP" sz="4000" b="1" dirty="0" smtClean="0">
                <a:latin typeface="Meiryo UI" panose="020B0604030504040204" pitchFamily="50" charset="-128"/>
                <a:ea typeface="Meiryo UI" panose="020B0604030504040204" pitchFamily="50" charset="-128"/>
              </a:rPr>
              <a:t>:</a:t>
            </a:r>
            <a:r>
              <a:rPr lang="ja-JP" altLang="en-US" sz="4000" b="1" dirty="0" smtClean="0">
                <a:latin typeface="Meiryo UI" panose="020B0604030504040204" pitchFamily="50" charset="-128"/>
                <a:ea typeface="Meiryo UI" panose="020B0604030504040204" pitchFamily="50" charset="-128"/>
              </a:rPr>
              <a:t>保育士・児童指導員と心理職の連携を例に</a:t>
            </a:r>
            <a:endParaRPr lang="ja-JP" altLang="en-US" sz="4000" dirty="0"/>
          </a:p>
        </p:txBody>
      </p:sp>
      <p:sp>
        <p:nvSpPr>
          <p:cNvPr id="3" name="コンテンツ プレースホルダー 2"/>
          <p:cNvSpPr>
            <a:spLocks noGrp="1"/>
          </p:cNvSpPr>
          <p:nvPr>
            <p:ph idx="1"/>
          </p:nvPr>
        </p:nvSpPr>
        <p:spPr>
          <a:xfrm>
            <a:off x="89223" y="729139"/>
            <a:ext cx="4502232" cy="539549"/>
          </a:xfrm>
        </p:spPr>
        <p:txBody>
          <a:bodyPr>
            <a:normAutofit fontScale="92500"/>
          </a:bodyPr>
          <a:lstStyle/>
          <a:p>
            <a:pPr marL="0" indent="0">
              <a:buNone/>
            </a:pPr>
            <a:r>
              <a:rPr lang="ja-JP" altLang="en-US" sz="3000" dirty="0">
                <a:latin typeface="Meiryo UI" panose="020B0604030504040204" pitchFamily="50" charset="-128"/>
                <a:ea typeface="Meiryo UI" panose="020B0604030504040204" pitchFamily="50" charset="-128"/>
              </a:rPr>
              <a:t>○心理職の役割と</a:t>
            </a:r>
            <a:r>
              <a:rPr lang="ja-JP" altLang="en-US" sz="3000" dirty="0" smtClean="0">
                <a:latin typeface="Meiryo UI" panose="020B0604030504040204" pitchFamily="50" charset="-128"/>
                <a:ea typeface="Meiryo UI" panose="020B0604030504040204" pitchFamily="50" charset="-128"/>
              </a:rPr>
              <a:t>業務内容</a:t>
            </a:r>
            <a:endParaRPr lang="en-US" altLang="ja-JP" sz="3000" dirty="0">
              <a:latin typeface="Meiryo UI" panose="020B0604030504040204" pitchFamily="50" charset="-128"/>
              <a:ea typeface="Meiryo UI" panose="020B0604030504040204" pitchFamily="50" charset="-128"/>
            </a:endParaRPr>
          </a:p>
          <a:p>
            <a:pPr marL="0" indent="0">
              <a:buNone/>
            </a:pPr>
            <a:endParaRPr kumimoji="1" lang="ja-JP" altLang="en-US" dirty="0"/>
          </a:p>
        </p:txBody>
      </p:sp>
      <p:sp>
        <p:nvSpPr>
          <p:cNvPr id="13" name="円/楕円 12"/>
          <p:cNvSpPr/>
          <p:nvPr/>
        </p:nvSpPr>
        <p:spPr>
          <a:xfrm>
            <a:off x="6374558" y="2984961"/>
            <a:ext cx="2278824" cy="869957"/>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latin typeface="Meiryo UI" panose="020B0604030504040204" pitchFamily="50" charset="-128"/>
                <a:ea typeface="Meiryo UI" panose="020B0604030504040204" pitchFamily="50" charset="-128"/>
              </a:rPr>
              <a:t>職員への　助言・指導</a:t>
            </a:r>
            <a:endParaRPr lang="en-US" altLang="ja-JP" sz="2400" dirty="0">
              <a:latin typeface="Meiryo UI" panose="020B0604030504040204" pitchFamily="50" charset="-128"/>
              <a:ea typeface="Meiryo UI" panose="020B0604030504040204" pitchFamily="50" charset="-128"/>
            </a:endParaRPr>
          </a:p>
        </p:txBody>
      </p:sp>
      <p:sp>
        <p:nvSpPr>
          <p:cNvPr id="17" name="下矢印 16"/>
          <p:cNvSpPr/>
          <p:nvPr/>
        </p:nvSpPr>
        <p:spPr>
          <a:xfrm>
            <a:off x="5114819" y="4033578"/>
            <a:ext cx="1249883" cy="445975"/>
          </a:xfrm>
          <a:prstGeom prst="downArrow">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a:p>
        </p:txBody>
      </p:sp>
      <p:sp>
        <p:nvSpPr>
          <p:cNvPr id="18" name="テキスト ボックス 17"/>
          <p:cNvSpPr txBox="1"/>
          <p:nvPr/>
        </p:nvSpPr>
        <p:spPr>
          <a:xfrm>
            <a:off x="1661958" y="4575395"/>
            <a:ext cx="9241767" cy="523220"/>
          </a:xfrm>
          <a:prstGeom prst="rect">
            <a:avLst/>
          </a:prstGeom>
          <a:noFill/>
        </p:spPr>
        <p:txBody>
          <a:bodyPr wrap="square" rtlCol="0">
            <a:spAutoFit/>
          </a:bodyPr>
          <a:lstStyle/>
          <a:p>
            <a:r>
              <a:rPr lang="ja-JP" altLang="en-US" sz="2800" dirty="0">
                <a:latin typeface="Meiryo UI" panose="020B0604030504040204" pitchFamily="50" charset="-128"/>
                <a:ea typeface="Meiryo UI" panose="020B0604030504040204" pitchFamily="50" charset="-128"/>
              </a:rPr>
              <a:t>実際</a:t>
            </a:r>
            <a:r>
              <a:rPr lang="ja-JP" altLang="en-US" sz="2800" dirty="0" smtClean="0">
                <a:latin typeface="Meiryo UI" panose="020B0604030504040204" pitchFamily="50" charset="-128"/>
                <a:ea typeface="Meiryo UI" panose="020B0604030504040204" pitchFamily="50" charset="-128"/>
              </a:rPr>
              <a:t>の</a:t>
            </a:r>
            <a:r>
              <a:rPr lang="ja-JP" altLang="en-US" sz="2800" dirty="0">
                <a:latin typeface="Meiryo UI" panose="020B0604030504040204" pitchFamily="50" charset="-128"/>
                <a:ea typeface="Meiryo UI" panose="020B0604030504040204" pitchFamily="50" charset="-128"/>
              </a:rPr>
              <a:t>役割</a:t>
            </a:r>
            <a:r>
              <a:rPr lang="ja-JP" altLang="en-US" sz="2800" dirty="0" smtClean="0">
                <a:latin typeface="Meiryo UI" panose="020B0604030504040204" pitchFamily="50" charset="-128"/>
                <a:ea typeface="Meiryo UI" panose="020B0604030504040204" pitchFamily="50" charset="-128"/>
              </a:rPr>
              <a:t>は</a:t>
            </a:r>
            <a:r>
              <a:rPr lang="ja-JP" altLang="en-US" sz="2800" dirty="0">
                <a:latin typeface="Meiryo UI" panose="020B0604030504040204" pitchFamily="50" charset="-128"/>
                <a:ea typeface="Meiryo UI" panose="020B0604030504040204" pitchFamily="50" charset="-128"/>
              </a:rPr>
              <a:t>多種多様。施設によって業務や働き方が異なる。</a:t>
            </a:r>
          </a:p>
        </p:txBody>
      </p:sp>
      <p:sp>
        <p:nvSpPr>
          <p:cNvPr id="19" name="テキスト ボックス 18"/>
          <p:cNvSpPr txBox="1"/>
          <p:nvPr/>
        </p:nvSpPr>
        <p:spPr>
          <a:xfrm>
            <a:off x="6633080" y="4033578"/>
            <a:ext cx="1761779" cy="461665"/>
          </a:xfrm>
          <a:prstGeom prst="rect">
            <a:avLst/>
          </a:prstGeom>
          <a:noFill/>
        </p:spPr>
        <p:txBody>
          <a:bodyPr wrap="square" rtlCol="0">
            <a:spAutoFit/>
          </a:bodyPr>
          <a:lstStyle/>
          <a:p>
            <a:r>
              <a:rPr lang="ja-JP" altLang="en-US" sz="2400" dirty="0">
                <a:latin typeface="Meiryo UI" panose="020B0604030504040204" pitchFamily="50" charset="-128"/>
                <a:ea typeface="Meiryo UI" panose="020B0604030504040204" pitchFamily="50" charset="-128"/>
              </a:rPr>
              <a:t>ただし・・・</a:t>
            </a:r>
          </a:p>
        </p:txBody>
      </p:sp>
      <p:sp>
        <p:nvSpPr>
          <p:cNvPr id="21" name="角丸四角形 20"/>
          <p:cNvSpPr/>
          <p:nvPr/>
        </p:nvSpPr>
        <p:spPr>
          <a:xfrm>
            <a:off x="522546" y="5434407"/>
            <a:ext cx="7971134" cy="1068403"/>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dirty="0">
                <a:solidFill>
                  <a:schemeClr val="tx1"/>
                </a:solidFill>
                <a:latin typeface="Meiryo UI" panose="020B0604030504040204" pitchFamily="50" charset="-128"/>
                <a:ea typeface="Meiryo UI" panose="020B0604030504040204" pitchFamily="50" charset="-128"/>
              </a:rPr>
              <a:t>良いチームとして機能するために・・・</a:t>
            </a:r>
            <a:endParaRPr lang="en-US" altLang="ja-JP" sz="2800" dirty="0">
              <a:solidFill>
                <a:schemeClr val="tx1"/>
              </a:solidFill>
              <a:latin typeface="Meiryo UI" panose="020B0604030504040204" pitchFamily="50" charset="-128"/>
              <a:ea typeface="Meiryo UI" panose="020B0604030504040204" pitchFamily="50" charset="-128"/>
            </a:endParaRPr>
          </a:p>
          <a:p>
            <a:r>
              <a:rPr lang="ja-JP" altLang="en-US" sz="2800" dirty="0">
                <a:latin typeface="Meiryo UI" panose="020B0604030504040204" pitchFamily="50" charset="-128"/>
                <a:ea typeface="Meiryo UI" panose="020B0604030504040204" pitchFamily="50" charset="-128"/>
              </a:rPr>
              <a:t>　　　　</a:t>
            </a:r>
            <a:r>
              <a:rPr lang="ja-JP" altLang="en-US" sz="2800" dirty="0" smtClean="0">
                <a:latin typeface="Meiryo UI" panose="020B0604030504040204" pitchFamily="50" charset="-128"/>
                <a:ea typeface="Meiryo UI" panose="020B0604030504040204" pitchFamily="50" charset="-128"/>
              </a:rPr>
              <a:t>　　　　　　</a:t>
            </a:r>
            <a:r>
              <a:rPr lang="ja-JP" altLang="en-US" sz="2800" dirty="0" smtClean="0">
                <a:solidFill>
                  <a:schemeClr val="tx1"/>
                </a:solidFill>
                <a:latin typeface="Meiryo UI" panose="020B0604030504040204" pitchFamily="50" charset="-128"/>
                <a:ea typeface="Meiryo UI" panose="020B0604030504040204" pitchFamily="50" charset="-128"/>
              </a:rPr>
              <a:t>多職種</a:t>
            </a:r>
            <a:r>
              <a:rPr lang="ja-JP" altLang="en-US" sz="2800" dirty="0">
                <a:solidFill>
                  <a:schemeClr val="tx1"/>
                </a:solidFill>
                <a:latin typeface="Meiryo UI" panose="020B0604030504040204" pitchFamily="50" charset="-128"/>
                <a:ea typeface="Meiryo UI" panose="020B0604030504040204" pitchFamily="50" charset="-128"/>
              </a:rPr>
              <a:t>の役割、考え方を知る</a:t>
            </a:r>
          </a:p>
        </p:txBody>
      </p:sp>
      <p:sp>
        <p:nvSpPr>
          <p:cNvPr id="22" name="角丸四角形 21"/>
          <p:cNvSpPr/>
          <p:nvPr/>
        </p:nvSpPr>
        <p:spPr>
          <a:xfrm>
            <a:off x="7849461" y="5417444"/>
            <a:ext cx="3927826" cy="1349829"/>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latin typeface="Meiryo UI" panose="020B0604030504040204" pitchFamily="50" charset="-128"/>
                <a:ea typeface="Meiryo UI" panose="020B0604030504040204" pitchFamily="50" charset="-128"/>
              </a:rPr>
              <a:t>相手</a:t>
            </a:r>
            <a:r>
              <a:rPr lang="ja-JP" altLang="en-US" sz="2400" dirty="0" smtClean="0">
                <a:latin typeface="Meiryo UI" panose="020B0604030504040204" pitchFamily="50" charset="-128"/>
                <a:ea typeface="Meiryo UI" panose="020B0604030504040204" pitchFamily="50" charset="-128"/>
              </a:rPr>
              <a:t>の</a:t>
            </a:r>
            <a:r>
              <a:rPr lang="ja-JP" altLang="en-US" sz="2400" dirty="0">
                <a:latin typeface="Meiryo UI" panose="020B0604030504040204" pitchFamily="50" charset="-128"/>
                <a:ea typeface="Meiryo UI" panose="020B0604030504040204" pitchFamily="50" charset="-128"/>
              </a:rPr>
              <a:t>立場</a:t>
            </a:r>
            <a:r>
              <a:rPr lang="ja-JP" altLang="en-US" sz="2400" dirty="0" smtClean="0">
                <a:latin typeface="Meiryo UI" panose="020B0604030504040204" pitchFamily="50" charset="-128"/>
                <a:ea typeface="Meiryo UI" panose="020B0604030504040204" pitchFamily="50" charset="-128"/>
              </a:rPr>
              <a:t>を考えた理解</a:t>
            </a:r>
            <a:endParaRPr lang="en-US" altLang="ja-JP" sz="2400" dirty="0">
              <a:latin typeface="Meiryo UI" panose="020B0604030504040204" pitchFamily="50" charset="-128"/>
              <a:ea typeface="Meiryo UI" panose="020B0604030504040204" pitchFamily="50" charset="-128"/>
            </a:endParaRPr>
          </a:p>
          <a:p>
            <a:pPr algn="ctr"/>
            <a:r>
              <a:rPr lang="ja-JP" altLang="en-US" sz="2400" dirty="0">
                <a:solidFill>
                  <a:schemeClr val="bg1"/>
                </a:solidFill>
                <a:latin typeface="Meiryo UI" panose="020B0604030504040204" pitchFamily="50" charset="-128"/>
                <a:ea typeface="Meiryo UI" panose="020B0604030504040204" pitchFamily="50" charset="-128"/>
              </a:rPr>
              <a:t>お互いが尊重しあう</a:t>
            </a:r>
          </a:p>
        </p:txBody>
      </p:sp>
      <p:sp>
        <p:nvSpPr>
          <p:cNvPr id="26" name="円/楕円 25"/>
          <p:cNvSpPr/>
          <p:nvPr/>
        </p:nvSpPr>
        <p:spPr>
          <a:xfrm>
            <a:off x="2947934" y="2972501"/>
            <a:ext cx="2278824" cy="869957"/>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latin typeface="Meiryo UI" panose="020B0604030504040204" pitchFamily="50" charset="-128"/>
                <a:ea typeface="Meiryo UI" panose="020B0604030504040204" pitchFamily="50" charset="-128"/>
              </a:rPr>
              <a:t>生活場面面接</a:t>
            </a:r>
            <a:endParaRPr lang="en-US" altLang="ja-JP" sz="2400" dirty="0">
              <a:latin typeface="Meiryo UI" panose="020B0604030504040204" pitchFamily="50" charset="-128"/>
              <a:ea typeface="Meiryo UI" panose="020B0604030504040204" pitchFamily="50" charset="-128"/>
            </a:endParaRPr>
          </a:p>
        </p:txBody>
      </p:sp>
      <p:sp>
        <p:nvSpPr>
          <p:cNvPr id="27" name="円/楕円 26"/>
          <p:cNvSpPr/>
          <p:nvPr/>
        </p:nvSpPr>
        <p:spPr>
          <a:xfrm>
            <a:off x="522546" y="3521390"/>
            <a:ext cx="2278824" cy="869957"/>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latin typeface="Meiryo UI" panose="020B0604030504040204" pitchFamily="50" charset="-128"/>
                <a:ea typeface="Meiryo UI" panose="020B0604030504040204" pitchFamily="50" charset="-128"/>
              </a:rPr>
              <a:t>心理療法</a:t>
            </a:r>
            <a:endParaRPr lang="en-US" altLang="ja-JP" sz="2400" dirty="0">
              <a:latin typeface="Meiryo UI" panose="020B0604030504040204" pitchFamily="50" charset="-128"/>
              <a:ea typeface="Meiryo UI" panose="020B0604030504040204" pitchFamily="50" charset="-128"/>
            </a:endParaRPr>
          </a:p>
        </p:txBody>
      </p:sp>
      <p:sp>
        <p:nvSpPr>
          <p:cNvPr id="28" name="円/楕円 27"/>
          <p:cNvSpPr/>
          <p:nvPr/>
        </p:nvSpPr>
        <p:spPr>
          <a:xfrm>
            <a:off x="9256668" y="3518030"/>
            <a:ext cx="2278824" cy="869957"/>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latin typeface="Meiryo UI" panose="020B0604030504040204" pitchFamily="50" charset="-128"/>
                <a:ea typeface="Meiryo UI" panose="020B0604030504040204" pitchFamily="50" charset="-128"/>
              </a:rPr>
              <a:t>その他</a:t>
            </a:r>
            <a:endParaRPr lang="en-US" altLang="ja-JP" sz="2400" dirty="0">
              <a:latin typeface="Meiryo UI" panose="020B0604030504040204" pitchFamily="50" charset="-128"/>
              <a:ea typeface="Meiryo UI" panose="020B0604030504040204" pitchFamily="50" charset="-128"/>
            </a:endParaRPr>
          </a:p>
        </p:txBody>
      </p:sp>
      <p:sp>
        <p:nvSpPr>
          <p:cNvPr id="29" name="角丸四角形 28"/>
          <p:cNvSpPr/>
          <p:nvPr/>
        </p:nvSpPr>
        <p:spPr>
          <a:xfrm>
            <a:off x="1127448" y="1268688"/>
            <a:ext cx="9937104" cy="72417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latin typeface="Meiryo UI" panose="020B0604030504040204" pitchFamily="50" charset="-128"/>
                <a:ea typeface="Meiryo UI" panose="020B0604030504040204" pitchFamily="50" charset="-128"/>
              </a:rPr>
              <a:t>心理療法や心理教育を行いながら、治療的に子どもの成長に寄与</a:t>
            </a:r>
            <a:r>
              <a:rPr lang="ja-JP" altLang="en-US" sz="2400" dirty="0" smtClean="0">
                <a:latin typeface="Meiryo UI" panose="020B0604030504040204" pitchFamily="50" charset="-128"/>
                <a:ea typeface="Meiryo UI" panose="020B0604030504040204" pitchFamily="50" charset="-128"/>
              </a:rPr>
              <a:t>する</a:t>
            </a:r>
            <a:endParaRPr lang="ja-JP" altLang="en-US" sz="2400" dirty="0">
              <a:latin typeface="Meiryo UI" panose="020B0604030504040204" pitchFamily="50" charset="-128"/>
              <a:ea typeface="Meiryo UI" panose="020B0604030504040204" pitchFamily="50" charset="-128"/>
            </a:endParaRPr>
          </a:p>
        </p:txBody>
      </p:sp>
      <p:sp>
        <p:nvSpPr>
          <p:cNvPr id="30" name="角丸四角形 29"/>
          <p:cNvSpPr/>
          <p:nvPr/>
        </p:nvSpPr>
        <p:spPr>
          <a:xfrm>
            <a:off x="263352" y="2065783"/>
            <a:ext cx="11665296" cy="732682"/>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smtClean="0">
                <a:latin typeface="Meiryo UI" panose="020B0604030504040204" pitchFamily="50" charset="-128"/>
                <a:ea typeface="Meiryo UI" panose="020B0604030504040204" pitchFamily="50" charset="-128"/>
              </a:rPr>
              <a:t>　　　生活</a:t>
            </a:r>
            <a:r>
              <a:rPr lang="ja-JP" altLang="en-US" sz="2400" dirty="0">
                <a:latin typeface="Meiryo UI" panose="020B0604030504040204" pitchFamily="50" charset="-128"/>
                <a:ea typeface="Meiryo UI" panose="020B0604030504040204" pitchFamily="50" charset="-128"/>
              </a:rPr>
              <a:t>場面の言動から現在の心理状態を見立て、養育者等に関わり方をアドバイス</a:t>
            </a:r>
            <a:r>
              <a:rPr lang="ja-JP" altLang="en-US" sz="2400" dirty="0" smtClean="0">
                <a:latin typeface="Meiryo UI" panose="020B0604030504040204" pitchFamily="50" charset="-128"/>
                <a:ea typeface="Meiryo UI" panose="020B0604030504040204" pitchFamily="50" charset="-128"/>
              </a:rPr>
              <a:t>する</a:t>
            </a:r>
            <a:endParaRPr lang="ja-JP" altLang="en-US" sz="2400" dirty="0">
              <a:latin typeface="Meiryo UI" panose="020B0604030504040204" pitchFamily="50" charset="-128"/>
              <a:ea typeface="Meiryo UI" panose="020B0604030504040204" pitchFamily="50" charset="-128"/>
            </a:endParaRPr>
          </a:p>
        </p:txBody>
      </p:sp>
      <p:cxnSp>
        <p:nvCxnSpPr>
          <p:cNvPr id="6" name="直線コネクタ 5"/>
          <p:cNvCxnSpPr/>
          <p:nvPr/>
        </p:nvCxnSpPr>
        <p:spPr>
          <a:xfrm>
            <a:off x="89223" y="5158936"/>
            <a:ext cx="9167445" cy="22015"/>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sp>
        <p:nvSpPr>
          <p:cNvPr id="2" name="正方形/長方形 1"/>
          <p:cNvSpPr/>
          <p:nvPr/>
        </p:nvSpPr>
        <p:spPr>
          <a:xfrm>
            <a:off x="4863947" y="812338"/>
            <a:ext cx="8268056" cy="369332"/>
          </a:xfrm>
          <a:prstGeom prst="rect">
            <a:avLst/>
          </a:prstGeom>
        </p:spPr>
        <p:txBody>
          <a:bodyPr wrap="square">
            <a:spAutoFit/>
          </a:bodyPr>
          <a:lstStyle/>
          <a:p>
            <a:r>
              <a:rPr lang="ja-JP" altLang="en-US" dirty="0">
                <a:latin typeface="Meiryo UI" panose="020B0604030504040204" pitchFamily="50" charset="-128"/>
                <a:ea typeface="Meiryo UI" panose="020B0604030504040204" pitchFamily="50" charset="-128"/>
              </a:rPr>
              <a:t>＜出典＞「今後の児童養護施設に求められるもの」全国児童養護施設協議会</a:t>
            </a:r>
          </a:p>
        </p:txBody>
      </p:sp>
    </p:spTree>
    <p:extLst>
      <p:ext uri="{BB962C8B-B14F-4D97-AF65-F5344CB8AC3E}">
        <p14:creationId xmlns:p14="http://schemas.microsoft.com/office/powerpoint/2010/main" val="26787243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角丸四角形 23"/>
          <p:cNvSpPr/>
          <p:nvPr/>
        </p:nvSpPr>
        <p:spPr>
          <a:xfrm>
            <a:off x="9230342" y="5012475"/>
            <a:ext cx="2801514" cy="112408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latin typeface="Meiryo UI" panose="020B0604030504040204" pitchFamily="50" charset="-128"/>
                <a:ea typeface="Meiryo UI" panose="020B0604030504040204" pitchFamily="50" charset="-128"/>
              </a:rPr>
              <a:t>行動観察</a:t>
            </a:r>
            <a:endParaRPr lang="en-US" altLang="ja-JP" sz="2800" dirty="0" smtClean="0">
              <a:latin typeface="Meiryo UI" panose="020B0604030504040204" pitchFamily="50" charset="-128"/>
              <a:ea typeface="Meiryo UI" panose="020B0604030504040204" pitchFamily="50" charset="-128"/>
            </a:endParaRPr>
          </a:p>
          <a:p>
            <a:pPr algn="ctr"/>
            <a:r>
              <a:rPr lang="en-US" altLang="ja-JP" dirty="0" smtClean="0">
                <a:latin typeface="Meiryo UI" panose="020B0604030504040204" pitchFamily="50" charset="-128"/>
                <a:ea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rPr>
              <a:t>一時保護所</a:t>
            </a:r>
            <a:r>
              <a:rPr lang="en-US" altLang="ja-JP" dirty="0" smtClean="0">
                <a:latin typeface="Meiryo UI" panose="020B0604030504040204" pitchFamily="50" charset="-128"/>
                <a:ea typeface="Meiryo UI" panose="020B0604030504040204" pitchFamily="50" charset="-128"/>
              </a:rPr>
              <a:t>)</a:t>
            </a:r>
            <a:endParaRPr lang="ja-JP" altLang="en-US" dirty="0">
              <a:latin typeface="Meiryo UI" panose="020B0604030504040204" pitchFamily="50" charset="-128"/>
              <a:ea typeface="Meiryo UI" panose="020B0604030504040204" pitchFamily="50" charset="-128"/>
            </a:endParaRPr>
          </a:p>
        </p:txBody>
      </p:sp>
      <p:sp>
        <p:nvSpPr>
          <p:cNvPr id="23" name="角丸四角形 22"/>
          <p:cNvSpPr/>
          <p:nvPr/>
        </p:nvSpPr>
        <p:spPr>
          <a:xfrm>
            <a:off x="6001136" y="5012475"/>
            <a:ext cx="2801514" cy="1124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latin typeface="Meiryo UI" panose="020B0604030504040204" pitchFamily="50" charset="-128"/>
                <a:ea typeface="Meiryo UI" panose="020B0604030504040204" pitchFamily="50" charset="-128"/>
              </a:rPr>
              <a:t>医学</a:t>
            </a:r>
            <a:r>
              <a:rPr lang="ja-JP" altLang="en-US" sz="2800" dirty="0" smtClean="0">
                <a:latin typeface="Meiryo UI" panose="020B0604030504040204" pitchFamily="50" charset="-128"/>
                <a:ea typeface="Meiryo UI" panose="020B0604030504040204" pitchFamily="50" charset="-128"/>
              </a:rPr>
              <a:t>診断</a:t>
            </a:r>
            <a:endParaRPr lang="ja-JP" altLang="en-US" sz="2800" dirty="0">
              <a:latin typeface="Meiryo UI" panose="020B0604030504040204" pitchFamily="50" charset="-128"/>
              <a:ea typeface="Meiryo UI" panose="020B0604030504040204" pitchFamily="50" charset="-128"/>
            </a:endParaRPr>
          </a:p>
        </p:txBody>
      </p:sp>
      <p:sp>
        <p:nvSpPr>
          <p:cNvPr id="22" name="角丸四角形 21"/>
          <p:cNvSpPr/>
          <p:nvPr/>
        </p:nvSpPr>
        <p:spPr>
          <a:xfrm>
            <a:off x="3057320" y="5012475"/>
            <a:ext cx="2801514" cy="1124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latin typeface="Meiryo UI" panose="020B0604030504040204" pitchFamily="50" charset="-128"/>
                <a:ea typeface="Meiryo UI" panose="020B0604030504040204" pitchFamily="50" charset="-128"/>
              </a:rPr>
              <a:t>心理診断</a:t>
            </a:r>
            <a:endParaRPr lang="ja-JP" altLang="en-US" sz="2800" dirty="0">
              <a:latin typeface="Meiryo UI" panose="020B0604030504040204" pitchFamily="50" charset="-128"/>
              <a:ea typeface="Meiryo UI" panose="020B0604030504040204" pitchFamily="50" charset="-128"/>
            </a:endParaRPr>
          </a:p>
        </p:txBody>
      </p:sp>
      <p:sp>
        <p:nvSpPr>
          <p:cNvPr id="5" name="角丸四角形 4"/>
          <p:cNvSpPr/>
          <p:nvPr/>
        </p:nvSpPr>
        <p:spPr>
          <a:xfrm>
            <a:off x="123243" y="4989555"/>
            <a:ext cx="2801514" cy="1124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latin typeface="Meiryo UI" panose="020B0604030504040204" pitchFamily="50" charset="-128"/>
                <a:ea typeface="Meiryo UI" panose="020B0604030504040204" pitchFamily="50" charset="-128"/>
              </a:rPr>
              <a:t>社会診断</a:t>
            </a:r>
          </a:p>
        </p:txBody>
      </p:sp>
      <p:sp>
        <p:nvSpPr>
          <p:cNvPr id="6" name="タイトル 5"/>
          <p:cNvSpPr>
            <a:spLocks noGrp="1"/>
          </p:cNvSpPr>
          <p:nvPr>
            <p:ph type="title"/>
          </p:nvPr>
        </p:nvSpPr>
        <p:spPr>
          <a:xfrm>
            <a:off x="0" y="-20090"/>
            <a:ext cx="11114522" cy="1193784"/>
          </a:xfrm>
        </p:spPr>
        <p:txBody>
          <a:bodyPr>
            <a:normAutofit/>
          </a:bodyPr>
          <a:lstStyle/>
          <a:p>
            <a:r>
              <a:rPr lang="ja-JP" altLang="en-US" sz="4000" b="1" dirty="0" smtClean="0">
                <a:latin typeface="Meiryo UI" panose="020B0604030504040204" pitchFamily="50" charset="-128"/>
                <a:ea typeface="Meiryo UI" panose="020B0604030504040204" pitchFamily="50" charset="-128"/>
              </a:rPr>
              <a:t>多機関協働</a:t>
            </a:r>
            <a:r>
              <a:rPr lang="en-US" altLang="ja-JP" sz="4000" b="1" dirty="0" smtClean="0">
                <a:latin typeface="Meiryo UI" panose="020B0604030504040204" pitchFamily="50" charset="-128"/>
                <a:ea typeface="Meiryo UI" panose="020B0604030504040204" pitchFamily="50" charset="-128"/>
              </a:rPr>
              <a:t>:</a:t>
            </a:r>
            <a:r>
              <a:rPr lang="ja-JP" altLang="en-US" sz="4000" b="1" dirty="0" smtClean="0">
                <a:latin typeface="Meiryo UI" panose="020B0604030504040204" pitchFamily="50" charset="-128"/>
                <a:ea typeface="Meiryo UI" panose="020B0604030504040204" pitchFamily="50" charset="-128"/>
              </a:rPr>
              <a:t>児童相談所の役割と機能</a:t>
            </a:r>
            <a:endParaRPr lang="ja-JP" altLang="en-US" sz="4000" b="1" dirty="0">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209901" y="1354104"/>
            <a:ext cx="1416868" cy="523220"/>
          </a:xfrm>
          <a:prstGeom prst="rect">
            <a:avLst/>
          </a:prstGeom>
          <a:noFill/>
        </p:spPr>
        <p:txBody>
          <a:bodyPr wrap="square" rtlCol="0">
            <a:spAutoFit/>
          </a:bodyPr>
          <a:lstStyle/>
          <a:p>
            <a:r>
              <a:rPr lang="ja-JP" altLang="en-US" sz="2800" dirty="0">
                <a:latin typeface="Meiryo UI" panose="020B0604030504040204" pitchFamily="50" charset="-128"/>
                <a:ea typeface="Meiryo UI" panose="020B0604030504040204" pitchFamily="50" charset="-128"/>
              </a:rPr>
              <a:t>○職員</a:t>
            </a:r>
          </a:p>
        </p:txBody>
      </p:sp>
      <p:sp>
        <p:nvSpPr>
          <p:cNvPr id="18" name="テキスト ボックス 17"/>
          <p:cNvSpPr txBox="1"/>
          <p:nvPr/>
        </p:nvSpPr>
        <p:spPr>
          <a:xfrm>
            <a:off x="2223411" y="2480617"/>
            <a:ext cx="2234666" cy="461665"/>
          </a:xfrm>
          <a:prstGeom prst="rect">
            <a:avLst/>
          </a:prstGeom>
          <a:noFill/>
        </p:spPr>
        <p:txBody>
          <a:bodyPr wrap="square" rtlCol="0">
            <a:spAutoFit/>
          </a:bodyPr>
          <a:lstStyle/>
          <a:p>
            <a:r>
              <a:rPr lang="ja-JP" altLang="en-US" sz="2400" dirty="0">
                <a:latin typeface="Meiryo UI" panose="020B0604030504040204" pitchFamily="50" charset="-128"/>
                <a:ea typeface="Meiryo UI" panose="020B0604030504040204" pitchFamily="50" charset="-128"/>
              </a:rPr>
              <a:t>児童福祉司</a:t>
            </a:r>
          </a:p>
        </p:txBody>
      </p:sp>
      <p:sp>
        <p:nvSpPr>
          <p:cNvPr id="19" name="テキスト ボックス 18"/>
          <p:cNvSpPr txBox="1"/>
          <p:nvPr/>
        </p:nvSpPr>
        <p:spPr>
          <a:xfrm>
            <a:off x="8037401" y="2493300"/>
            <a:ext cx="1779915" cy="461665"/>
          </a:xfrm>
          <a:prstGeom prst="rect">
            <a:avLst/>
          </a:prstGeom>
          <a:noFill/>
        </p:spPr>
        <p:txBody>
          <a:bodyPr wrap="square" rtlCol="0">
            <a:spAutoFit/>
          </a:bodyPr>
          <a:lstStyle/>
          <a:p>
            <a:r>
              <a:rPr lang="ja-JP" altLang="en-US" sz="2400" dirty="0">
                <a:latin typeface="Meiryo UI" panose="020B0604030504040204" pitchFamily="50" charset="-128"/>
                <a:ea typeface="Meiryo UI" panose="020B0604030504040204" pitchFamily="50" charset="-128"/>
              </a:rPr>
              <a:t>児童心理司</a:t>
            </a:r>
          </a:p>
        </p:txBody>
      </p:sp>
      <p:pic>
        <p:nvPicPr>
          <p:cNvPr id="27" name="図 2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97195" y="1615714"/>
            <a:ext cx="779634" cy="779634"/>
          </a:xfrm>
          <a:prstGeom prst="rect">
            <a:avLst/>
          </a:prstGeom>
        </p:spPr>
      </p:pic>
      <p:pic>
        <p:nvPicPr>
          <p:cNvPr id="28" name="図 2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530055" y="1648450"/>
            <a:ext cx="794609" cy="794609"/>
          </a:xfrm>
          <a:prstGeom prst="rect">
            <a:avLst/>
          </a:prstGeom>
        </p:spPr>
      </p:pic>
      <p:sp>
        <p:nvSpPr>
          <p:cNvPr id="29" name="テキスト ボックス 28"/>
          <p:cNvSpPr txBox="1"/>
          <p:nvPr/>
        </p:nvSpPr>
        <p:spPr>
          <a:xfrm>
            <a:off x="115273" y="4543702"/>
            <a:ext cx="5491124" cy="461665"/>
          </a:xfrm>
          <a:prstGeom prst="rect">
            <a:avLst/>
          </a:prstGeom>
          <a:noFill/>
        </p:spPr>
        <p:txBody>
          <a:bodyPr wrap="square" rtlCol="0">
            <a:spAutoFit/>
          </a:bodyPr>
          <a:lstStyle/>
          <a:p>
            <a:r>
              <a:rPr lang="en-US" altLang="ja-JP" sz="2400" dirty="0">
                <a:latin typeface="Meiryo UI" panose="020B0604030504040204" pitchFamily="50" charset="-128"/>
                <a:ea typeface="Meiryo UI" panose="020B0604030504040204" pitchFamily="50" charset="-128"/>
              </a:rPr>
              <a:t>【</a:t>
            </a:r>
            <a:r>
              <a:rPr lang="ja-JP" altLang="en-US" sz="2400" dirty="0">
                <a:latin typeface="Meiryo UI" panose="020B0604030504040204" pitchFamily="50" charset="-128"/>
                <a:ea typeface="Meiryo UI" panose="020B0604030504040204" pitchFamily="50" charset="-128"/>
              </a:rPr>
              <a:t>児童相談所の相談援助</a:t>
            </a:r>
            <a:r>
              <a:rPr lang="en-US" altLang="ja-JP" sz="2400" dirty="0">
                <a:latin typeface="Meiryo UI" panose="020B0604030504040204" pitchFamily="50" charset="-128"/>
                <a:ea typeface="Meiryo UI" panose="020B0604030504040204" pitchFamily="50" charset="-128"/>
              </a:rPr>
              <a:t>】</a:t>
            </a:r>
            <a:endParaRPr lang="ja-JP" altLang="en-US" sz="2400" dirty="0">
              <a:latin typeface="Meiryo UI" panose="020B0604030504040204" pitchFamily="50" charset="-128"/>
              <a:ea typeface="Meiryo UI" panose="020B0604030504040204" pitchFamily="50" charset="-128"/>
            </a:endParaRPr>
          </a:p>
        </p:txBody>
      </p:sp>
      <p:sp>
        <p:nvSpPr>
          <p:cNvPr id="31" name="角丸四角形 30"/>
          <p:cNvSpPr/>
          <p:nvPr/>
        </p:nvSpPr>
        <p:spPr>
          <a:xfrm>
            <a:off x="380643" y="6025374"/>
            <a:ext cx="11371140" cy="759489"/>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smtClean="0">
                <a:solidFill>
                  <a:schemeClr val="tx2"/>
                </a:solidFill>
              </a:rPr>
              <a:t>　施設</a:t>
            </a:r>
            <a:r>
              <a:rPr lang="ja-JP" altLang="en-US" sz="2800" b="1" dirty="0">
                <a:solidFill>
                  <a:schemeClr val="tx2"/>
                </a:solidFill>
              </a:rPr>
              <a:t>職員</a:t>
            </a:r>
            <a:r>
              <a:rPr lang="ja-JP" altLang="en-US" sz="2800" b="1" dirty="0" smtClean="0">
                <a:solidFill>
                  <a:schemeClr val="tx2"/>
                </a:solidFill>
              </a:rPr>
              <a:t>は児童</a:t>
            </a:r>
            <a:r>
              <a:rPr lang="ja-JP" altLang="en-US" sz="2800" b="1" dirty="0">
                <a:solidFill>
                  <a:schemeClr val="tx2"/>
                </a:solidFill>
              </a:rPr>
              <a:t>相談所が示した各診断所見を把握しておくことが大切</a:t>
            </a:r>
          </a:p>
        </p:txBody>
      </p:sp>
      <p:sp>
        <p:nvSpPr>
          <p:cNvPr id="15" name="角丸四角形 14"/>
          <p:cNvSpPr/>
          <p:nvPr/>
        </p:nvSpPr>
        <p:spPr>
          <a:xfrm>
            <a:off x="209901" y="3582792"/>
            <a:ext cx="11712624" cy="888947"/>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latin typeface="Meiryo UI" panose="020B0604030504040204" pitchFamily="50" charset="-128"/>
                <a:ea typeface="Meiryo UI" panose="020B0604030504040204" pitchFamily="50" charset="-128"/>
              </a:rPr>
              <a:t>子どもが児童養護施設で生活することの是非について責任を負い</a:t>
            </a:r>
            <a:r>
              <a:rPr lang="ja-JP" altLang="en-US" sz="2400" dirty="0" smtClean="0">
                <a:latin typeface="Meiryo UI" panose="020B0604030504040204" pitchFamily="50" charset="-128"/>
                <a:ea typeface="Meiryo UI" panose="020B0604030504040204" pitchFamily="50" charset="-128"/>
              </a:rPr>
              <a:t>、施設で</a:t>
            </a:r>
            <a:r>
              <a:rPr lang="ja-JP" altLang="en-US" sz="2400" dirty="0">
                <a:latin typeface="Meiryo UI" panose="020B0604030504040204" pitchFamily="50" charset="-128"/>
                <a:ea typeface="Meiryo UI" panose="020B0604030504040204" pitchFamily="50" charset="-128"/>
              </a:rPr>
              <a:t>自立しつつある子どもと家族双方の関係性のあるべき姿を模索する</a:t>
            </a:r>
          </a:p>
        </p:txBody>
      </p:sp>
      <p:sp>
        <p:nvSpPr>
          <p:cNvPr id="17" name="テキスト ボックス 16"/>
          <p:cNvSpPr txBox="1"/>
          <p:nvPr/>
        </p:nvSpPr>
        <p:spPr>
          <a:xfrm>
            <a:off x="159142" y="3023413"/>
            <a:ext cx="2371527" cy="523220"/>
          </a:xfrm>
          <a:prstGeom prst="rect">
            <a:avLst/>
          </a:prstGeom>
          <a:noFill/>
        </p:spPr>
        <p:txBody>
          <a:bodyPr wrap="square" rtlCol="0">
            <a:spAutoFit/>
          </a:bodyPr>
          <a:lstStyle/>
          <a:p>
            <a:r>
              <a:rPr lang="ja-JP" altLang="en-US" sz="2800" dirty="0">
                <a:latin typeface="Meiryo UI" panose="020B0604030504040204" pitchFamily="50" charset="-128"/>
                <a:ea typeface="Meiryo UI" panose="020B0604030504040204" pitchFamily="50" charset="-128"/>
              </a:rPr>
              <a:t>○役割と機能</a:t>
            </a:r>
          </a:p>
        </p:txBody>
      </p:sp>
      <p:sp>
        <p:nvSpPr>
          <p:cNvPr id="2" name="正方形/長方形 1"/>
          <p:cNvSpPr/>
          <p:nvPr/>
        </p:nvSpPr>
        <p:spPr>
          <a:xfrm>
            <a:off x="4788162" y="3177301"/>
            <a:ext cx="8028976" cy="369332"/>
          </a:xfrm>
          <a:prstGeom prst="rect">
            <a:avLst/>
          </a:prstGeom>
        </p:spPr>
        <p:txBody>
          <a:bodyPr wrap="square">
            <a:spAutoFit/>
          </a:bodyPr>
          <a:lstStyle/>
          <a:p>
            <a:r>
              <a:rPr lang="ja-JP" altLang="en-US" dirty="0" smtClean="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出典</a:t>
            </a:r>
            <a:r>
              <a:rPr lang="ja-JP" altLang="en-US" dirty="0" smtClean="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「今後の児童養護施設に求められるもの」全国児童養護施設協議会</a:t>
            </a:r>
          </a:p>
        </p:txBody>
      </p:sp>
      <p:sp>
        <p:nvSpPr>
          <p:cNvPr id="20" name="テキスト ボックス 19"/>
          <p:cNvSpPr txBox="1"/>
          <p:nvPr/>
        </p:nvSpPr>
        <p:spPr>
          <a:xfrm>
            <a:off x="10236171" y="2535225"/>
            <a:ext cx="878351" cy="461665"/>
          </a:xfrm>
          <a:prstGeom prst="rect">
            <a:avLst/>
          </a:prstGeom>
          <a:noFill/>
        </p:spPr>
        <p:txBody>
          <a:bodyPr wrap="square" rtlCol="0">
            <a:spAutoFit/>
          </a:bodyPr>
          <a:lstStyle/>
          <a:p>
            <a:r>
              <a:rPr lang="ja-JP" altLang="en-US" sz="2400" dirty="0">
                <a:latin typeface="Meiryo UI" panose="020B0604030504040204" pitchFamily="50" charset="-128"/>
                <a:ea typeface="Meiryo UI" panose="020B0604030504040204" pitchFamily="50" charset="-128"/>
              </a:rPr>
              <a:t>など</a:t>
            </a:r>
          </a:p>
        </p:txBody>
      </p:sp>
      <p:sp>
        <p:nvSpPr>
          <p:cNvPr id="21" name="正方形/長方形 20"/>
          <p:cNvSpPr/>
          <p:nvPr/>
        </p:nvSpPr>
        <p:spPr>
          <a:xfrm>
            <a:off x="4746910" y="1542999"/>
            <a:ext cx="2508451" cy="524908"/>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latin typeface="Meiryo UI" panose="020B0604030504040204" pitchFamily="50" charset="-128"/>
                <a:ea typeface="Meiryo UI" panose="020B0604030504040204" pitchFamily="50" charset="-128"/>
              </a:rPr>
              <a:t>所長、課長、医師</a:t>
            </a:r>
          </a:p>
        </p:txBody>
      </p:sp>
    </p:spTree>
    <p:extLst>
      <p:ext uri="{BB962C8B-B14F-4D97-AF65-F5344CB8AC3E}">
        <p14:creationId xmlns:p14="http://schemas.microsoft.com/office/powerpoint/2010/main" val="13140068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a:xfrm>
            <a:off x="0" y="-209144"/>
            <a:ext cx="12192000" cy="1179793"/>
          </a:xfrm>
        </p:spPr>
        <p:txBody>
          <a:bodyPr>
            <a:normAutofit/>
          </a:bodyPr>
          <a:lstStyle/>
          <a:p>
            <a:r>
              <a:rPr lang="ja-JP" altLang="en-US" sz="4000" b="1" dirty="0" smtClean="0">
                <a:latin typeface="Meiryo UI" panose="020B0604030504040204" pitchFamily="50" charset="-128"/>
                <a:ea typeface="Meiryo UI" panose="020B0604030504040204" pitchFamily="50" charset="-128"/>
              </a:rPr>
              <a:t>多機関協働</a:t>
            </a:r>
            <a:r>
              <a:rPr lang="en-US" altLang="ja-JP" sz="4000" b="1" dirty="0" smtClean="0">
                <a:latin typeface="Meiryo UI" panose="020B0604030504040204" pitchFamily="50" charset="-128"/>
                <a:ea typeface="Meiryo UI" panose="020B0604030504040204" pitchFamily="50" charset="-128"/>
              </a:rPr>
              <a:t>:</a:t>
            </a:r>
            <a:r>
              <a:rPr lang="ja-JP" altLang="en-US" sz="4000" b="1" dirty="0" smtClean="0">
                <a:latin typeface="Meiryo UI" panose="020B0604030504040204" pitchFamily="50" charset="-128"/>
                <a:ea typeface="Meiryo UI" panose="020B0604030504040204" pitchFamily="50" charset="-128"/>
              </a:rPr>
              <a:t>学校の役割と機能</a:t>
            </a:r>
            <a:endParaRPr lang="ja-JP" altLang="en-US" sz="4000" b="1" dirty="0">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437648" y="4131351"/>
            <a:ext cx="2200572" cy="523220"/>
          </a:xfrm>
          <a:prstGeom prst="rect">
            <a:avLst/>
          </a:prstGeom>
          <a:noFill/>
        </p:spPr>
        <p:txBody>
          <a:bodyPr wrap="square" rtlCol="0">
            <a:spAutoFit/>
          </a:bodyPr>
          <a:lstStyle/>
          <a:p>
            <a:r>
              <a:rPr lang="ja-JP" altLang="en-US" sz="2800" dirty="0">
                <a:latin typeface="Meiryo UI" panose="020B0604030504040204" pitchFamily="50" charset="-128"/>
                <a:ea typeface="Meiryo UI" panose="020B0604030504040204" pitchFamily="50" charset="-128"/>
              </a:rPr>
              <a:t>○役割と機能</a:t>
            </a:r>
          </a:p>
        </p:txBody>
      </p:sp>
      <p:pic>
        <p:nvPicPr>
          <p:cNvPr id="10" name="図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63995" y="2963386"/>
            <a:ext cx="779634" cy="779634"/>
          </a:xfrm>
          <a:prstGeom prst="rect">
            <a:avLst/>
          </a:prstGeom>
        </p:spPr>
      </p:pic>
      <p:pic>
        <p:nvPicPr>
          <p:cNvPr id="11" name="図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63769" y="1649117"/>
            <a:ext cx="794609" cy="794609"/>
          </a:xfrm>
          <a:prstGeom prst="rect">
            <a:avLst/>
          </a:prstGeom>
        </p:spPr>
      </p:pic>
      <p:pic>
        <p:nvPicPr>
          <p:cNvPr id="2" name="図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404988" y="1783665"/>
            <a:ext cx="769319" cy="769319"/>
          </a:xfrm>
          <a:prstGeom prst="rect">
            <a:avLst/>
          </a:prstGeom>
        </p:spPr>
      </p:pic>
      <p:sp>
        <p:nvSpPr>
          <p:cNvPr id="14" name="テキスト ボックス 13"/>
          <p:cNvSpPr txBox="1"/>
          <p:nvPr/>
        </p:nvSpPr>
        <p:spPr>
          <a:xfrm>
            <a:off x="4042979" y="3753114"/>
            <a:ext cx="876072" cy="461665"/>
          </a:xfrm>
          <a:prstGeom prst="rect">
            <a:avLst/>
          </a:prstGeom>
          <a:noFill/>
        </p:spPr>
        <p:txBody>
          <a:bodyPr wrap="square" rtlCol="0">
            <a:spAutoFit/>
          </a:bodyPr>
          <a:lstStyle/>
          <a:p>
            <a:r>
              <a:rPr lang="ja-JP" altLang="en-US" sz="2400" dirty="0">
                <a:latin typeface="Meiryo UI" panose="020B0604030504040204" pitchFamily="50" charset="-128"/>
                <a:ea typeface="Meiryo UI" panose="020B0604030504040204" pitchFamily="50" charset="-128"/>
              </a:rPr>
              <a:t>担任</a:t>
            </a:r>
          </a:p>
        </p:txBody>
      </p:sp>
      <p:sp>
        <p:nvSpPr>
          <p:cNvPr id="16" name="テキスト ボックス 15"/>
          <p:cNvSpPr txBox="1"/>
          <p:nvPr/>
        </p:nvSpPr>
        <p:spPr>
          <a:xfrm>
            <a:off x="8955813" y="2552984"/>
            <a:ext cx="1971711" cy="769441"/>
          </a:xfrm>
          <a:prstGeom prst="rect">
            <a:avLst/>
          </a:prstGeom>
          <a:noFill/>
        </p:spPr>
        <p:txBody>
          <a:bodyPr wrap="square" rtlCol="0">
            <a:spAutoFit/>
          </a:bodyPr>
          <a:lstStyle/>
          <a:p>
            <a:r>
              <a:rPr lang="ja-JP" altLang="en-US" sz="2800" dirty="0">
                <a:latin typeface="Meiryo UI" panose="020B0604030504040204" pitchFamily="50" charset="-128"/>
                <a:ea typeface="Meiryo UI" panose="020B0604030504040204" pitchFamily="50" charset="-128"/>
              </a:rPr>
              <a:t>　　 </a:t>
            </a:r>
            <a:r>
              <a:rPr lang="en-US" altLang="ja-JP" sz="2400" dirty="0">
                <a:latin typeface="Meiryo UI" panose="020B0604030504040204" pitchFamily="50" charset="-128"/>
                <a:ea typeface="Meiryo UI" panose="020B0604030504040204" pitchFamily="50" charset="-128"/>
              </a:rPr>
              <a:t>SC</a:t>
            </a:r>
          </a:p>
          <a:p>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スクールカウンセラー</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p:txBody>
      </p:sp>
      <p:sp>
        <p:nvSpPr>
          <p:cNvPr id="12" name="正方形/長方形 11"/>
          <p:cNvSpPr/>
          <p:nvPr/>
        </p:nvSpPr>
        <p:spPr>
          <a:xfrm>
            <a:off x="4699371" y="1782204"/>
            <a:ext cx="2464624" cy="524908"/>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latin typeface="Meiryo UI" panose="020B0604030504040204" pitchFamily="50" charset="-128"/>
                <a:ea typeface="Meiryo UI" panose="020B0604030504040204" pitchFamily="50" charset="-128"/>
              </a:rPr>
              <a:t>校長・教頭</a:t>
            </a:r>
          </a:p>
        </p:txBody>
      </p:sp>
      <p:sp>
        <p:nvSpPr>
          <p:cNvPr id="20" name="テキスト ボックス 19"/>
          <p:cNvSpPr txBox="1"/>
          <p:nvPr/>
        </p:nvSpPr>
        <p:spPr>
          <a:xfrm>
            <a:off x="928185" y="2552984"/>
            <a:ext cx="2751004" cy="800219"/>
          </a:xfrm>
          <a:prstGeom prst="rect">
            <a:avLst/>
          </a:prstGeom>
          <a:noFill/>
        </p:spPr>
        <p:txBody>
          <a:bodyPr wrap="square" rtlCol="0">
            <a:spAutoFit/>
          </a:bodyPr>
          <a:lstStyle/>
          <a:p>
            <a:r>
              <a:rPr lang="ja-JP" altLang="en-US" sz="2800" dirty="0">
                <a:latin typeface="Meiryo UI" panose="020B0604030504040204" pitchFamily="50" charset="-128"/>
                <a:ea typeface="Meiryo UI" panose="020B0604030504040204" pitchFamily="50" charset="-128"/>
              </a:rPr>
              <a:t>  　</a:t>
            </a:r>
            <a:r>
              <a:rPr lang="ja-JP" altLang="en-US" sz="2400" dirty="0">
                <a:latin typeface="Meiryo UI" panose="020B0604030504040204" pitchFamily="50" charset="-128"/>
                <a:ea typeface="Meiryo UI" panose="020B0604030504040204" pitchFamily="50" charset="-128"/>
              </a:rPr>
              <a:t>特支学級</a:t>
            </a:r>
            <a:endParaRPr lang="en-US" altLang="ja-JP" sz="2400" dirty="0">
              <a:latin typeface="Meiryo UI" panose="020B0604030504040204" pitchFamily="50" charset="-128"/>
              <a:ea typeface="Meiryo UI" panose="020B0604030504040204" pitchFamily="50" charset="-128"/>
            </a:endParaRPr>
          </a:p>
          <a:p>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特別支援コーディネーター</a:t>
            </a:r>
            <a:r>
              <a:rPr lang="en-US" altLang="ja-JP" dirty="0">
                <a:latin typeface="Meiryo UI" panose="020B0604030504040204" pitchFamily="50" charset="-128"/>
                <a:ea typeface="Meiryo UI" panose="020B0604030504040204" pitchFamily="50" charset="-128"/>
              </a:rPr>
              <a:t>)</a:t>
            </a:r>
            <a:endParaRPr lang="ja-JP" altLang="en-US" dirty="0">
              <a:latin typeface="Meiryo UI" panose="020B0604030504040204" pitchFamily="50" charset="-128"/>
              <a:ea typeface="Meiryo UI" panose="020B0604030504040204" pitchFamily="50" charset="-128"/>
            </a:endParaRPr>
          </a:p>
        </p:txBody>
      </p:sp>
      <p:sp>
        <p:nvSpPr>
          <p:cNvPr id="21" name="テキスト ボックス 20"/>
          <p:cNvSpPr txBox="1"/>
          <p:nvPr/>
        </p:nvSpPr>
        <p:spPr>
          <a:xfrm>
            <a:off x="6888088" y="3753113"/>
            <a:ext cx="1561130" cy="461665"/>
          </a:xfrm>
          <a:prstGeom prst="rect">
            <a:avLst/>
          </a:prstGeom>
          <a:noFill/>
        </p:spPr>
        <p:txBody>
          <a:bodyPr wrap="square" rtlCol="0">
            <a:spAutoFit/>
          </a:bodyPr>
          <a:lstStyle/>
          <a:p>
            <a:r>
              <a:rPr lang="ja-JP" altLang="en-US" sz="2400" dirty="0">
                <a:latin typeface="Meiryo UI" panose="020B0604030504040204" pitchFamily="50" charset="-128"/>
                <a:ea typeface="Meiryo UI" panose="020B0604030504040204" pitchFamily="50" charset="-128"/>
              </a:rPr>
              <a:t>教務主任</a:t>
            </a:r>
          </a:p>
        </p:txBody>
      </p:sp>
      <p:sp>
        <p:nvSpPr>
          <p:cNvPr id="24" name="角丸四角形 23"/>
          <p:cNvSpPr/>
          <p:nvPr/>
        </p:nvSpPr>
        <p:spPr>
          <a:xfrm>
            <a:off x="529770" y="5629266"/>
            <a:ext cx="10974455" cy="803529"/>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latin typeface="Meiryo UI" panose="020B0604030504040204" pitchFamily="50" charset="-128"/>
                <a:ea typeface="Meiryo UI" panose="020B0604030504040204" pitchFamily="50" charset="-128"/>
              </a:rPr>
              <a:t>同年代集団との関わりを通じた情緒的、社会的発達の促進</a:t>
            </a:r>
          </a:p>
        </p:txBody>
      </p:sp>
      <p:sp>
        <p:nvSpPr>
          <p:cNvPr id="17" name="テキスト ボックス 16"/>
          <p:cNvSpPr txBox="1"/>
          <p:nvPr/>
        </p:nvSpPr>
        <p:spPr>
          <a:xfrm>
            <a:off x="494470" y="1048273"/>
            <a:ext cx="4513212" cy="523220"/>
          </a:xfrm>
          <a:prstGeom prst="rect">
            <a:avLst/>
          </a:prstGeom>
          <a:noFill/>
        </p:spPr>
        <p:txBody>
          <a:bodyPr wrap="square" rtlCol="0">
            <a:spAutoFit/>
          </a:bodyPr>
          <a:lstStyle/>
          <a:p>
            <a:r>
              <a:rPr lang="ja-JP" altLang="en-US" sz="2800" dirty="0">
                <a:latin typeface="Meiryo UI" panose="020B0604030504040204" pitchFamily="50" charset="-128"/>
                <a:ea typeface="Meiryo UI" panose="020B0604030504040204" pitchFamily="50" charset="-128"/>
              </a:rPr>
              <a:t>○職員</a:t>
            </a:r>
          </a:p>
        </p:txBody>
      </p:sp>
      <p:sp>
        <p:nvSpPr>
          <p:cNvPr id="18" name="正方形/長方形 17"/>
          <p:cNvSpPr/>
          <p:nvPr/>
        </p:nvSpPr>
        <p:spPr>
          <a:xfrm>
            <a:off x="4784688" y="6486484"/>
            <a:ext cx="8110434" cy="369332"/>
          </a:xfrm>
          <a:prstGeom prst="rect">
            <a:avLst/>
          </a:prstGeom>
        </p:spPr>
        <p:txBody>
          <a:bodyPr wrap="square">
            <a:spAutoFit/>
          </a:bodyPr>
          <a:lstStyle/>
          <a:p>
            <a:r>
              <a:rPr lang="ja-JP" altLang="en-US" dirty="0" smtClean="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出典</a:t>
            </a:r>
            <a:r>
              <a:rPr lang="ja-JP" altLang="en-US" dirty="0" smtClean="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「今後の児童養護施設に求められるもの」全国児童養護施設協議会</a:t>
            </a:r>
          </a:p>
        </p:txBody>
      </p:sp>
      <p:sp>
        <p:nvSpPr>
          <p:cNvPr id="5" name="テキスト ボックス 4"/>
          <p:cNvSpPr txBox="1"/>
          <p:nvPr/>
        </p:nvSpPr>
        <p:spPr>
          <a:xfrm>
            <a:off x="10927524" y="3669686"/>
            <a:ext cx="878351" cy="461665"/>
          </a:xfrm>
          <a:prstGeom prst="rect">
            <a:avLst/>
          </a:prstGeom>
          <a:noFill/>
        </p:spPr>
        <p:txBody>
          <a:bodyPr wrap="square" rtlCol="0">
            <a:spAutoFit/>
          </a:bodyPr>
          <a:lstStyle/>
          <a:p>
            <a:r>
              <a:rPr lang="ja-JP" altLang="en-US" sz="2400" dirty="0">
                <a:latin typeface="Meiryo UI" panose="020B0604030504040204" pitchFamily="50" charset="-128"/>
                <a:ea typeface="Meiryo UI" panose="020B0604030504040204" pitchFamily="50" charset="-128"/>
              </a:rPr>
              <a:t>など</a:t>
            </a:r>
          </a:p>
        </p:txBody>
      </p:sp>
      <p:sp>
        <p:nvSpPr>
          <p:cNvPr id="23" name="角丸四角形 22"/>
          <p:cNvSpPr/>
          <p:nvPr/>
        </p:nvSpPr>
        <p:spPr>
          <a:xfrm>
            <a:off x="1370043" y="4711152"/>
            <a:ext cx="9293911" cy="803529"/>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latin typeface="Meiryo UI" panose="020B0604030504040204" pitchFamily="50" charset="-128"/>
                <a:ea typeface="Meiryo UI" panose="020B0604030504040204" pitchFamily="50" charset="-128"/>
              </a:rPr>
              <a:t>教科学習を通じた知識の</a:t>
            </a:r>
            <a:r>
              <a:rPr lang="ja-JP" altLang="en-US" sz="2800" dirty="0" smtClean="0">
                <a:latin typeface="Meiryo UI" panose="020B0604030504040204" pitchFamily="50" charset="-128"/>
                <a:ea typeface="Meiryo UI" panose="020B0604030504040204" pitchFamily="50" charset="-128"/>
              </a:rPr>
              <a:t>提供及び定着</a:t>
            </a:r>
            <a:endParaRPr lang="ja-JP" altLang="en-US" sz="2800" dirty="0">
              <a:latin typeface="Meiryo UI" panose="020B0604030504040204" pitchFamily="50" charset="-128"/>
              <a:ea typeface="Meiryo UI" panose="020B0604030504040204" pitchFamily="50" charset="-128"/>
            </a:endParaRPr>
          </a:p>
        </p:txBody>
      </p:sp>
      <p:pic>
        <p:nvPicPr>
          <p:cNvPr id="8" name="図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22492" y="2943439"/>
            <a:ext cx="830457" cy="830457"/>
          </a:xfrm>
          <a:prstGeom prst="rect">
            <a:avLst/>
          </a:prstGeom>
        </p:spPr>
      </p:pic>
    </p:spTree>
    <p:extLst>
      <p:ext uri="{BB962C8B-B14F-4D97-AF65-F5344CB8AC3E}">
        <p14:creationId xmlns:p14="http://schemas.microsoft.com/office/powerpoint/2010/main" val="17871510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メモ 46"/>
          <p:cNvSpPr/>
          <p:nvPr/>
        </p:nvSpPr>
        <p:spPr>
          <a:xfrm>
            <a:off x="210073" y="775622"/>
            <a:ext cx="4528374" cy="1011535"/>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smtClean="0">
                <a:solidFill>
                  <a:schemeClr val="tx1"/>
                </a:solidFill>
                <a:latin typeface="Meiryo UI" panose="020B0604030504040204" pitchFamily="50" charset="-128"/>
                <a:ea typeface="Meiryo UI" panose="020B0604030504040204" pitchFamily="50" charset="-128"/>
              </a:rPr>
              <a:t>・子ども自身の参加や意見表明権を保障していく取組も重要</a:t>
            </a:r>
            <a:endParaRPr kumimoji="1" lang="en-US" altLang="ja-JP" sz="2400" dirty="0" smtClean="0">
              <a:solidFill>
                <a:schemeClr val="tx1"/>
              </a:solidFill>
              <a:latin typeface="Meiryo UI" panose="020B0604030504040204" pitchFamily="50" charset="-128"/>
              <a:ea typeface="Meiryo UI" panose="020B0604030504040204" pitchFamily="50" charset="-128"/>
            </a:endParaRPr>
          </a:p>
        </p:txBody>
      </p:sp>
      <p:sp>
        <p:nvSpPr>
          <p:cNvPr id="10" name="メモ 9"/>
          <p:cNvSpPr/>
          <p:nvPr/>
        </p:nvSpPr>
        <p:spPr>
          <a:xfrm>
            <a:off x="5604755" y="714117"/>
            <a:ext cx="6436393" cy="1093150"/>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dirty="0" smtClean="0">
              <a:solidFill>
                <a:schemeClr val="tx1"/>
              </a:solidFill>
            </a:endParaRPr>
          </a:p>
          <a:p>
            <a:r>
              <a:rPr kumimoji="1" lang="ja-JP" altLang="en-US" sz="2400" dirty="0" smtClean="0">
                <a:solidFill>
                  <a:schemeClr val="tx1"/>
                </a:solidFill>
                <a:latin typeface="Meiryo UI" panose="020B0604030504040204" pitchFamily="50" charset="-128"/>
                <a:ea typeface="Meiryo UI" panose="020B0604030504040204" pitchFamily="50" charset="-128"/>
              </a:rPr>
              <a:t>・児童委員は、子ども達を見守り、子育ての不安や妊娠中の心配事などの相談支援を行う市民</a:t>
            </a:r>
            <a:endParaRPr kumimoji="1" lang="en-US" altLang="ja-JP" sz="2400" dirty="0" smtClean="0">
              <a:solidFill>
                <a:schemeClr val="tx1"/>
              </a:solidFill>
              <a:latin typeface="Meiryo UI" panose="020B0604030504040204" pitchFamily="50" charset="-128"/>
              <a:ea typeface="Meiryo UI" panose="020B0604030504040204" pitchFamily="50" charset="-128"/>
            </a:endParaRPr>
          </a:p>
        </p:txBody>
      </p:sp>
      <p:sp>
        <p:nvSpPr>
          <p:cNvPr id="32" name="ドーナツ 31"/>
          <p:cNvSpPr/>
          <p:nvPr/>
        </p:nvSpPr>
        <p:spPr>
          <a:xfrm>
            <a:off x="1885832" y="1723831"/>
            <a:ext cx="7396983" cy="3338582"/>
          </a:xfrm>
          <a:prstGeom prst="donut">
            <a:avLst>
              <a:gd name="adj" fmla="val 12158"/>
            </a:avLst>
          </a:prstGeom>
          <a:gradFill flip="none" rotWithShape="1">
            <a:gsLst>
              <a:gs pos="0">
                <a:schemeClr val="bg1"/>
              </a:gs>
              <a:gs pos="25000">
                <a:schemeClr val="accent6">
                  <a:lumMod val="0"/>
                  <a:lumOff val="100000"/>
                </a:schemeClr>
              </a:gs>
              <a:gs pos="100000">
                <a:srgbClr val="FF0000"/>
              </a:gs>
            </a:gsLst>
            <a:path path="shape">
              <a:fillToRect l="50000" t="50000" r="50000" b="50000"/>
            </a:path>
            <a:tileRect/>
          </a:gra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 name="タイトル 1">
            <a:extLst>
              <a:ext uri="{FF2B5EF4-FFF2-40B4-BE49-F238E27FC236}">
                <a16:creationId xmlns:a16="http://schemas.microsoft.com/office/drawing/2014/main" xmlns="" id="{30D64F88-1473-412A-8731-53B523A371E1}"/>
              </a:ext>
            </a:extLst>
          </p:cNvPr>
          <p:cNvSpPr txBox="1">
            <a:spLocks/>
          </p:cNvSpPr>
          <p:nvPr/>
        </p:nvSpPr>
        <p:spPr>
          <a:xfrm>
            <a:off x="69130" y="44760"/>
            <a:ext cx="11972017" cy="1137177"/>
          </a:xfrm>
          <a:prstGeom prst="rect">
            <a:avLst/>
          </a:prstGeom>
        </p:spPr>
        <p:txBody>
          <a:bodyPr>
            <a:normAutofit/>
          </a:bodyPr>
          <a:lstStyle>
            <a:lvl1pPr algn="l" defTabSz="457200" rtl="0" eaLnBrk="1" latinLnBrk="0" hangingPunct="1">
              <a:spcBef>
                <a:spcPct val="0"/>
              </a:spcBef>
              <a:buNone/>
              <a:defRPr kumimoji="1" sz="3600" kern="1200" cap="all">
                <a:ln w="3175" cmpd="sng">
                  <a:noFill/>
                </a:ln>
                <a:solidFill>
                  <a:schemeClr val="tx1"/>
                </a:solidFill>
                <a:effectLst/>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ctr"/>
            <a:r>
              <a:rPr lang="ja-JP" altLang="en-US" sz="4000" b="1" dirty="0">
                <a:latin typeface="Meiryo UI" panose="020B0604030504040204" pitchFamily="50" charset="-128"/>
                <a:ea typeface="Meiryo UI" panose="020B0604030504040204" pitchFamily="50" charset="-128"/>
              </a:rPr>
              <a:t>地域に存在する様々な機関や資源による多彩な支援</a:t>
            </a:r>
            <a:endParaRPr lang="ja-JP" altLang="en-US" sz="4000" b="1" i="1" dirty="0">
              <a:latin typeface="Meiryo UI" panose="020B0604030504040204" pitchFamily="50" charset="-128"/>
              <a:ea typeface="Meiryo UI" panose="020B0604030504040204" pitchFamily="50" charset="-128"/>
            </a:endParaRPr>
          </a:p>
        </p:txBody>
      </p:sp>
      <p:sp>
        <p:nvSpPr>
          <p:cNvPr id="5" name="楕円 4">
            <a:extLst>
              <a:ext uri="{FF2B5EF4-FFF2-40B4-BE49-F238E27FC236}">
                <a16:creationId xmlns:a16="http://schemas.microsoft.com/office/drawing/2014/main" xmlns="" id="{246C755A-C46A-4914-B057-FBF8A3F90B25}"/>
              </a:ext>
            </a:extLst>
          </p:cNvPr>
          <p:cNvSpPr/>
          <p:nvPr/>
        </p:nvSpPr>
        <p:spPr>
          <a:xfrm>
            <a:off x="7724139" y="3899850"/>
            <a:ext cx="1478170" cy="535238"/>
          </a:xfrm>
          <a:prstGeom prst="ellipse">
            <a:avLst/>
          </a:prstGeom>
          <a:solidFill>
            <a:srgbClr val="99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latin typeface="Meiryo UI" panose="020B0604030504040204" pitchFamily="50" charset="-128"/>
                <a:ea typeface="Meiryo UI" panose="020B0604030504040204" pitchFamily="50" charset="-128"/>
              </a:rPr>
              <a:t>学校</a:t>
            </a:r>
          </a:p>
        </p:txBody>
      </p:sp>
      <p:sp>
        <p:nvSpPr>
          <p:cNvPr id="6" name="楕円 5">
            <a:extLst>
              <a:ext uri="{FF2B5EF4-FFF2-40B4-BE49-F238E27FC236}">
                <a16:creationId xmlns:a16="http://schemas.microsoft.com/office/drawing/2014/main" xmlns="" id="{31B63651-AB5A-48A9-B914-44FE8A3FA044}"/>
              </a:ext>
            </a:extLst>
          </p:cNvPr>
          <p:cNvSpPr/>
          <p:nvPr/>
        </p:nvSpPr>
        <p:spPr>
          <a:xfrm>
            <a:off x="7126011" y="4485066"/>
            <a:ext cx="1418704" cy="536200"/>
          </a:xfrm>
          <a:prstGeom prst="ellipse">
            <a:avLst/>
          </a:prstGeom>
          <a:solidFill>
            <a:srgbClr val="99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latin typeface="Meiryo UI" panose="020B0604030504040204" pitchFamily="50" charset="-128"/>
                <a:ea typeface="Meiryo UI" panose="020B0604030504040204" pitchFamily="50" charset="-128"/>
              </a:rPr>
              <a:t>警察</a:t>
            </a:r>
          </a:p>
        </p:txBody>
      </p:sp>
      <p:sp>
        <p:nvSpPr>
          <p:cNvPr id="7" name="楕円 6">
            <a:extLst>
              <a:ext uri="{FF2B5EF4-FFF2-40B4-BE49-F238E27FC236}">
                <a16:creationId xmlns:a16="http://schemas.microsoft.com/office/drawing/2014/main" xmlns="" id="{55EE2347-BAF7-4199-A641-A9256CFEA6C1}"/>
              </a:ext>
            </a:extLst>
          </p:cNvPr>
          <p:cNvSpPr/>
          <p:nvPr/>
        </p:nvSpPr>
        <p:spPr>
          <a:xfrm>
            <a:off x="1623234" y="4282685"/>
            <a:ext cx="2171719" cy="583315"/>
          </a:xfrm>
          <a:prstGeom prst="ellipse">
            <a:avLst/>
          </a:prstGeom>
          <a:solidFill>
            <a:srgbClr val="99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医療機関</a:t>
            </a:r>
          </a:p>
        </p:txBody>
      </p:sp>
      <p:sp>
        <p:nvSpPr>
          <p:cNvPr id="8" name="楕円 7">
            <a:extLst>
              <a:ext uri="{FF2B5EF4-FFF2-40B4-BE49-F238E27FC236}">
                <a16:creationId xmlns:a16="http://schemas.microsoft.com/office/drawing/2014/main" xmlns="" id="{AB11D4A1-4807-4E44-9373-8E847378E05E}"/>
              </a:ext>
            </a:extLst>
          </p:cNvPr>
          <p:cNvSpPr/>
          <p:nvPr/>
        </p:nvSpPr>
        <p:spPr>
          <a:xfrm>
            <a:off x="3784980" y="4722369"/>
            <a:ext cx="3709990" cy="1311060"/>
          </a:xfrm>
          <a:prstGeom prst="ellipse">
            <a:avLst/>
          </a:prstGeom>
          <a:solidFill>
            <a:srgbClr val="00B050"/>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a:solidFill>
                  <a:schemeClr val="bg1"/>
                </a:solidFill>
                <a:latin typeface="Meiryo UI" panose="020B0604030504040204" pitchFamily="50" charset="-128"/>
                <a:ea typeface="Meiryo UI" panose="020B0604030504040204" pitchFamily="50" charset="-128"/>
              </a:rPr>
              <a:t>(</a:t>
            </a:r>
            <a:r>
              <a:rPr kumimoji="1" lang="ja-JP" altLang="en-US" sz="2400" b="1" dirty="0" smtClean="0">
                <a:solidFill>
                  <a:schemeClr val="bg1"/>
                </a:solidFill>
                <a:latin typeface="Meiryo UI" panose="020B0604030504040204" pitchFamily="50" charset="-128"/>
                <a:ea typeface="Meiryo UI" panose="020B0604030504040204" pitchFamily="50" charset="-128"/>
              </a:rPr>
              <a:t>市区町村</a:t>
            </a:r>
            <a:r>
              <a:rPr kumimoji="1" lang="en-US" altLang="ja-JP" sz="2400" b="1" dirty="0">
                <a:solidFill>
                  <a:schemeClr val="bg1"/>
                </a:solidFill>
                <a:latin typeface="Meiryo UI" panose="020B0604030504040204" pitchFamily="50" charset="-128"/>
                <a:ea typeface="Meiryo UI" panose="020B0604030504040204" pitchFamily="50" charset="-128"/>
              </a:rPr>
              <a:t>)</a:t>
            </a:r>
            <a:r>
              <a:rPr kumimoji="1" lang="ja-JP" altLang="en-US" sz="2400" b="1" dirty="0" smtClean="0">
                <a:solidFill>
                  <a:schemeClr val="bg1"/>
                </a:solidFill>
                <a:latin typeface="Meiryo UI" panose="020B0604030504040204" pitchFamily="50" charset="-128"/>
                <a:ea typeface="Meiryo UI" panose="020B0604030504040204" pitchFamily="50" charset="-128"/>
              </a:rPr>
              <a:t>子ども</a:t>
            </a:r>
            <a:endParaRPr kumimoji="1" lang="en-US" altLang="ja-JP" sz="2400" b="1" dirty="0" smtClean="0">
              <a:solidFill>
                <a:schemeClr val="bg1"/>
              </a:solidFill>
              <a:latin typeface="Meiryo UI" panose="020B0604030504040204" pitchFamily="50" charset="-128"/>
              <a:ea typeface="Meiryo UI" panose="020B0604030504040204" pitchFamily="50" charset="-128"/>
            </a:endParaRPr>
          </a:p>
          <a:p>
            <a:pPr algn="ctr"/>
            <a:r>
              <a:rPr kumimoji="1" lang="ja-JP" altLang="en-US" sz="2400" b="1" dirty="0" smtClean="0">
                <a:solidFill>
                  <a:schemeClr val="bg1"/>
                </a:solidFill>
                <a:latin typeface="Meiryo UI" panose="020B0604030504040204" pitchFamily="50" charset="-128"/>
                <a:ea typeface="Meiryo UI" panose="020B0604030504040204" pitchFamily="50" charset="-128"/>
              </a:rPr>
              <a:t>家庭総合</a:t>
            </a:r>
            <a:r>
              <a:rPr kumimoji="1" lang="ja-JP" altLang="en-US" sz="2400" b="1" dirty="0">
                <a:solidFill>
                  <a:schemeClr val="bg1"/>
                </a:solidFill>
                <a:latin typeface="Meiryo UI" panose="020B0604030504040204" pitchFamily="50" charset="-128"/>
                <a:ea typeface="Meiryo UI" panose="020B0604030504040204" pitchFamily="50" charset="-128"/>
              </a:rPr>
              <a:t>支援拠点</a:t>
            </a:r>
          </a:p>
        </p:txBody>
      </p:sp>
      <p:sp>
        <p:nvSpPr>
          <p:cNvPr id="13" name="矢印: 下 12">
            <a:extLst>
              <a:ext uri="{FF2B5EF4-FFF2-40B4-BE49-F238E27FC236}">
                <a16:creationId xmlns:a16="http://schemas.microsoft.com/office/drawing/2014/main" xmlns="" id="{0CDFA2E9-3C77-4134-8E81-3509729961BC}"/>
              </a:ext>
            </a:extLst>
          </p:cNvPr>
          <p:cNvSpPr/>
          <p:nvPr/>
        </p:nvSpPr>
        <p:spPr>
          <a:xfrm rot="14376542">
            <a:off x="3682072" y="3899060"/>
            <a:ext cx="489155" cy="846728"/>
          </a:xfrm>
          <a:prstGeom prst="downArrow">
            <a:avLst>
              <a:gd name="adj1" fmla="val 45241"/>
              <a:gd name="adj2" fmla="val 50000"/>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楕円 26">
            <a:extLst>
              <a:ext uri="{FF2B5EF4-FFF2-40B4-BE49-F238E27FC236}">
                <a16:creationId xmlns:a16="http://schemas.microsoft.com/office/drawing/2014/main" xmlns="" id="{3AB92027-9C7B-46FB-9EFF-E4E513EA4DD2}"/>
              </a:ext>
            </a:extLst>
          </p:cNvPr>
          <p:cNvSpPr/>
          <p:nvPr/>
        </p:nvSpPr>
        <p:spPr>
          <a:xfrm>
            <a:off x="7656575" y="3114552"/>
            <a:ext cx="4091821" cy="772583"/>
          </a:xfrm>
          <a:prstGeom prst="ellipse">
            <a:avLst/>
          </a:prstGeom>
          <a:solidFill>
            <a:srgbClr val="0070C0"/>
          </a:solidFill>
          <a:ln>
            <a:solidFill>
              <a:srgbClr val="7030A0"/>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bg1"/>
                </a:solidFill>
                <a:latin typeface="Meiryo UI" panose="020B0604030504040204" pitchFamily="50" charset="-128"/>
                <a:ea typeface="Meiryo UI" panose="020B0604030504040204" pitchFamily="50" charset="-128"/>
              </a:rPr>
              <a:t>保育園</a:t>
            </a:r>
            <a:r>
              <a:rPr kumimoji="1" lang="ja-JP" altLang="en-US" sz="2400" b="1" dirty="0" smtClean="0">
                <a:solidFill>
                  <a:schemeClr val="bg1"/>
                </a:solidFill>
                <a:latin typeface="Meiryo UI" panose="020B0604030504040204" pitchFamily="50" charset="-128"/>
                <a:ea typeface="Meiryo UI" panose="020B0604030504040204" pitchFamily="50" charset="-128"/>
              </a:rPr>
              <a:t>・認定</a:t>
            </a:r>
            <a:r>
              <a:rPr kumimoji="1" lang="ja-JP" altLang="en-US" sz="2400" b="1" dirty="0">
                <a:solidFill>
                  <a:schemeClr val="bg1"/>
                </a:solidFill>
                <a:latin typeface="Meiryo UI" panose="020B0604030504040204" pitchFamily="50" charset="-128"/>
                <a:ea typeface="Meiryo UI" panose="020B0604030504040204" pitchFamily="50" charset="-128"/>
              </a:rPr>
              <a:t>こども園</a:t>
            </a:r>
          </a:p>
        </p:txBody>
      </p:sp>
      <p:sp>
        <p:nvSpPr>
          <p:cNvPr id="51" name="楕円 27">
            <a:extLst>
              <a:ext uri="{FF2B5EF4-FFF2-40B4-BE49-F238E27FC236}">
                <a16:creationId xmlns:a16="http://schemas.microsoft.com/office/drawing/2014/main" xmlns="" id="{CE086DEF-3595-4C69-8E06-664B5874CDBF}"/>
              </a:ext>
            </a:extLst>
          </p:cNvPr>
          <p:cNvSpPr/>
          <p:nvPr/>
        </p:nvSpPr>
        <p:spPr>
          <a:xfrm>
            <a:off x="110049" y="2348214"/>
            <a:ext cx="4180706" cy="690938"/>
          </a:xfrm>
          <a:prstGeom prst="ellipse">
            <a:avLst/>
          </a:prstGeom>
          <a:solidFill>
            <a:schemeClr val="accent4">
              <a:lumMod val="60000"/>
              <a:lumOff val="40000"/>
            </a:schemeClr>
          </a:solidFill>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accent3">
                    <a:lumMod val="75000"/>
                  </a:schemeClr>
                </a:solidFill>
                <a:latin typeface="Meiryo UI" panose="020B0604030504040204" pitchFamily="50" charset="-128"/>
                <a:ea typeface="Meiryo UI" panose="020B0604030504040204" pitchFamily="50" charset="-128"/>
              </a:rPr>
              <a:t>子ども</a:t>
            </a:r>
            <a:r>
              <a:rPr kumimoji="1" lang="ja-JP" altLang="en-US" sz="2400" b="1" dirty="0" smtClean="0">
                <a:solidFill>
                  <a:schemeClr val="accent3">
                    <a:lumMod val="75000"/>
                  </a:schemeClr>
                </a:solidFill>
                <a:latin typeface="Meiryo UI" panose="020B0604030504040204" pitchFamily="50" charset="-128"/>
                <a:ea typeface="Meiryo UI" panose="020B0604030504040204" pitchFamily="50" charset="-128"/>
              </a:rPr>
              <a:t>食堂</a:t>
            </a:r>
            <a:r>
              <a:rPr lang="ja-JP" altLang="en-US" sz="2400" b="1" dirty="0" smtClean="0">
                <a:solidFill>
                  <a:schemeClr val="accent3">
                    <a:lumMod val="75000"/>
                  </a:schemeClr>
                </a:solidFill>
                <a:latin typeface="Meiryo UI" panose="020B0604030504040204" pitchFamily="50" charset="-128"/>
                <a:ea typeface="Meiryo UI" panose="020B0604030504040204" pitchFamily="50" charset="-128"/>
              </a:rPr>
              <a:t>・</a:t>
            </a:r>
            <a:r>
              <a:rPr lang="ja-JP" altLang="en-US" sz="2400" b="1" dirty="0">
                <a:solidFill>
                  <a:schemeClr val="accent3">
                    <a:lumMod val="75000"/>
                  </a:schemeClr>
                </a:solidFill>
                <a:latin typeface="Meiryo UI" panose="020B0604030504040204" pitchFamily="50" charset="-128"/>
                <a:ea typeface="Meiryo UI" panose="020B0604030504040204" pitchFamily="50" charset="-128"/>
              </a:rPr>
              <a:t>学習</a:t>
            </a:r>
            <a:r>
              <a:rPr lang="ja-JP" altLang="en-US" sz="2400" b="1" dirty="0" smtClean="0">
                <a:solidFill>
                  <a:schemeClr val="accent3">
                    <a:lumMod val="75000"/>
                  </a:schemeClr>
                </a:solidFill>
                <a:latin typeface="Meiryo UI" panose="020B0604030504040204" pitchFamily="50" charset="-128"/>
                <a:ea typeface="Meiryo UI" panose="020B0604030504040204" pitchFamily="50" charset="-128"/>
              </a:rPr>
              <a:t>拠点</a:t>
            </a:r>
            <a:endParaRPr kumimoji="1" lang="ja-JP" altLang="en-US" b="1" dirty="0">
              <a:solidFill>
                <a:schemeClr val="accent3">
                  <a:lumMod val="75000"/>
                </a:schemeClr>
              </a:solidFill>
            </a:endParaRPr>
          </a:p>
        </p:txBody>
      </p:sp>
      <p:sp>
        <p:nvSpPr>
          <p:cNvPr id="50" name="矢印: 下 12">
            <a:extLst>
              <a:ext uri="{FF2B5EF4-FFF2-40B4-BE49-F238E27FC236}">
                <a16:creationId xmlns:a16="http://schemas.microsoft.com/office/drawing/2014/main" xmlns="" id="{0CDFA2E9-3C77-4134-8E81-3509729961BC}"/>
              </a:ext>
            </a:extLst>
          </p:cNvPr>
          <p:cNvSpPr/>
          <p:nvPr/>
        </p:nvSpPr>
        <p:spPr>
          <a:xfrm rot="6856381">
            <a:off x="7329808" y="3577386"/>
            <a:ext cx="489155" cy="846728"/>
          </a:xfrm>
          <a:prstGeom prst="downArrow">
            <a:avLst>
              <a:gd name="adj1" fmla="val 45241"/>
              <a:gd name="adj2" fmla="val 50000"/>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楕円 6">
            <a:extLst>
              <a:ext uri="{FF2B5EF4-FFF2-40B4-BE49-F238E27FC236}">
                <a16:creationId xmlns:a16="http://schemas.microsoft.com/office/drawing/2014/main" xmlns="" id="{55EE2347-BAF7-4199-A641-A9256CFEA6C1}"/>
              </a:ext>
            </a:extLst>
          </p:cNvPr>
          <p:cNvSpPr/>
          <p:nvPr/>
        </p:nvSpPr>
        <p:spPr>
          <a:xfrm>
            <a:off x="4104802" y="5869656"/>
            <a:ext cx="3104889" cy="751382"/>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bg1"/>
                </a:solidFill>
                <a:latin typeface="Meiryo UI" panose="020B0604030504040204" pitchFamily="50" charset="-128"/>
                <a:ea typeface="Meiryo UI" panose="020B0604030504040204" pitchFamily="50" charset="-128"/>
              </a:rPr>
              <a:t>児童相談所</a:t>
            </a:r>
          </a:p>
        </p:txBody>
      </p:sp>
      <p:sp>
        <p:nvSpPr>
          <p:cNvPr id="52" name="矢印: 下 12">
            <a:extLst>
              <a:ext uri="{FF2B5EF4-FFF2-40B4-BE49-F238E27FC236}">
                <a16:creationId xmlns:a16="http://schemas.microsoft.com/office/drawing/2014/main" xmlns="" id="{0CDFA2E9-3C77-4134-8E81-3509729961BC}"/>
              </a:ext>
            </a:extLst>
          </p:cNvPr>
          <p:cNvSpPr/>
          <p:nvPr/>
        </p:nvSpPr>
        <p:spPr>
          <a:xfrm rot="16832727">
            <a:off x="3965955" y="2230166"/>
            <a:ext cx="489155" cy="924606"/>
          </a:xfrm>
          <a:prstGeom prst="downArrow">
            <a:avLst>
              <a:gd name="adj1" fmla="val 45241"/>
              <a:gd name="adj2" fmla="val 50000"/>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矢印: 下 12">
            <a:extLst>
              <a:ext uri="{FF2B5EF4-FFF2-40B4-BE49-F238E27FC236}">
                <a16:creationId xmlns:a16="http://schemas.microsoft.com/office/drawing/2014/main" xmlns="" id="{0CDFA2E9-3C77-4134-8E81-3509729961BC}"/>
              </a:ext>
            </a:extLst>
          </p:cNvPr>
          <p:cNvSpPr/>
          <p:nvPr/>
        </p:nvSpPr>
        <p:spPr>
          <a:xfrm rot="7893980">
            <a:off x="6757478" y="4059660"/>
            <a:ext cx="510076" cy="790952"/>
          </a:xfrm>
          <a:prstGeom prst="downArrow">
            <a:avLst>
              <a:gd name="adj1" fmla="val 45241"/>
              <a:gd name="adj2" fmla="val 50000"/>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矢印: 下 12">
            <a:extLst>
              <a:ext uri="{FF2B5EF4-FFF2-40B4-BE49-F238E27FC236}">
                <a16:creationId xmlns:a16="http://schemas.microsoft.com/office/drawing/2014/main" xmlns="" id="{0CDFA2E9-3C77-4134-8E81-3509729961BC}"/>
              </a:ext>
            </a:extLst>
          </p:cNvPr>
          <p:cNvSpPr/>
          <p:nvPr/>
        </p:nvSpPr>
        <p:spPr>
          <a:xfrm rot="10800000">
            <a:off x="5263840" y="3967979"/>
            <a:ext cx="680109" cy="914160"/>
          </a:xfrm>
          <a:prstGeom prst="downArrow">
            <a:avLst>
              <a:gd name="adj1" fmla="val 45241"/>
              <a:gd name="adj2" fmla="val 50000"/>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矢印: 下 12">
            <a:extLst>
              <a:ext uri="{FF2B5EF4-FFF2-40B4-BE49-F238E27FC236}">
                <a16:creationId xmlns:a16="http://schemas.microsoft.com/office/drawing/2014/main" xmlns="" id="{0CDFA2E9-3C77-4134-8E81-3509729961BC}"/>
              </a:ext>
            </a:extLst>
          </p:cNvPr>
          <p:cNvSpPr/>
          <p:nvPr/>
        </p:nvSpPr>
        <p:spPr>
          <a:xfrm rot="5688554">
            <a:off x="7394358" y="2955544"/>
            <a:ext cx="489155" cy="966128"/>
          </a:xfrm>
          <a:prstGeom prst="downArrow">
            <a:avLst>
              <a:gd name="adj1" fmla="val 45241"/>
              <a:gd name="adj2" fmla="val 50000"/>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楕円 26">
            <a:extLst>
              <a:ext uri="{FF2B5EF4-FFF2-40B4-BE49-F238E27FC236}">
                <a16:creationId xmlns:a16="http://schemas.microsoft.com/office/drawing/2014/main" xmlns="" id="{3AB92027-9C7B-46FB-9EFF-E4E513EA4DD2}"/>
              </a:ext>
            </a:extLst>
          </p:cNvPr>
          <p:cNvSpPr/>
          <p:nvPr/>
        </p:nvSpPr>
        <p:spPr>
          <a:xfrm>
            <a:off x="159164" y="3101593"/>
            <a:ext cx="3568949" cy="1064627"/>
          </a:xfrm>
          <a:prstGeom prst="ellipse">
            <a:avLst/>
          </a:prstGeom>
          <a:solidFill>
            <a:srgbClr val="0070C0"/>
          </a:solidFill>
          <a:ln>
            <a:solidFill>
              <a:srgbClr val="7030A0"/>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bg1"/>
                </a:solidFill>
                <a:latin typeface="Meiryo UI" panose="020B0604030504040204" pitchFamily="50" charset="-128"/>
                <a:ea typeface="Meiryo UI" panose="020B0604030504040204" pitchFamily="50" charset="-128"/>
              </a:rPr>
              <a:t>児童</a:t>
            </a:r>
            <a:r>
              <a:rPr kumimoji="1" lang="ja-JP" altLang="en-US" sz="2400" b="1" dirty="0" smtClean="0">
                <a:solidFill>
                  <a:schemeClr val="bg1"/>
                </a:solidFill>
                <a:latin typeface="Meiryo UI" panose="020B0604030504040204" pitchFamily="50" charset="-128"/>
                <a:ea typeface="Meiryo UI" panose="020B0604030504040204" pitchFamily="50" charset="-128"/>
              </a:rPr>
              <a:t>養護施設・</a:t>
            </a:r>
            <a:endParaRPr kumimoji="1" lang="en-US" altLang="ja-JP" sz="2400" b="1" dirty="0" smtClean="0">
              <a:solidFill>
                <a:schemeClr val="bg1"/>
              </a:solidFill>
              <a:latin typeface="Meiryo UI" panose="020B0604030504040204" pitchFamily="50" charset="-128"/>
              <a:ea typeface="Meiryo UI" panose="020B0604030504040204" pitchFamily="50" charset="-128"/>
            </a:endParaRPr>
          </a:p>
          <a:p>
            <a:pPr algn="ctr"/>
            <a:r>
              <a:rPr kumimoji="1" lang="ja-JP" altLang="en-US" sz="2400" b="1" dirty="0" smtClean="0">
                <a:solidFill>
                  <a:schemeClr val="bg1"/>
                </a:solidFill>
                <a:latin typeface="Meiryo UI" panose="020B0604030504040204" pitchFamily="50" charset="-128"/>
                <a:ea typeface="Meiryo UI" panose="020B0604030504040204" pitchFamily="50" charset="-128"/>
              </a:rPr>
              <a:t>乳児院等</a:t>
            </a:r>
            <a:endParaRPr kumimoji="1" lang="ja-JP" altLang="en-US" sz="2400" b="1" dirty="0">
              <a:solidFill>
                <a:schemeClr val="bg1"/>
              </a:solidFill>
              <a:latin typeface="Meiryo UI" panose="020B0604030504040204" pitchFamily="50" charset="-128"/>
              <a:ea typeface="Meiryo UI" panose="020B0604030504040204" pitchFamily="50" charset="-128"/>
            </a:endParaRPr>
          </a:p>
        </p:txBody>
      </p:sp>
      <p:sp>
        <p:nvSpPr>
          <p:cNvPr id="64" name="楕円 26">
            <a:extLst>
              <a:ext uri="{FF2B5EF4-FFF2-40B4-BE49-F238E27FC236}">
                <a16:creationId xmlns:a16="http://schemas.microsoft.com/office/drawing/2014/main" xmlns="" id="{3AB92027-9C7B-46FB-9EFF-E4E513EA4DD2}"/>
              </a:ext>
            </a:extLst>
          </p:cNvPr>
          <p:cNvSpPr/>
          <p:nvPr/>
        </p:nvSpPr>
        <p:spPr>
          <a:xfrm>
            <a:off x="7835363" y="2369244"/>
            <a:ext cx="3322732" cy="657987"/>
          </a:xfrm>
          <a:prstGeom prst="ellipse">
            <a:avLst/>
          </a:prstGeom>
          <a:solidFill>
            <a:srgbClr val="0070C0"/>
          </a:solidFill>
          <a:ln>
            <a:solidFill>
              <a:srgbClr val="7030A0"/>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bg1"/>
                </a:solidFill>
                <a:latin typeface="Meiryo UI" panose="020B0604030504040204" pitchFamily="50" charset="-128"/>
                <a:ea typeface="Meiryo UI" panose="020B0604030504040204" pitchFamily="50" charset="-128"/>
              </a:rPr>
              <a:t>社会</a:t>
            </a:r>
            <a:r>
              <a:rPr kumimoji="1" lang="ja-JP" altLang="en-US" sz="2400" b="1" dirty="0" smtClean="0">
                <a:solidFill>
                  <a:schemeClr val="bg1"/>
                </a:solidFill>
                <a:latin typeface="Meiryo UI" panose="020B0604030504040204" pitchFamily="50" charset="-128"/>
                <a:ea typeface="Meiryo UI" panose="020B0604030504040204" pitchFamily="50" charset="-128"/>
              </a:rPr>
              <a:t>福祉協</a:t>
            </a:r>
            <a:r>
              <a:rPr kumimoji="1" lang="ja-JP" altLang="en-US" sz="2400" b="1" dirty="0">
                <a:solidFill>
                  <a:schemeClr val="bg1"/>
                </a:solidFill>
                <a:latin typeface="Meiryo UI" panose="020B0604030504040204" pitchFamily="50" charset="-128"/>
                <a:ea typeface="Meiryo UI" panose="020B0604030504040204" pitchFamily="50" charset="-128"/>
              </a:rPr>
              <a:t>議会</a:t>
            </a:r>
          </a:p>
        </p:txBody>
      </p:sp>
      <p:sp>
        <p:nvSpPr>
          <p:cNvPr id="65" name="楕円 27">
            <a:extLst>
              <a:ext uri="{FF2B5EF4-FFF2-40B4-BE49-F238E27FC236}">
                <a16:creationId xmlns:a16="http://schemas.microsoft.com/office/drawing/2014/main" xmlns="" id="{CE086DEF-3595-4C69-8E06-664B5874CDBF}"/>
              </a:ext>
            </a:extLst>
          </p:cNvPr>
          <p:cNvSpPr/>
          <p:nvPr/>
        </p:nvSpPr>
        <p:spPr>
          <a:xfrm>
            <a:off x="5588179" y="1730887"/>
            <a:ext cx="3641950" cy="670980"/>
          </a:xfrm>
          <a:prstGeom prst="ellipse">
            <a:avLst/>
          </a:prstGeom>
          <a:solidFill>
            <a:schemeClr val="accent4">
              <a:lumMod val="60000"/>
              <a:lumOff val="40000"/>
            </a:schemeClr>
          </a:solidFill>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accent3">
                    <a:lumMod val="75000"/>
                  </a:schemeClr>
                </a:solidFill>
                <a:latin typeface="Meiryo UI" panose="020B0604030504040204" pitchFamily="50" charset="-128"/>
                <a:ea typeface="Meiryo UI" panose="020B0604030504040204" pitchFamily="50" charset="-128"/>
              </a:rPr>
              <a:t>民生</a:t>
            </a:r>
            <a:r>
              <a:rPr lang="ja-JP" altLang="en-US" sz="2400" b="1" dirty="0">
                <a:solidFill>
                  <a:schemeClr val="accent3">
                    <a:lumMod val="75000"/>
                  </a:schemeClr>
                </a:solidFill>
                <a:latin typeface="Meiryo UI" panose="020B0604030504040204" pitchFamily="50" charset="-128"/>
                <a:ea typeface="Meiryo UI" panose="020B0604030504040204" pitchFamily="50" charset="-128"/>
              </a:rPr>
              <a:t>・</a:t>
            </a:r>
            <a:r>
              <a:rPr lang="ja-JP" altLang="en-US" sz="2400" b="1" dirty="0" smtClean="0">
                <a:solidFill>
                  <a:schemeClr val="accent3">
                    <a:lumMod val="75000"/>
                  </a:schemeClr>
                </a:solidFill>
                <a:latin typeface="Meiryo UI" panose="020B0604030504040204" pitchFamily="50" charset="-128"/>
                <a:ea typeface="Meiryo UI" panose="020B0604030504040204" pitchFamily="50" charset="-128"/>
              </a:rPr>
              <a:t>児童委員</a:t>
            </a:r>
            <a:r>
              <a:rPr lang="ja-JP" altLang="en-US" sz="2400" b="1" dirty="0">
                <a:solidFill>
                  <a:schemeClr val="accent3">
                    <a:lumMod val="75000"/>
                  </a:schemeClr>
                </a:solidFill>
                <a:latin typeface="Meiryo UI" panose="020B0604030504040204" pitchFamily="50" charset="-128"/>
                <a:ea typeface="Meiryo UI" panose="020B0604030504040204" pitchFamily="50" charset="-128"/>
              </a:rPr>
              <a:t>等</a:t>
            </a:r>
            <a:endParaRPr kumimoji="1" lang="ja-JP" altLang="en-US" b="1" dirty="0">
              <a:solidFill>
                <a:schemeClr val="accent3">
                  <a:lumMod val="75000"/>
                </a:schemeClr>
              </a:solidFill>
            </a:endParaRPr>
          </a:p>
        </p:txBody>
      </p:sp>
      <p:sp>
        <p:nvSpPr>
          <p:cNvPr id="56" name="矢印: 下 12">
            <a:extLst>
              <a:ext uri="{FF2B5EF4-FFF2-40B4-BE49-F238E27FC236}">
                <a16:creationId xmlns:a16="http://schemas.microsoft.com/office/drawing/2014/main" xmlns="" id="{0CDFA2E9-3C77-4134-8E81-3509729961BC}"/>
              </a:ext>
            </a:extLst>
          </p:cNvPr>
          <p:cNvSpPr/>
          <p:nvPr/>
        </p:nvSpPr>
        <p:spPr>
          <a:xfrm rot="1447528">
            <a:off x="5711728" y="2096788"/>
            <a:ext cx="489155" cy="627965"/>
          </a:xfrm>
          <a:prstGeom prst="downArrow">
            <a:avLst>
              <a:gd name="adj1" fmla="val 45241"/>
              <a:gd name="adj2" fmla="val 50000"/>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矢印: 下 12">
            <a:extLst>
              <a:ext uri="{FF2B5EF4-FFF2-40B4-BE49-F238E27FC236}">
                <a16:creationId xmlns:a16="http://schemas.microsoft.com/office/drawing/2014/main" xmlns="" id="{0CDFA2E9-3C77-4134-8E81-3509729961BC}"/>
              </a:ext>
            </a:extLst>
          </p:cNvPr>
          <p:cNvSpPr/>
          <p:nvPr/>
        </p:nvSpPr>
        <p:spPr>
          <a:xfrm rot="15549686">
            <a:off x="3636048" y="2961453"/>
            <a:ext cx="612305" cy="954310"/>
          </a:xfrm>
          <a:prstGeom prst="downArrow">
            <a:avLst>
              <a:gd name="adj1" fmla="val 45241"/>
              <a:gd name="adj2" fmla="val 50000"/>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矢印: 下 12">
            <a:extLst>
              <a:ext uri="{FF2B5EF4-FFF2-40B4-BE49-F238E27FC236}">
                <a16:creationId xmlns:a16="http://schemas.microsoft.com/office/drawing/2014/main" xmlns="" id="{0CDFA2E9-3C77-4134-8E81-3509729961BC}"/>
              </a:ext>
            </a:extLst>
          </p:cNvPr>
          <p:cNvSpPr/>
          <p:nvPr/>
        </p:nvSpPr>
        <p:spPr>
          <a:xfrm rot="4685813">
            <a:off x="7479560" y="2312045"/>
            <a:ext cx="489155" cy="1027086"/>
          </a:xfrm>
          <a:prstGeom prst="downArrow">
            <a:avLst>
              <a:gd name="adj1" fmla="val 45241"/>
              <a:gd name="adj2" fmla="val 50000"/>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角丸四角形吹き出し 8"/>
          <p:cNvSpPr/>
          <p:nvPr/>
        </p:nvSpPr>
        <p:spPr>
          <a:xfrm>
            <a:off x="4660419" y="2736464"/>
            <a:ext cx="2379472" cy="1204587"/>
          </a:xfrm>
          <a:prstGeom prst="wedgeRoundRectCallout">
            <a:avLst>
              <a:gd name="adj1" fmla="val -18318"/>
              <a:gd name="adj2" fmla="val 39805"/>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親子のイラストを挿入</a:t>
            </a:r>
            <a:endParaRPr kumimoji="1" lang="ja-JP" altLang="en-US" sz="2400" dirty="0"/>
          </a:p>
        </p:txBody>
      </p:sp>
      <p:sp>
        <p:nvSpPr>
          <p:cNvPr id="41" name="メモ 40"/>
          <p:cNvSpPr/>
          <p:nvPr/>
        </p:nvSpPr>
        <p:spPr>
          <a:xfrm>
            <a:off x="122880" y="4753166"/>
            <a:ext cx="3781239" cy="2042177"/>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2400" dirty="0" smtClean="0">
              <a:solidFill>
                <a:schemeClr val="tx1"/>
              </a:solidFill>
              <a:latin typeface="Meiryo UI" panose="020B0604030504040204" pitchFamily="50" charset="-128"/>
              <a:ea typeface="Meiryo UI" panose="020B0604030504040204" pitchFamily="50" charset="-128"/>
            </a:endParaRPr>
          </a:p>
          <a:p>
            <a:r>
              <a:rPr kumimoji="1" lang="ja-JP" altLang="en-US" sz="2400" dirty="0" smtClean="0">
                <a:solidFill>
                  <a:schemeClr val="tx1"/>
                </a:solidFill>
                <a:latin typeface="Meiryo UI" panose="020B0604030504040204" pitchFamily="50" charset="-128"/>
                <a:ea typeface="Meiryo UI" panose="020B0604030504040204" pitchFamily="50" charset="-128"/>
              </a:rPr>
              <a:t>・近年、発達障害等を抱える子どもの入所</a:t>
            </a:r>
            <a:r>
              <a:rPr kumimoji="1" lang="ja-JP" altLang="en-US" sz="2400" smtClean="0">
                <a:solidFill>
                  <a:schemeClr val="tx1"/>
                </a:solidFill>
                <a:latin typeface="Meiryo UI" panose="020B0604030504040204" pitchFamily="50" charset="-128"/>
                <a:ea typeface="Meiryo UI" panose="020B0604030504040204" pitchFamily="50" charset="-128"/>
              </a:rPr>
              <a:t>が増加</a:t>
            </a:r>
            <a:endParaRPr kumimoji="1" lang="en-US" altLang="ja-JP" sz="2400" dirty="0" smtClean="0">
              <a:solidFill>
                <a:schemeClr val="tx1"/>
              </a:solidFill>
              <a:latin typeface="Meiryo UI" panose="020B0604030504040204" pitchFamily="50" charset="-128"/>
              <a:ea typeface="Meiryo UI" panose="020B0604030504040204" pitchFamily="50" charset="-128"/>
            </a:endParaRPr>
          </a:p>
          <a:p>
            <a:r>
              <a:rPr kumimoji="1" lang="ja-JP" altLang="en-US" sz="2400" dirty="0" smtClean="0">
                <a:solidFill>
                  <a:schemeClr val="tx1"/>
                </a:solidFill>
                <a:latin typeface="Meiryo UI" panose="020B0604030504040204" pitchFamily="50" charset="-128"/>
                <a:ea typeface="Meiryo UI" panose="020B0604030504040204" pitchFamily="50" charset="-128"/>
              </a:rPr>
              <a:t>・今後も様々な医療的ケアが必要な子どもの入所が増加していくことは確実</a:t>
            </a:r>
            <a:endParaRPr kumimoji="1" lang="en-US" altLang="ja-JP" sz="2400" dirty="0" smtClean="0">
              <a:solidFill>
                <a:schemeClr val="tx1"/>
              </a:solidFill>
              <a:latin typeface="Meiryo UI" panose="020B0604030504040204" pitchFamily="50" charset="-128"/>
              <a:ea typeface="Meiryo UI" panose="020B0604030504040204" pitchFamily="50" charset="-128"/>
            </a:endParaRPr>
          </a:p>
        </p:txBody>
      </p:sp>
      <p:sp>
        <p:nvSpPr>
          <p:cNvPr id="44" name="楕円 27">
            <a:extLst>
              <a:ext uri="{FF2B5EF4-FFF2-40B4-BE49-F238E27FC236}">
                <a16:creationId xmlns:a16="http://schemas.microsoft.com/office/drawing/2014/main" xmlns="" id="{CE086DEF-3595-4C69-8E06-664B5874CDBF}"/>
              </a:ext>
            </a:extLst>
          </p:cNvPr>
          <p:cNvSpPr/>
          <p:nvPr/>
        </p:nvSpPr>
        <p:spPr>
          <a:xfrm>
            <a:off x="46583" y="1634536"/>
            <a:ext cx="4855355" cy="614225"/>
          </a:xfrm>
          <a:prstGeom prst="ellipse">
            <a:avLst/>
          </a:prstGeom>
          <a:solidFill>
            <a:schemeClr val="accent4">
              <a:lumMod val="60000"/>
              <a:lumOff val="40000"/>
            </a:schemeClr>
          </a:solidFill>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accent3">
                    <a:lumMod val="75000"/>
                  </a:schemeClr>
                </a:solidFill>
                <a:latin typeface="Meiryo UI" panose="020B0604030504040204" pitchFamily="50" charset="-128"/>
                <a:ea typeface="Meiryo UI" panose="020B0604030504040204" pitchFamily="50" charset="-128"/>
              </a:rPr>
              <a:t>アドボカシ－・当事者団体</a:t>
            </a:r>
            <a:endParaRPr kumimoji="1" lang="ja-JP" altLang="en-US" b="1" dirty="0">
              <a:solidFill>
                <a:schemeClr val="accent3">
                  <a:lumMod val="75000"/>
                </a:schemeClr>
              </a:solidFill>
            </a:endParaRPr>
          </a:p>
        </p:txBody>
      </p:sp>
      <p:sp>
        <p:nvSpPr>
          <p:cNvPr id="45" name="矢印: 下 12">
            <a:extLst>
              <a:ext uri="{FF2B5EF4-FFF2-40B4-BE49-F238E27FC236}">
                <a16:creationId xmlns:a16="http://schemas.microsoft.com/office/drawing/2014/main" xmlns="" id="{0CDFA2E9-3C77-4134-8E81-3509729961BC}"/>
              </a:ext>
            </a:extLst>
          </p:cNvPr>
          <p:cNvSpPr/>
          <p:nvPr/>
        </p:nvSpPr>
        <p:spPr>
          <a:xfrm rot="18419124">
            <a:off x="4403536" y="1750941"/>
            <a:ext cx="489155" cy="924606"/>
          </a:xfrm>
          <a:prstGeom prst="downArrow">
            <a:avLst>
              <a:gd name="adj1" fmla="val 45241"/>
              <a:gd name="adj2" fmla="val 50000"/>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メモ 45"/>
          <p:cNvSpPr/>
          <p:nvPr/>
        </p:nvSpPr>
        <p:spPr>
          <a:xfrm>
            <a:off x="7586380" y="4866000"/>
            <a:ext cx="4454767" cy="1878953"/>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dirty="0" smtClean="0">
              <a:solidFill>
                <a:schemeClr val="tx1"/>
              </a:solidFill>
            </a:endParaRPr>
          </a:p>
          <a:p>
            <a:r>
              <a:rPr kumimoji="1" lang="ja-JP" altLang="en-US" sz="2400" dirty="0" smtClean="0">
                <a:solidFill>
                  <a:schemeClr val="tx1"/>
                </a:solidFill>
              </a:rPr>
              <a:t>・</a:t>
            </a:r>
            <a:r>
              <a:rPr kumimoji="1" lang="ja-JP" altLang="en-US" sz="2400" dirty="0" smtClean="0">
                <a:solidFill>
                  <a:schemeClr val="tx1"/>
                </a:solidFill>
                <a:latin typeface="Meiryo UI" panose="020B0604030504040204" pitchFamily="50" charset="-128"/>
                <a:ea typeface="Meiryo UI" panose="020B0604030504040204" pitchFamily="50" charset="-128"/>
              </a:rPr>
              <a:t>警察では「生活安全部署（課）」が、子どもや女性の安全（</a:t>
            </a:r>
            <a:r>
              <a:rPr kumimoji="1" lang="en-US" altLang="ja-JP" sz="2400" dirty="0" smtClean="0">
                <a:solidFill>
                  <a:schemeClr val="tx1"/>
                </a:solidFill>
                <a:latin typeface="Meiryo UI" panose="020B0604030504040204" pitchFamily="50" charset="-128"/>
                <a:ea typeface="Meiryo UI" panose="020B0604030504040204" pitchFamily="50" charset="-128"/>
              </a:rPr>
              <a:t>DV</a:t>
            </a:r>
            <a:r>
              <a:rPr kumimoji="1" lang="ja-JP" altLang="en-US" sz="2400" dirty="0" smtClean="0">
                <a:solidFill>
                  <a:schemeClr val="tx1"/>
                </a:solidFill>
                <a:latin typeface="Meiryo UI" panose="020B0604030504040204" pitchFamily="50" charset="-128"/>
                <a:ea typeface="Meiryo UI" panose="020B0604030504040204" pitchFamily="50" charset="-128"/>
              </a:rPr>
              <a:t>・ストーカー等）対策や少年犯罪対策、立ち直り支援を担当</a:t>
            </a:r>
            <a:endParaRPr kumimoji="1" lang="en-US" altLang="ja-JP" sz="2400" dirty="0" smtClean="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985293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xmlns="" id="{30D64F88-1473-412A-8731-53B523A371E1}"/>
              </a:ext>
            </a:extLst>
          </p:cNvPr>
          <p:cNvSpPr txBox="1">
            <a:spLocks/>
          </p:cNvSpPr>
          <p:nvPr/>
        </p:nvSpPr>
        <p:spPr>
          <a:xfrm>
            <a:off x="0" y="47436"/>
            <a:ext cx="12192000" cy="1309650"/>
          </a:xfrm>
          <a:prstGeom prst="rect">
            <a:avLst/>
          </a:prstGeom>
        </p:spPr>
        <p:txBody>
          <a:bodyPr>
            <a:normAutofit lnSpcReduction="10000"/>
          </a:bodyPr>
          <a:lstStyle>
            <a:lvl1pPr algn="l" defTabSz="457200" rtl="0" eaLnBrk="1" latinLnBrk="0" hangingPunct="1">
              <a:spcBef>
                <a:spcPct val="0"/>
              </a:spcBef>
              <a:buNone/>
              <a:defRPr kumimoji="1" sz="3600" kern="1200" cap="all">
                <a:ln w="3175" cmpd="sng">
                  <a:noFill/>
                </a:ln>
                <a:solidFill>
                  <a:schemeClr val="tx1"/>
                </a:solidFill>
                <a:effectLst/>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ctr"/>
            <a:r>
              <a:rPr lang="ja-JP" altLang="en-US" sz="4000" b="1" i="1" dirty="0">
                <a:latin typeface="Meiryo UI" panose="020B0604030504040204" pitchFamily="50" charset="-128"/>
                <a:ea typeface="Meiryo UI" panose="020B0604030504040204" pitchFamily="50" charset="-128"/>
              </a:rPr>
              <a:t>～　地域における関係機関連携・協働のかなめ　～</a:t>
            </a:r>
            <a:endParaRPr lang="en-US" altLang="ja-JP" sz="4000" b="1" i="1" dirty="0">
              <a:latin typeface="Meiryo UI" panose="020B0604030504040204" pitchFamily="50" charset="-128"/>
              <a:ea typeface="Meiryo UI" panose="020B0604030504040204" pitchFamily="50" charset="-128"/>
            </a:endParaRPr>
          </a:p>
          <a:p>
            <a:pPr algn="ctr"/>
            <a:r>
              <a:rPr lang="ja-JP" altLang="en-US" sz="4000" b="1" i="1" dirty="0">
                <a:latin typeface="Meiryo UI" panose="020B0604030504040204" pitchFamily="50" charset="-128"/>
                <a:ea typeface="Meiryo UI" panose="020B0604030504040204" pitchFamily="50" charset="-128"/>
              </a:rPr>
              <a:t>「要保護児童対策地域協議会」</a:t>
            </a:r>
            <a:r>
              <a:rPr lang="ja-JP" altLang="en-US" sz="4000" b="1" dirty="0">
                <a:latin typeface="Meiryo UI" panose="020B0604030504040204" pitchFamily="50" charset="-128"/>
                <a:ea typeface="Meiryo UI" panose="020B0604030504040204" pitchFamily="50" charset="-128"/>
              </a:rPr>
              <a:t>とは！？</a:t>
            </a:r>
          </a:p>
          <a:p>
            <a:pPr algn="ctr"/>
            <a:endParaRPr lang="ja-JP" altLang="en-US" sz="4000" b="1" i="1" dirty="0">
              <a:latin typeface="Meiryo UI" panose="020B0604030504040204" pitchFamily="50" charset="-128"/>
              <a:ea typeface="Meiryo UI" panose="020B0604030504040204" pitchFamily="50" charset="-128"/>
            </a:endParaRPr>
          </a:p>
        </p:txBody>
      </p:sp>
      <p:sp>
        <p:nvSpPr>
          <p:cNvPr id="4" name="コンテンツ プレースホルダー 2"/>
          <p:cNvSpPr txBox="1">
            <a:spLocks/>
          </p:cNvSpPr>
          <p:nvPr/>
        </p:nvSpPr>
        <p:spPr>
          <a:xfrm>
            <a:off x="90713" y="1531259"/>
            <a:ext cx="12010573" cy="5130799"/>
          </a:xfrm>
          <a:prstGeom prst="rect">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a:innerShdw blurRad="63500" dist="50800" dir="8100000">
              <a:prstClr val="black">
                <a:alpha val="50000"/>
              </a:prstClr>
            </a:innerShdw>
          </a:effectLst>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dirty="0">
                <a:latin typeface="Meiryo UI" panose="020B0604030504040204" pitchFamily="50" charset="-128"/>
                <a:ea typeface="Meiryo UI" panose="020B0604030504040204" pitchFamily="50" charset="-128"/>
              </a:rPr>
              <a:t>要保護児童等の早期発見や適切な保護・支援を図るためには</a:t>
            </a:r>
            <a:r>
              <a:rPr lang="ja-JP" altLang="en-US" dirty="0" smtClean="0">
                <a:latin typeface="Meiryo UI" panose="020B0604030504040204" pitchFamily="50" charset="-128"/>
                <a:ea typeface="Meiryo UI" panose="020B0604030504040204" pitchFamily="50" charset="-128"/>
              </a:rPr>
              <a:t>、</a:t>
            </a:r>
            <a:endParaRPr lang="en-US" altLang="ja-JP" dirty="0" smtClean="0">
              <a:latin typeface="Meiryo UI" panose="020B0604030504040204" pitchFamily="50" charset="-128"/>
              <a:ea typeface="Meiryo UI" panose="020B0604030504040204" pitchFamily="50" charset="-128"/>
            </a:endParaRPr>
          </a:p>
          <a:p>
            <a:pPr marL="0" indent="0">
              <a:buNone/>
            </a:pPr>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　　　　　　関係</a:t>
            </a:r>
            <a:r>
              <a:rPr lang="ja-JP" altLang="en-US" dirty="0">
                <a:latin typeface="Meiryo UI" panose="020B0604030504040204" pitchFamily="50" charset="-128"/>
                <a:ea typeface="Meiryo UI" panose="020B0604030504040204" pitchFamily="50" charset="-128"/>
              </a:rPr>
              <a:t>機関</a:t>
            </a:r>
            <a:r>
              <a:rPr lang="ja-JP" altLang="en-US" dirty="0" smtClean="0">
                <a:latin typeface="Meiryo UI" panose="020B0604030504040204" pitchFamily="50" charset="-128"/>
                <a:ea typeface="Meiryo UI" panose="020B0604030504040204" pitchFamily="50" charset="-128"/>
              </a:rPr>
              <a:t>がその</a:t>
            </a:r>
            <a:r>
              <a:rPr lang="ja-JP" altLang="en-US" dirty="0">
                <a:latin typeface="Meiryo UI" panose="020B0604030504040204" pitchFamily="50" charset="-128"/>
                <a:ea typeface="Meiryo UI" panose="020B0604030504040204" pitchFamily="50" charset="-128"/>
              </a:rPr>
              <a:t>子ども達に関する情報や考え方を共有し</a:t>
            </a:r>
            <a:r>
              <a:rPr lang="ja-JP" altLang="en-US" dirty="0" smtClean="0">
                <a:latin typeface="Meiryo UI" panose="020B0604030504040204" pitchFamily="50" charset="-128"/>
                <a:ea typeface="Meiryo UI" panose="020B0604030504040204" pitchFamily="50" charset="-128"/>
              </a:rPr>
              <a:t>、</a:t>
            </a:r>
            <a:endParaRPr lang="en-US" altLang="ja-JP" dirty="0" smtClean="0">
              <a:latin typeface="Meiryo UI" panose="020B0604030504040204" pitchFamily="50" charset="-128"/>
              <a:ea typeface="Meiryo UI" panose="020B0604030504040204" pitchFamily="50" charset="-128"/>
            </a:endParaRPr>
          </a:p>
          <a:p>
            <a:pPr marL="0" indent="0">
              <a:buNone/>
            </a:pPr>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　　　　　　　　　　　　　　　　　　　適切</a:t>
            </a:r>
            <a:r>
              <a:rPr lang="ja-JP" altLang="en-US" dirty="0">
                <a:latin typeface="Meiryo UI" panose="020B0604030504040204" pitchFamily="50" charset="-128"/>
                <a:ea typeface="Meiryo UI" panose="020B0604030504040204" pitchFamily="50" charset="-128"/>
              </a:rPr>
              <a:t>な連携の下で対応していくことが重要です。</a:t>
            </a:r>
            <a:endParaRPr lang="en-US" altLang="ja-JP" dirty="0">
              <a:latin typeface="Meiryo UI" panose="020B0604030504040204" pitchFamily="50" charset="-128"/>
              <a:ea typeface="Meiryo UI" panose="020B0604030504040204" pitchFamily="50" charset="-128"/>
            </a:endParaRPr>
          </a:p>
          <a:p>
            <a:pPr marL="0" indent="0">
              <a:buNone/>
            </a:pPr>
            <a:r>
              <a:rPr lang="ja-JP" altLang="en-US" dirty="0" smtClean="0">
                <a:latin typeface="Meiryo UI" panose="020B0604030504040204" pitchFamily="50" charset="-128"/>
                <a:ea typeface="Meiryo UI" panose="020B0604030504040204" pitchFamily="50" charset="-128"/>
              </a:rPr>
              <a:t>そこ</a:t>
            </a:r>
            <a:r>
              <a:rPr lang="ja-JP" altLang="en-US" dirty="0">
                <a:latin typeface="Meiryo UI" panose="020B0604030504040204" pitchFamily="50" charset="-128"/>
                <a:ea typeface="Meiryo UI" panose="020B0604030504040204" pitchFamily="50" charset="-128"/>
              </a:rPr>
              <a:t>で要保護児童等に関し、関係者間で情報交換と支援の協議を行う機関として</a:t>
            </a:r>
            <a:endParaRPr lang="en-US" altLang="ja-JP" dirty="0">
              <a:latin typeface="Meiryo UI" panose="020B0604030504040204" pitchFamily="50" charset="-128"/>
              <a:ea typeface="Meiryo UI" panose="020B0604030504040204" pitchFamily="50" charset="-128"/>
            </a:endParaRPr>
          </a:p>
          <a:p>
            <a:pPr marL="0" indent="0">
              <a:buNone/>
            </a:pPr>
            <a:r>
              <a:rPr lang="ja-JP" altLang="en-US" dirty="0">
                <a:latin typeface="Meiryo UI" panose="020B0604030504040204" pitchFamily="50" charset="-128"/>
                <a:ea typeface="Meiryo UI" panose="020B0604030504040204" pitchFamily="50" charset="-128"/>
              </a:rPr>
              <a:t>　　　「要保護児童対策地域協議会」（略して「要対協」といいます。）があります。</a:t>
            </a:r>
            <a:endParaRPr lang="en-US" altLang="ja-JP" dirty="0">
              <a:latin typeface="Meiryo UI" panose="020B0604030504040204" pitchFamily="50" charset="-128"/>
              <a:ea typeface="Meiryo UI" panose="020B0604030504040204" pitchFamily="50" charset="-128"/>
            </a:endParaRPr>
          </a:p>
          <a:p>
            <a:pPr marL="0" indent="0">
              <a:buNone/>
            </a:pPr>
            <a:endParaRPr lang="en-US" altLang="ja-JP" dirty="0">
              <a:latin typeface="Meiryo UI" panose="020B0604030504040204" pitchFamily="50" charset="-128"/>
              <a:ea typeface="Meiryo UI" panose="020B0604030504040204" pitchFamily="50" charset="-128"/>
            </a:endParaRPr>
          </a:p>
          <a:p>
            <a:pPr marL="0" indent="0">
              <a:buNone/>
            </a:pPr>
            <a:r>
              <a:rPr lang="ja-JP" altLang="en-US" dirty="0">
                <a:latin typeface="Meiryo UI" panose="020B0604030504040204" pitchFamily="50" charset="-128"/>
                <a:ea typeface="Meiryo UI" panose="020B0604030504040204" pitchFamily="50" charset="-128"/>
              </a:rPr>
              <a:t>１．要対協の設置主体は・・・　地方公共団体</a:t>
            </a:r>
            <a:endParaRPr lang="en-US" altLang="ja-JP" dirty="0">
              <a:latin typeface="Meiryo UI" panose="020B0604030504040204" pitchFamily="50" charset="-128"/>
              <a:ea typeface="Meiryo UI" panose="020B0604030504040204" pitchFamily="50" charset="-128"/>
            </a:endParaRPr>
          </a:p>
          <a:p>
            <a:pPr marL="0" indent="0">
              <a:buNone/>
            </a:pPr>
            <a:r>
              <a:rPr lang="ja-JP" altLang="en-US" dirty="0">
                <a:latin typeface="Meiryo UI" panose="020B0604030504040204" pitchFamily="50" charset="-128"/>
                <a:ea typeface="Meiryo UI" panose="020B0604030504040204" pitchFamily="50" charset="-128"/>
              </a:rPr>
              <a:t>２</a:t>
            </a: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　要対協の法的根拠は・・・　児童福祉法 第</a:t>
            </a:r>
            <a:r>
              <a:rPr lang="en-US" altLang="ja-JP" dirty="0">
                <a:latin typeface="Meiryo UI" panose="020B0604030504040204" pitchFamily="50" charset="-128"/>
                <a:ea typeface="Meiryo UI" panose="020B0604030504040204" pitchFamily="50" charset="-128"/>
              </a:rPr>
              <a:t>25</a:t>
            </a:r>
            <a:r>
              <a:rPr lang="ja-JP" altLang="en-US" dirty="0">
                <a:latin typeface="Meiryo UI" panose="020B0604030504040204" pitchFamily="50" charset="-128"/>
                <a:ea typeface="Meiryo UI" panose="020B0604030504040204" pitchFamily="50" charset="-128"/>
              </a:rPr>
              <a:t>条の</a:t>
            </a:r>
            <a:r>
              <a:rPr lang="en-US" altLang="ja-JP" dirty="0">
                <a:latin typeface="Meiryo UI" panose="020B0604030504040204" pitchFamily="50" charset="-128"/>
                <a:ea typeface="Meiryo UI" panose="020B0604030504040204" pitchFamily="50" charset="-128"/>
              </a:rPr>
              <a:t>2</a:t>
            </a:r>
          </a:p>
          <a:p>
            <a:pPr marL="0" indent="0">
              <a:buNone/>
            </a:pPr>
            <a:r>
              <a:rPr lang="ja-JP" altLang="en-US" dirty="0">
                <a:latin typeface="Meiryo UI" panose="020B0604030504040204" pitchFamily="50" charset="-128"/>
                <a:ea typeface="Meiryo UI" panose="020B0604030504040204" pitchFamily="50" charset="-128"/>
              </a:rPr>
              <a:t>３．要対協の対象児童は・・・　支援対象児童</a:t>
            </a:r>
            <a:r>
              <a:rPr lang="ja-JP" altLang="en-US" dirty="0" smtClean="0">
                <a:latin typeface="Meiryo UI" panose="020B0604030504040204" pitchFamily="50" charset="-128"/>
                <a:ea typeface="Meiryo UI" panose="020B0604030504040204" pitchFamily="50" charset="-128"/>
              </a:rPr>
              <a:t>等</a:t>
            </a:r>
            <a:endParaRPr lang="en-US" altLang="ja-JP" dirty="0">
              <a:latin typeface="Meiryo UI" panose="020B0604030504040204" pitchFamily="50" charset="-128"/>
              <a:ea typeface="Meiryo UI" panose="020B0604030504040204" pitchFamily="50" charset="-128"/>
            </a:endParaRPr>
          </a:p>
        </p:txBody>
      </p:sp>
      <p:sp>
        <p:nvSpPr>
          <p:cNvPr id="6" name="角丸四角形 5"/>
          <p:cNvSpPr/>
          <p:nvPr/>
        </p:nvSpPr>
        <p:spPr>
          <a:xfrm rot="20150219">
            <a:off x="7209210" y="4921994"/>
            <a:ext cx="4953640" cy="759489"/>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tx2"/>
                </a:solidFill>
              </a:rPr>
              <a:t>　子どもを守る地域ネットワーク</a:t>
            </a:r>
          </a:p>
        </p:txBody>
      </p:sp>
    </p:spTree>
    <p:extLst>
      <p:ext uri="{BB962C8B-B14F-4D97-AF65-F5344CB8AC3E}">
        <p14:creationId xmlns:p14="http://schemas.microsoft.com/office/powerpoint/2010/main" val="449573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27580" y="0"/>
            <a:ext cx="10519794" cy="872456"/>
          </a:xfrm>
        </p:spPr>
        <p:txBody>
          <a:bodyPr>
            <a:normAutofit/>
          </a:bodyPr>
          <a:lstStyle/>
          <a:p>
            <a:r>
              <a:rPr lang="ja-JP" altLang="en-US" sz="4000" b="1" dirty="0">
                <a:latin typeface="Meiryo UI" panose="020B0604030504040204" pitchFamily="50" charset="-128"/>
                <a:ea typeface="Meiryo UI" panose="020B0604030504040204" pitchFamily="50" charset="-128"/>
              </a:rPr>
              <a:t>まとめ（メッセージ）</a:t>
            </a:r>
            <a:endParaRPr kumimoji="1" lang="ja-JP" altLang="en-US" sz="4000" b="1" dirty="0">
              <a:latin typeface="Meiryo UI" panose="020B0604030504040204" pitchFamily="50" charset="-128"/>
              <a:ea typeface="Meiryo UI" panose="020B0604030504040204" pitchFamily="50" charset="-128"/>
            </a:endParaRPr>
          </a:p>
        </p:txBody>
      </p:sp>
      <p:sp>
        <p:nvSpPr>
          <p:cNvPr id="3" name="サブタイトル 2"/>
          <p:cNvSpPr>
            <a:spLocks noGrp="1"/>
          </p:cNvSpPr>
          <p:nvPr>
            <p:ph type="subTitle" idx="1"/>
          </p:nvPr>
        </p:nvSpPr>
        <p:spPr>
          <a:xfrm>
            <a:off x="217715" y="1770743"/>
            <a:ext cx="11843656" cy="4946741"/>
          </a:xfrm>
        </p:spPr>
        <p:txBody>
          <a:bodyPr>
            <a:normAutofit/>
          </a:bodyPr>
          <a:lstStyle/>
          <a:p>
            <a:r>
              <a:rPr lang="ja-JP" altLang="en-US" sz="4000" dirty="0">
                <a:latin typeface="Meiryo UI" panose="020B0604030504040204" pitchFamily="50" charset="-128"/>
                <a:ea typeface="Meiryo UI" panose="020B0604030504040204" pitchFamily="50" charset="-128"/>
              </a:rPr>
              <a:t>私たち児童養護施設のスタッフが、</a:t>
            </a:r>
            <a:endParaRPr lang="en-US" altLang="ja-JP" sz="4000" dirty="0">
              <a:latin typeface="Meiryo UI" panose="020B0604030504040204" pitchFamily="50" charset="-128"/>
              <a:ea typeface="Meiryo UI" panose="020B0604030504040204" pitchFamily="50" charset="-128"/>
            </a:endParaRPr>
          </a:p>
          <a:p>
            <a:r>
              <a:rPr lang="ja-JP" altLang="en-US" sz="4000" dirty="0">
                <a:latin typeface="Meiryo UI" panose="020B0604030504040204" pitchFamily="50" charset="-128"/>
                <a:ea typeface="Meiryo UI" panose="020B0604030504040204" pitchFamily="50" charset="-128"/>
              </a:rPr>
              <a:t>各々の地域において、良い仕事をしていくためには、</a:t>
            </a:r>
            <a:endParaRPr lang="en-US" altLang="ja-JP" sz="4000" dirty="0">
              <a:latin typeface="Meiryo UI" panose="020B0604030504040204" pitchFamily="50" charset="-128"/>
              <a:ea typeface="Meiryo UI" panose="020B0604030504040204" pitchFamily="50" charset="-128"/>
            </a:endParaRPr>
          </a:p>
          <a:p>
            <a:r>
              <a:rPr lang="ja-JP" altLang="en-US" sz="4000" dirty="0">
                <a:latin typeface="Meiryo UI" panose="020B0604030504040204" pitchFamily="50" charset="-128"/>
                <a:ea typeface="Meiryo UI" panose="020B0604030504040204" pitchFamily="50" charset="-128"/>
              </a:rPr>
              <a:t>内なる仲間同士の </a:t>
            </a:r>
            <a:r>
              <a:rPr lang="en-US" altLang="ja-JP" sz="4000" dirty="0">
                <a:latin typeface="Meiryo UI" panose="020B0604030504040204" pitchFamily="50" charset="-128"/>
                <a:ea typeface="Meiryo UI" panose="020B0604030504040204" pitchFamily="50" charset="-128"/>
              </a:rPr>
              <a:t>‶</a:t>
            </a:r>
            <a:r>
              <a:rPr lang="ja-JP" altLang="en-US" sz="4000" dirty="0">
                <a:latin typeface="Meiryo UI" panose="020B0604030504040204" pitchFamily="50" charset="-128"/>
                <a:ea typeface="Meiryo UI" panose="020B0604030504040204" pitchFamily="50" charset="-128"/>
              </a:rPr>
              <a:t>チームワーク“に支えられた</a:t>
            </a:r>
            <a:endParaRPr lang="en-US" altLang="ja-JP" sz="4000" dirty="0">
              <a:latin typeface="Meiryo UI" panose="020B0604030504040204" pitchFamily="50" charset="-128"/>
              <a:ea typeface="Meiryo UI" panose="020B0604030504040204" pitchFamily="50" charset="-128"/>
            </a:endParaRPr>
          </a:p>
          <a:p>
            <a:r>
              <a:rPr lang="en-US" altLang="ja-JP" sz="4000" dirty="0">
                <a:latin typeface="Meiryo UI" panose="020B0604030504040204" pitchFamily="50" charset="-128"/>
                <a:ea typeface="Meiryo UI" panose="020B0604030504040204" pitchFamily="50" charset="-128"/>
              </a:rPr>
              <a:t>‶</a:t>
            </a:r>
            <a:r>
              <a:rPr lang="ja-JP" altLang="en-US" sz="4000" dirty="0">
                <a:latin typeface="Meiryo UI" panose="020B0604030504040204" pitchFamily="50" charset="-128"/>
                <a:ea typeface="Meiryo UI" panose="020B0604030504040204" pitchFamily="50" charset="-128"/>
              </a:rPr>
              <a:t>チームアプローチ“と、</a:t>
            </a:r>
            <a:endParaRPr lang="en-US" altLang="ja-JP" sz="4000" dirty="0">
              <a:latin typeface="Meiryo UI" panose="020B0604030504040204" pitchFamily="50" charset="-128"/>
              <a:ea typeface="Meiryo UI" panose="020B0604030504040204" pitchFamily="50" charset="-128"/>
            </a:endParaRPr>
          </a:p>
          <a:p>
            <a:r>
              <a:rPr lang="ja-JP" altLang="en-US" sz="4000" dirty="0">
                <a:latin typeface="Meiryo UI" panose="020B0604030504040204" pitchFamily="50" charset="-128"/>
                <a:ea typeface="Meiryo UI" panose="020B0604030504040204" pitchFamily="50" charset="-128"/>
              </a:rPr>
              <a:t>外へ、地域へ、とひろがる </a:t>
            </a:r>
            <a:r>
              <a:rPr lang="en-US" altLang="ja-JP" sz="4000" dirty="0">
                <a:latin typeface="Meiryo UI" panose="020B0604030504040204" pitchFamily="50" charset="-128"/>
                <a:ea typeface="Meiryo UI" panose="020B0604030504040204" pitchFamily="50" charset="-128"/>
              </a:rPr>
              <a:t>‶</a:t>
            </a:r>
            <a:r>
              <a:rPr lang="ja-JP" altLang="en-US" sz="4000" dirty="0">
                <a:latin typeface="Meiryo UI" panose="020B0604030504040204" pitchFamily="50" charset="-128"/>
                <a:ea typeface="Meiryo UI" panose="020B0604030504040204" pitchFamily="50" charset="-128"/>
              </a:rPr>
              <a:t>ネットワーク“を基盤とした</a:t>
            </a:r>
            <a:endParaRPr kumimoji="1" lang="en-US" altLang="ja-JP" sz="4000" dirty="0">
              <a:latin typeface="Meiryo UI" panose="020B0604030504040204" pitchFamily="50" charset="-128"/>
              <a:ea typeface="Meiryo UI" panose="020B0604030504040204" pitchFamily="50" charset="-128"/>
            </a:endParaRPr>
          </a:p>
          <a:p>
            <a:r>
              <a:rPr kumimoji="1" lang="ja-JP" altLang="en-US" sz="4000" dirty="0">
                <a:latin typeface="Meiryo UI" panose="020B0604030504040204" pitchFamily="50" charset="-128"/>
                <a:ea typeface="Meiryo UI" panose="020B0604030504040204" pitchFamily="50" charset="-128"/>
              </a:rPr>
              <a:t> </a:t>
            </a:r>
            <a:r>
              <a:rPr kumimoji="1" lang="en-US" altLang="ja-JP" sz="4000" dirty="0">
                <a:latin typeface="Meiryo UI" panose="020B0604030504040204" pitchFamily="50" charset="-128"/>
                <a:ea typeface="Meiryo UI" panose="020B0604030504040204" pitchFamily="50" charset="-128"/>
              </a:rPr>
              <a:t>‶</a:t>
            </a:r>
            <a:r>
              <a:rPr kumimoji="1" lang="ja-JP" altLang="en-US" sz="4000" dirty="0">
                <a:latin typeface="Meiryo UI" panose="020B0604030504040204" pitchFamily="50" charset="-128"/>
                <a:ea typeface="Meiryo UI" panose="020B0604030504040204" pitchFamily="50" charset="-128"/>
              </a:rPr>
              <a:t>機関協働“が</a:t>
            </a:r>
            <a:endParaRPr kumimoji="1" lang="en-US" altLang="ja-JP" sz="4000" dirty="0">
              <a:latin typeface="Meiryo UI" panose="020B0604030504040204" pitchFamily="50" charset="-128"/>
              <a:ea typeface="Meiryo UI" panose="020B0604030504040204" pitchFamily="50" charset="-128"/>
            </a:endParaRPr>
          </a:p>
          <a:p>
            <a:r>
              <a:rPr lang="ja-JP" altLang="en-US" sz="4000" dirty="0">
                <a:latin typeface="Meiryo UI" panose="020B0604030504040204" pitchFamily="50" charset="-128"/>
                <a:ea typeface="Meiryo UI" panose="020B0604030504040204" pitchFamily="50" charset="-128"/>
              </a:rPr>
              <a:t>積極果敢に展開されていくことが肝要</a:t>
            </a:r>
            <a:r>
              <a:rPr kumimoji="1" lang="ja-JP" altLang="en-US" sz="4000" dirty="0">
                <a:latin typeface="Meiryo UI" panose="020B0604030504040204" pitchFamily="50" charset="-128"/>
                <a:ea typeface="Meiryo UI" panose="020B0604030504040204" pitchFamily="50" charset="-128"/>
              </a:rPr>
              <a:t>です！</a:t>
            </a:r>
            <a:endParaRPr kumimoji="1" lang="en-US" altLang="ja-JP" sz="4000" dirty="0">
              <a:latin typeface="Meiryo UI" panose="020B0604030504040204" pitchFamily="50" charset="-128"/>
              <a:ea typeface="Meiryo UI" panose="020B0604030504040204" pitchFamily="50" charset="-128"/>
            </a:endParaRPr>
          </a:p>
          <a:p>
            <a:endParaRPr lang="en-US" altLang="ja-JP" sz="4000" b="1" dirty="0">
              <a:latin typeface="Meiryo UI" panose="020B0604030504040204" pitchFamily="50" charset="-128"/>
              <a:ea typeface="Meiryo UI" panose="020B0604030504040204" pitchFamily="50" charset="-128"/>
            </a:endParaRPr>
          </a:p>
          <a:p>
            <a:endParaRPr kumimoji="1" lang="ja-JP" altLang="en-US" sz="4000" dirty="0"/>
          </a:p>
        </p:txBody>
      </p:sp>
    </p:spTree>
    <p:extLst>
      <p:ext uri="{BB962C8B-B14F-4D97-AF65-F5344CB8AC3E}">
        <p14:creationId xmlns:p14="http://schemas.microsoft.com/office/powerpoint/2010/main" val="2165071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ja-JP" altLang="ja-JP" sz="4000" b="1" dirty="0">
                <a:latin typeface="Meiryo UI" panose="020B0604030504040204" pitchFamily="50" charset="-128"/>
                <a:ea typeface="Meiryo UI" panose="020B0604030504040204" pitchFamily="50" charset="-128"/>
              </a:rPr>
              <a:t>本領域で獲得するスキル</a:t>
            </a:r>
            <a:r>
              <a:rPr lang="ja-JP" altLang="ja-JP" b="1" dirty="0">
                <a:latin typeface="Meiryo UI" panose="020B0604030504040204" pitchFamily="50" charset="-128"/>
                <a:ea typeface="Meiryo UI" panose="020B0604030504040204" pitchFamily="50" charset="-128"/>
              </a:rPr>
              <a:t/>
            </a:r>
            <a:br>
              <a:rPr lang="ja-JP" altLang="ja-JP" b="1" dirty="0">
                <a:latin typeface="Meiryo UI" panose="020B0604030504040204" pitchFamily="50" charset="-128"/>
                <a:ea typeface="Meiryo UI" panose="020B0604030504040204" pitchFamily="50" charset="-128"/>
              </a:rPr>
            </a:br>
            <a:endParaRPr kumimoji="1" lang="ja-JP" altLang="en-US" dirty="0"/>
          </a:p>
        </p:txBody>
      </p:sp>
      <p:sp>
        <p:nvSpPr>
          <p:cNvPr id="3" name="コンテンツ プレースホルダー 2"/>
          <p:cNvSpPr>
            <a:spLocks noGrp="1"/>
          </p:cNvSpPr>
          <p:nvPr>
            <p:ph idx="1"/>
          </p:nvPr>
        </p:nvSpPr>
        <p:spPr>
          <a:xfrm>
            <a:off x="838200" y="2617365"/>
            <a:ext cx="11116112" cy="4068660"/>
          </a:xfrm>
        </p:spPr>
        <p:txBody>
          <a:bodyPr>
            <a:normAutofit/>
          </a:bodyPr>
          <a:lstStyle/>
          <a:p>
            <a:pPr marL="0" indent="0">
              <a:buNone/>
            </a:pPr>
            <a:r>
              <a:rPr lang="ja-JP" altLang="ja-JP" sz="2400" dirty="0">
                <a:latin typeface="Meiryo UI" panose="020B0604030504040204" pitchFamily="50" charset="-128"/>
                <a:ea typeface="Meiryo UI" panose="020B0604030504040204" pitchFamily="50" charset="-128"/>
              </a:rPr>
              <a:t>①</a:t>
            </a:r>
            <a:r>
              <a:rPr lang="ja-JP" altLang="en-US" sz="2400" dirty="0">
                <a:latin typeface="Meiryo UI" panose="020B0604030504040204" pitchFamily="50" charset="-128"/>
                <a:ea typeface="Meiryo UI" panose="020B0604030504040204" pitchFamily="50" charset="-128"/>
              </a:rPr>
              <a:t> </a:t>
            </a:r>
            <a:r>
              <a:rPr lang="ja-JP" altLang="ja-JP" sz="2400" dirty="0">
                <a:latin typeface="Meiryo UI" panose="020B0604030504040204" pitchFamily="50" charset="-128"/>
                <a:ea typeface="Meiryo UI" panose="020B0604030504040204" pitchFamily="50" charset="-128"/>
              </a:rPr>
              <a:t>チームアプローチについて理解し、チームの一員としての自覚と役割を認識する</a:t>
            </a:r>
          </a:p>
          <a:p>
            <a:pPr marL="0" indent="0">
              <a:buNone/>
            </a:pPr>
            <a:r>
              <a:rPr lang="ja-JP" altLang="ja-JP" sz="2400" dirty="0">
                <a:latin typeface="Meiryo UI" panose="020B0604030504040204" pitchFamily="50" charset="-128"/>
                <a:ea typeface="Meiryo UI" panose="020B0604030504040204" pitchFamily="50" charset="-128"/>
              </a:rPr>
              <a:t>②</a:t>
            </a:r>
            <a:r>
              <a:rPr lang="ja-JP" altLang="en-US" sz="2400" dirty="0">
                <a:latin typeface="Meiryo UI" panose="020B0604030504040204" pitchFamily="50" charset="-128"/>
                <a:ea typeface="Meiryo UI" panose="020B0604030504040204" pitchFamily="50" charset="-128"/>
              </a:rPr>
              <a:t> </a:t>
            </a:r>
            <a:r>
              <a:rPr lang="ja-JP" altLang="ja-JP" sz="2400" dirty="0">
                <a:latin typeface="Meiryo UI" panose="020B0604030504040204" pitchFamily="50" charset="-128"/>
                <a:ea typeface="Meiryo UI" panose="020B0604030504040204" pitchFamily="50" charset="-128"/>
              </a:rPr>
              <a:t>職員同士が支え合っての実践であることを理解し、実践の基本とする</a:t>
            </a:r>
          </a:p>
          <a:p>
            <a:pPr marL="0" indent="0">
              <a:buNone/>
            </a:pPr>
            <a:r>
              <a:rPr lang="ja-JP" altLang="ja-JP" sz="2400" dirty="0">
                <a:latin typeface="Meiryo UI" panose="020B0604030504040204" pitchFamily="50" charset="-128"/>
                <a:ea typeface="Meiryo UI" panose="020B0604030504040204" pitchFamily="50" charset="-128"/>
              </a:rPr>
              <a:t>③</a:t>
            </a:r>
            <a:r>
              <a:rPr lang="ja-JP" altLang="en-US" sz="2400" dirty="0">
                <a:latin typeface="Meiryo UI" panose="020B0604030504040204" pitchFamily="50" charset="-128"/>
                <a:ea typeface="Meiryo UI" panose="020B0604030504040204" pitchFamily="50" charset="-128"/>
              </a:rPr>
              <a:t> </a:t>
            </a:r>
            <a:r>
              <a:rPr lang="ja-JP" altLang="ja-JP" sz="2400" dirty="0">
                <a:latin typeface="Meiryo UI" panose="020B0604030504040204" pitchFamily="50" charset="-128"/>
                <a:ea typeface="Meiryo UI" panose="020B0604030504040204" pitchFamily="50" charset="-128"/>
              </a:rPr>
              <a:t>情報共有の重要性を理解し、記録、連絡、報告を徹底すること</a:t>
            </a:r>
          </a:p>
          <a:p>
            <a:pPr marL="0" indent="0">
              <a:buNone/>
            </a:pPr>
            <a:r>
              <a:rPr lang="ja-JP" altLang="ja-JP" sz="2400" dirty="0">
                <a:latin typeface="Meiryo UI" panose="020B0604030504040204" pitchFamily="50" charset="-128"/>
                <a:ea typeface="Meiryo UI" panose="020B0604030504040204" pitchFamily="50" charset="-128"/>
              </a:rPr>
              <a:t>④</a:t>
            </a:r>
            <a:r>
              <a:rPr lang="ja-JP" altLang="en-US" sz="2400" dirty="0">
                <a:latin typeface="Meiryo UI" panose="020B0604030504040204" pitchFamily="50" charset="-128"/>
                <a:ea typeface="Meiryo UI" panose="020B0604030504040204" pitchFamily="50" charset="-128"/>
              </a:rPr>
              <a:t> </a:t>
            </a:r>
            <a:r>
              <a:rPr lang="ja-JP" altLang="ja-JP" sz="2400" dirty="0">
                <a:latin typeface="Meiryo UI" panose="020B0604030504040204" pitchFamily="50" charset="-128"/>
                <a:ea typeface="Meiryo UI" panose="020B0604030504040204" pitchFamily="50" charset="-128"/>
              </a:rPr>
              <a:t>施設に所属する他の専門分野の役割を理解し、協働を図ること</a:t>
            </a:r>
          </a:p>
          <a:p>
            <a:pPr marL="0" indent="0">
              <a:buNone/>
            </a:pPr>
            <a:r>
              <a:rPr lang="ja-JP" altLang="ja-JP" sz="2400" dirty="0">
                <a:latin typeface="Meiryo UI" panose="020B0604030504040204" pitchFamily="50" charset="-128"/>
                <a:ea typeface="Meiryo UI" panose="020B0604030504040204" pitchFamily="50" charset="-128"/>
              </a:rPr>
              <a:t>⑤</a:t>
            </a:r>
            <a:r>
              <a:rPr lang="ja-JP" altLang="en-US" sz="2400" dirty="0">
                <a:latin typeface="Meiryo UI" panose="020B0604030504040204" pitchFamily="50" charset="-128"/>
                <a:ea typeface="Meiryo UI" panose="020B0604030504040204" pitchFamily="50" charset="-128"/>
              </a:rPr>
              <a:t> </a:t>
            </a:r>
            <a:r>
              <a:rPr lang="ja-JP" altLang="ja-JP" sz="2400" dirty="0">
                <a:latin typeface="Meiryo UI" panose="020B0604030504040204" pitchFamily="50" charset="-128"/>
                <a:ea typeface="Meiryo UI" panose="020B0604030504040204" pitchFamily="50" charset="-128"/>
              </a:rPr>
              <a:t>児相の役割と現状、協働について理解し、実践に反映させる</a:t>
            </a:r>
          </a:p>
          <a:p>
            <a:pPr marL="0" indent="0">
              <a:buNone/>
            </a:pPr>
            <a:r>
              <a:rPr lang="ja-JP" altLang="ja-JP" sz="2400" dirty="0">
                <a:latin typeface="Meiryo UI" panose="020B0604030504040204" pitchFamily="50" charset="-128"/>
                <a:ea typeface="Meiryo UI" panose="020B0604030504040204" pitchFamily="50" charset="-128"/>
              </a:rPr>
              <a:t>⑥</a:t>
            </a:r>
            <a:r>
              <a:rPr lang="ja-JP" altLang="en-US" sz="2400" dirty="0">
                <a:latin typeface="Meiryo UI" panose="020B0604030504040204" pitchFamily="50" charset="-128"/>
                <a:ea typeface="Meiryo UI" panose="020B0604030504040204" pitchFamily="50" charset="-128"/>
              </a:rPr>
              <a:t> </a:t>
            </a:r>
            <a:r>
              <a:rPr lang="ja-JP" altLang="ja-JP" sz="2400" dirty="0">
                <a:latin typeface="Meiryo UI" panose="020B0604030504040204" pitchFamily="50" charset="-128"/>
                <a:ea typeface="Meiryo UI" panose="020B0604030504040204" pitchFamily="50" charset="-128"/>
              </a:rPr>
              <a:t>学校の現状と協働について理解し、実践に反映させる</a:t>
            </a:r>
          </a:p>
          <a:p>
            <a:pPr marL="0" indent="0">
              <a:buNone/>
            </a:pPr>
            <a:r>
              <a:rPr lang="ja-JP" altLang="ja-JP" sz="2400" dirty="0">
                <a:latin typeface="Meiryo UI" panose="020B0604030504040204" pitchFamily="50" charset="-128"/>
                <a:ea typeface="Meiryo UI" panose="020B0604030504040204" pitchFamily="50" charset="-128"/>
              </a:rPr>
              <a:t>⑦</a:t>
            </a:r>
            <a:r>
              <a:rPr lang="ja-JP" altLang="en-US" sz="2400" dirty="0">
                <a:latin typeface="Meiryo UI" panose="020B0604030504040204" pitchFamily="50" charset="-128"/>
                <a:ea typeface="Meiryo UI" panose="020B0604030504040204" pitchFamily="50" charset="-128"/>
              </a:rPr>
              <a:t> </a:t>
            </a:r>
            <a:r>
              <a:rPr lang="ja-JP" altLang="ja-JP" sz="2400" dirty="0">
                <a:latin typeface="Meiryo UI" panose="020B0604030504040204" pitchFamily="50" charset="-128"/>
                <a:ea typeface="Meiryo UI" panose="020B0604030504040204" pitchFamily="50" charset="-128"/>
              </a:rPr>
              <a:t>医療機関や警察など、関係する地域の機関について理解する</a:t>
            </a:r>
          </a:p>
          <a:p>
            <a:pPr marL="0" indent="0">
              <a:buNone/>
            </a:pPr>
            <a:r>
              <a:rPr lang="ja-JP" altLang="ja-JP" sz="2400" dirty="0">
                <a:latin typeface="Meiryo UI" panose="020B0604030504040204" pitchFamily="50" charset="-128"/>
                <a:ea typeface="Meiryo UI" panose="020B0604030504040204" pitchFamily="50" charset="-128"/>
              </a:rPr>
              <a:t>⑧</a:t>
            </a:r>
            <a:r>
              <a:rPr lang="ja-JP" altLang="en-US" sz="2400" dirty="0">
                <a:latin typeface="Meiryo UI" panose="020B0604030504040204" pitchFamily="50" charset="-128"/>
                <a:ea typeface="Meiryo UI" panose="020B0604030504040204" pitchFamily="50" charset="-128"/>
              </a:rPr>
              <a:t> </a:t>
            </a:r>
            <a:r>
              <a:rPr lang="ja-JP" altLang="ja-JP" sz="2400" dirty="0">
                <a:latin typeface="Meiryo UI" panose="020B0604030504040204" pitchFamily="50" charset="-128"/>
                <a:ea typeface="Meiryo UI" panose="020B0604030504040204" pitchFamily="50" charset="-128"/>
              </a:rPr>
              <a:t>要保護児童対策地域協議会の役割を理解する</a:t>
            </a:r>
          </a:p>
          <a:p>
            <a:endParaRPr kumimoji="1" lang="ja-JP" altLang="en-US" dirty="0"/>
          </a:p>
        </p:txBody>
      </p:sp>
    </p:spTree>
    <p:extLst>
      <p:ext uri="{BB962C8B-B14F-4D97-AF65-F5344CB8AC3E}">
        <p14:creationId xmlns:p14="http://schemas.microsoft.com/office/powerpoint/2010/main" val="520364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xmlns="" id="{F1EEDAFB-019D-4C6C-9B1A-D6082B950554}"/>
              </a:ext>
            </a:extLst>
          </p:cNvPr>
          <p:cNvSpPr txBox="1"/>
          <p:nvPr/>
        </p:nvSpPr>
        <p:spPr>
          <a:xfrm>
            <a:off x="2033029" y="2305615"/>
            <a:ext cx="8125942" cy="2246769"/>
          </a:xfrm>
          <a:prstGeom prst="rect">
            <a:avLst/>
          </a:prstGeom>
          <a:noFill/>
        </p:spPr>
        <p:txBody>
          <a:bodyPr wrap="none" rtlCol="0">
            <a:spAutoFit/>
          </a:bodyPr>
          <a:lstStyle/>
          <a:p>
            <a:pPr algn="ctr"/>
            <a:r>
              <a:rPr lang="ja-JP" altLang="en-US" sz="2800" dirty="0">
                <a:latin typeface="Meiryo UI" panose="020B0604030504040204" pitchFamily="50" charset="-128"/>
                <a:ea typeface="Meiryo UI" panose="020B0604030504040204" pitchFamily="50" charset="-128"/>
              </a:rPr>
              <a:t>目の前に生じている困難な出来事に対して</a:t>
            </a:r>
            <a:endParaRPr lang="en-US" altLang="ja-JP" sz="2800" dirty="0">
              <a:latin typeface="Meiryo UI" panose="020B0604030504040204" pitchFamily="50" charset="-128"/>
              <a:ea typeface="Meiryo UI" panose="020B0604030504040204" pitchFamily="50" charset="-128"/>
            </a:endParaRPr>
          </a:p>
          <a:p>
            <a:endParaRPr lang="en-US" altLang="ja-JP" sz="2800" dirty="0">
              <a:latin typeface="Meiryo UI" panose="020B0604030504040204" pitchFamily="50" charset="-128"/>
              <a:ea typeface="Meiryo UI" panose="020B0604030504040204" pitchFamily="50" charset="-128"/>
            </a:endParaRPr>
          </a:p>
          <a:p>
            <a:pPr algn="ctr"/>
            <a:r>
              <a:rPr lang="ja-JP" altLang="en-US" sz="2800" dirty="0">
                <a:latin typeface="Meiryo UI" panose="020B0604030504040204" pitchFamily="50" charset="-128"/>
                <a:ea typeface="Meiryo UI" panose="020B0604030504040204" pitchFamily="50" charset="-128"/>
              </a:rPr>
              <a:t>あなた一人が全てを抱え込む必要はありません</a:t>
            </a:r>
            <a:endParaRPr lang="en-US" altLang="ja-JP" sz="2800" dirty="0">
              <a:latin typeface="Meiryo UI" panose="020B0604030504040204" pitchFamily="50" charset="-128"/>
              <a:ea typeface="Meiryo UI" panose="020B0604030504040204" pitchFamily="50" charset="-128"/>
            </a:endParaRPr>
          </a:p>
          <a:p>
            <a:endParaRPr lang="en-US" altLang="ja-JP" sz="2800" dirty="0">
              <a:latin typeface="Meiryo UI" panose="020B0604030504040204" pitchFamily="50" charset="-128"/>
              <a:ea typeface="Meiryo UI" panose="020B0604030504040204" pitchFamily="50" charset="-128"/>
            </a:endParaRPr>
          </a:p>
          <a:p>
            <a:pPr algn="ctr"/>
            <a:r>
              <a:rPr lang="ja-JP" altLang="en-US" sz="2800" dirty="0">
                <a:latin typeface="Meiryo UI" panose="020B0604030504040204" pitchFamily="50" charset="-128"/>
                <a:ea typeface="Meiryo UI" panose="020B0604030504040204" pitchFamily="50" charset="-128"/>
              </a:rPr>
              <a:t>私たち児童養護施設職員はチームで子どもを養育します</a:t>
            </a:r>
            <a:endParaRPr lang="en-US" altLang="ja-JP" sz="2800" dirty="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xmlns="" id="{3C589E1D-5E3F-4CE6-9190-529ECB2759E9}"/>
              </a:ext>
            </a:extLst>
          </p:cNvPr>
          <p:cNvSpPr txBox="1"/>
          <p:nvPr/>
        </p:nvSpPr>
        <p:spPr>
          <a:xfrm>
            <a:off x="0" y="6205766"/>
            <a:ext cx="12192000" cy="461665"/>
          </a:xfrm>
          <a:prstGeom prst="rect">
            <a:avLst/>
          </a:prstGeom>
          <a:noFill/>
        </p:spPr>
        <p:txBody>
          <a:bodyPr wrap="square" rtlCol="0">
            <a:spAutoFit/>
          </a:bodyPr>
          <a:lstStyle/>
          <a:p>
            <a:pPr algn="ctr"/>
            <a:r>
              <a:rPr lang="ja-JP" altLang="en-US" sz="2400" dirty="0">
                <a:latin typeface="Meiryo UI" panose="020B0604030504040204" pitchFamily="50" charset="-128"/>
                <a:ea typeface="Meiryo UI" panose="020B0604030504040204" pitchFamily="50" charset="-128"/>
              </a:rPr>
              <a:t>必読書　</a:t>
            </a:r>
            <a:r>
              <a:rPr lang="en-US" altLang="ja-JP" sz="2400" dirty="0">
                <a:latin typeface="Meiryo UI" panose="020B0604030504040204" pitchFamily="50" charset="-128"/>
                <a:ea typeface="Meiryo UI" panose="020B0604030504040204" pitchFamily="50" charset="-128"/>
              </a:rPr>
              <a:t>『</a:t>
            </a:r>
            <a:r>
              <a:rPr lang="ja-JP" altLang="en-US" sz="2400" dirty="0">
                <a:latin typeface="Meiryo UI" panose="020B0604030504040204" pitchFamily="50" charset="-128"/>
                <a:ea typeface="Meiryo UI" panose="020B0604030504040204" pitchFamily="50" charset="-128"/>
              </a:rPr>
              <a:t>この子を受け止めて、育むために　</a:t>
            </a:r>
            <a:r>
              <a:rPr lang="ja-JP" altLang="en-US" dirty="0">
                <a:latin typeface="Meiryo UI" panose="020B0604030504040204" pitchFamily="50" charset="-128"/>
                <a:ea typeface="Meiryo UI" panose="020B0604030504040204" pitchFamily="50" charset="-128"/>
              </a:rPr>
              <a:t>育てる・育ちあういとなみ</a:t>
            </a:r>
            <a:r>
              <a:rPr lang="en-US" altLang="ja-JP" sz="2400" dirty="0">
                <a:latin typeface="Meiryo UI" panose="020B0604030504040204" pitchFamily="50" charset="-128"/>
                <a:ea typeface="Meiryo UI" panose="020B0604030504040204" pitchFamily="50" charset="-128"/>
              </a:rPr>
              <a:t>』</a:t>
            </a:r>
            <a:r>
              <a:rPr lang="ja-JP" altLang="en-US" sz="2400" dirty="0">
                <a:latin typeface="Meiryo UI" panose="020B0604030504040204" pitchFamily="50" charset="-128"/>
                <a:ea typeface="Meiryo UI" panose="020B0604030504040204" pitchFamily="50" charset="-128"/>
              </a:rPr>
              <a:t>　全国児童養護施設協議会</a:t>
            </a:r>
            <a:endParaRPr lang="en-US" altLang="ja-JP" sz="2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33352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xmlns="" id="{CF9C076E-6018-4493-B96E-47F497B83605}"/>
              </a:ext>
            </a:extLst>
          </p:cNvPr>
          <p:cNvSpPr/>
          <p:nvPr/>
        </p:nvSpPr>
        <p:spPr>
          <a:xfrm>
            <a:off x="91650" y="1499919"/>
            <a:ext cx="12133472" cy="1368152"/>
          </a:xfrm>
          <a:prstGeom prst="roundRect">
            <a:avLst/>
          </a:prstGeom>
          <a:solidFill>
            <a:schemeClr val="accent4">
              <a:lumMod val="60000"/>
              <a:lumOff val="40000"/>
              <a:alpha val="2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p:cNvSpPr>
            <a:spLocks noGrp="1"/>
          </p:cNvSpPr>
          <p:nvPr>
            <p:ph type="title"/>
          </p:nvPr>
        </p:nvSpPr>
        <p:spPr>
          <a:xfrm>
            <a:off x="-8716" y="18316"/>
            <a:ext cx="12200716" cy="990600"/>
          </a:xfrm>
        </p:spPr>
        <p:txBody>
          <a:bodyPr>
            <a:normAutofit/>
          </a:bodyPr>
          <a:lstStyle/>
          <a:p>
            <a:pPr algn="ctr"/>
            <a:r>
              <a:rPr lang="ja-JP" altLang="en-US" sz="4000" b="1" dirty="0">
                <a:latin typeface="Meiryo UI" panose="020B0604030504040204" pitchFamily="50" charset="-128"/>
                <a:ea typeface="Meiryo UI" panose="020B0604030504040204" pitchFamily="50" charset="-128"/>
              </a:rPr>
              <a:t>なぜチームアプローチを学ぶのか（背景を知ろう）</a:t>
            </a:r>
            <a:endParaRPr kumimoji="1" lang="ja-JP" altLang="en-US" sz="4000" b="1"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xmlns="" id="{81974B6D-E8A9-4157-B76E-27C9B4739E47}"/>
              </a:ext>
            </a:extLst>
          </p:cNvPr>
          <p:cNvSpPr txBox="1"/>
          <p:nvPr/>
        </p:nvSpPr>
        <p:spPr>
          <a:xfrm>
            <a:off x="68954" y="982176"/>
            <a:ext cx="11737304" cy="461665"/>
          </a:xfrm>
          <a:prstGeom prst="rect">
            <a:avLst/>
          </a:prstGeom>
          <a:noFill/>
        </p:spPr>
        <p:txBody>
          <a:bodyPr wrap="square" rtlCol="0">
            <a:spAutoFit/>
          </a:bodyPr>
          <a:lstStyle/>
          <a:p>
            <a:r>
              <a:rPr lang="ja-JP" altLang="en-US" sz="2400" dirty="0">
                <a:latin typeface="Meiryo UI" panose="020B0604030504040204" pitchFamily="50" charset="-128"/>
                <a:ea typeface="Meiryo UI" panose="020B0604030504040204" pitchFamily="50" charset="-128"/>
              </a:rPr>
              <a:t>＜児童養護施設は今・・・＞</a:t>
            </a:r>
            <a:endParaRPr lang="en-US" altLang="ja-JP" sz="2400" dirty="0">
              <a:latin typeface="Meiryo UI" panose="020B0604030504040204" pitchFamily="50" charset="-128"/>
              <a:ea typeface="Meiryo UI" panose="020B0604030504040204" pitchFamily="50" charset="-128"/>
            </a:endParaRPr>
          </a:p>
        </p:txBody>
      </p:sp>
      <p:sp>
        <p:nvSpPr>
          <p:cNvPr id="8" name="四角形: 角を丸くする 7">
            <a:extLst>
              <a:ext uri="{FF2B5EF4-FFF2-40B4-BE49-F238E27FC236}">
                <a16:creationId xmlns:a16="http://schemas.microsoft.com/office/drawing/2014/main" xmlns="" id="{A8B73B4E-080C-465F-B311-B817CE650805}"/>
              </a:ext>
            </a:extLst>
          </p:cNvPr>
          <p:cNvSpPr/>
          <p:nvPr/>
        </p:nvSpPr>
        <p:spPr>
          <a:xfrm>
            <a:off x="2818542" y="1787951"/>
            <a:ext cx="2160240" cy="792088"/>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latin typeface="Meiryo UI" panose="020B0604030504040204" pitchFamily="50" charset="-128"/>
                <a:ea typeface="Meiryo UI" panose="020B0604030504040204" pitchFamily="50" charset="-128"/>
              </a:rPr>
              <a:t>小規模化</a:t>
            </a:r>
          </a:p>
        </p:txBody>
      </p:sp>
      <p:sp>
        <p:nvSpPr>
          <p:cNvPr id="12" name="四角形: 角を丸くする 11">
            <a:extLst>
              <a:ext uri="{FF2B5EF4-FFF2-40B4-BE49-F238E27FC236}">
                <a16:creationId xmlns:a16="http://schemas.microsoft.com/office/drawing/2014/main" xmlns="" id="{E5D754D8-A4F5-400F-B5B9-58369B04DE99}"/>
              </a:ext>
            </a:extLst>
          </p:cNvPr>
          <p:cNvSpPr/>
          <p:nvPr/>
        </p:nvSpPr>
        <p:spPr>
          <a:xfrm>
            <a:off x="5151233" y="1772816"/>
            <a:ext cx="2160240" cy="792088"/>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latin typeface="Meiryo UI" panose="020B0604030504040204" pitchFamily="50" charset="-128"/>
                <a:ea typeface="Meiryo UI" panose="020B0604030504040204" pitchFamily="50" charset="-128"/>
              </a:rPr>
              <a:t>地域分散化</a:t>
            </a:r>
          </a:p>
        </p:txBody>
      </p:sp>
      <p:sp>
        <p:nvSpPr>
          <p:cNvPr id="13" name="四角形: 角を丸くする 12">
            <a:extLst>
              <a:ext uri="{FF2B5EF4-FFF2-40B4-BE49-F238E27FC236}">
                <a16:creationId xmlns:a16="http://schemas.microsoft.com/office/drawing/2014/main" xmlns="" id="{2128C6FB-29FC-4B29-A9C8-2759D0BA2E10}"/>
              </a:ext>
            </a:extLst>
          </p:cNvPr>
          <p:cNvSpPr/>
          <p:nvPr/>
        </p:nvSpPr>
        <p:spPr>
          <a:xfrm>
            <a:off x="9816615" y="1772816"/>
            <a:ext cx="2160240" cy="792088"/>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latin typeface="Meiryo UI" panose="020B0604030504040204" pitchFamily="50" charset="-128"/>
                <a:ea typeface="Meiryo UI" panose="020B0604030504040204" pitchFamily="50" charset="-128"/>
              </a:rPr>
              <a:t>高機能化</a:t>
            </a:r>
          </a:p>
        </p:txBody>
      </p:sp>
      <p:sp>
        <p:nvSpPr>
          <p:cNvPr id="14" name="四角形: 角を丸くする 13">
            <a:extLst>
              <a:ext uri="{FF2B5EF4-FFF2-40B4-BE49-F238E27FC236}">
                <a16:creationId xmlns:a16="http://schemas.microsoft.com/office/drawing/2014/main" xmlns="" id="{CBF6019A-D5C6-4BFF-9356-7D28B533FA3A}"/>
              </a:ext>
            </a:extLst>
          </p:cNvPr>
          <p:cNvSpPr/>
          <p:nvPr/>
        </p:nvSpPr>
        <p:spPr>
          <a:xfrm>
            <a:off x="7483924" y="1772816"/>
            <a:ext cx="2160240" cy="792088"/>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latin typeface="Meiryo UI" panose="020B0604030504040204" pitchFamily="50" charset="-128"/>
                <a:ea typeface="Meiryo UI" panose="020B0604030504040204" pitchFamily="50" charset="-128"/>
              </a:rPr>
              <a:t>多機能化</a:t>
            </a:r>
          </a:p>
        </p:txBody>
      </p:sp>
      <p:sp>
        <p:nvSpPr>
          <p:cNvPr id="15" name="テキスト ボックス 14">
            <a:extLst>
              <a:ext uri="{FF2B5EF4-FFF2-40B4-BE49-F238E27FC236}">
                <a16:creationId xmlns:a16="http://schemas.microsoft.com/office/drawing/2014/main" xmlns="" id="{FAF268DA-6DAA-4A41-A4DB-C180FCEC2284}"/>
              </a:ext>
            </a:extLst>
          </p:cNvPr>
          <p:cNvSpPr txBox="1"/>
          <p:nvPr/>
        </p:nvSpPr>
        <p:spPr>
          <a:xfrm>
            <a:off x="507697" y="1787951"/>
            <a:ext cx="3136706" cy="830997"/>
          </a:xfrm>
          <a:prstGeom prst="rect">
            <a:avLst/>
          </a:prstGeom>
          <a:noFill/>
        </p:spPr>
        <p:txBody>
          <a:bodyPr wrap="square" rtlCol="0">
            <a:spAutoFit/>
          </a:bodyPr>
          <a:lstStyle/>
          <a:p>
            <a:r>
              <a:rPr lang="ja-JP" altLang="en-US" sz="2400" dirty="0">
                <a:latin typeface="Meiryo UI" panose="020B0604030504040204" pitchFamily="50" charset="-128"/>
                <a:ea typeface="Meiryo UI" panose="020B0604030504040204" pitchFamily="50" charset="-128"/>
              </a:rPr>
              <a:t>業界全体が</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目指す方向性</a:t>
            </a:r>
            <a:endParaRPr lang="en-US" altLang="ja-JP" sz="2400" dirty="0">
              <a:latin typeface="Meiryo UI" panose="020B0604030504040204" pitchFamily="50" charset="-128"/>
              <a:ea typeface="Meiryo UI" panose="020B0604030504040204" pitchFamily="50" charset="-128"/>
            </a:endParaRPr>
          </a:p>
        </p:txBody>
      </p:sp>
      <p:sp>
        <p:nvSpPr>
          <p:cNvPr id="17" name="四角形: 角を丸くする 16">
            <a:extLst>
              <a:ext uri="{FF2B5EF4-FFF2-40B4-BE49-F238E27FC236}">
                <a16:creationId xmlns:a16="http://schemas.microsoft.com/office/drawing/2014/main" xmlns="" id="{9DAA7C24-1593-48D2-9E54-4E30B7722D33}"/>
              </a:ext>
            </a:extLst>
          </p:cNvPr>
          <p:cNvSpPr/>
          <p:nvPr/>
        </p:nvSpPr>
        <p:spPr>
          <a:xfrm>
            <a:off x="91650" y="3017383"/>
            <a:ext cx="12133472" cy="1368152"/>
          </a:xfrm>
          <a:prstGeom prst="roundRect">
            <a:avLst/>
          </a:prstGeom>
          <a:solidFill>
            <a:schemeClr val="accent2">
              <a:lumMod val="60000"/>
              <a:lumOff val="40000"/>
              <a:alpha val="2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四角形: 角を丸くする 17">
            <a:extLst>
              <a:ext uri="{FF2B5EF4-FFF2-40B4-BE49-F238E27FC236}">
                <a16:creationId xmlns:a16="http://schemas.microsoft.com/office/drawing/2014/main" xmlns="" id="{72973184-0D59-4C1C-B1DE-D5E2542071EE}"/>
              </a:ext>
            </a:extLst>
          </p:cNvPr>
          <p:cNvSpPr/>
          <p:nvPr/>
        </p:nvSpPr>
        <p:spPr>
          <a:xfrm>
            <a:off x="2818541" y="3305415"/>
            <a:ext cx="4492932" cy="792088"/>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latin typeface="Meiryo UI" panose="020B0604030504040204" pitchFamily="50" charset="-128"/>
                <a:ea typeface="Meiryo UI" panose="020B0604030504040204" pitchFamily="50" charset="-128"/>
              </a:rPr>
              <a:t>子どもの養育のあり方</a:t>
            </a:r>
          </a:p>
        </p:txBody>
      </p:sp>
      <p:sp>
        <p:nvSpPr>
          <p:cNvPr id="19" name="四角形: 角を丸くする 18">
            <a:extLst>
              <a:ext uri="{FF2B5EF4-FFF2-40B4-BE49-F238E27FC236}">
                <a16:creationId xmlns:a16="http://schemas.microsoft.com/office/drawing/2014/main" xmlns="" id="{552D3AF5-B371-4B9C-B15F-E3393A0FC1C8}"/>
              </a:ext>
            </a:extLst>
          </p:cNvPr>
          <p:cNvSpPr/>
          <p:nvPr/>
        </p:nvSpPr>
        <p:spPr>
          <a:xfrm>
            <a:off x="7483926" y="3305415"/>
            <a:ext cx="4492930" cy="792088"/>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latin typeface="Meiryo UI" panose="020B0604030504040204" pitchFamily="50" charset="-128"/>
                <a:ea typeface="Meiryo UI" panose="020B0604030504040204" pitchFamily="50" charset="-128"/>
              </a:rPr>
              <a:t>職員の定着（育成）と確保</a:t>
            </a:r>
          </a:p>
        </p:txBody>
      </p:sp>
      <p:sp>
        <p:nvSpPr>
          <p:cNvPr id="22" name="テキスト ボックス 21">
            <a:extLst>
              <a:ext uri="{FF2B5EF4-FFF2-40B4-BE49-F238E27FC236}">
                <a16:creationId xmlns:a16="http://schemas.microsoft.com/office/drawing/2014/main" xmlns="" id="{A7D3DC0B-28EF-4482-8994-48A6D01626E3}"/>
              </a:ext>
            </a:extLst>
          </p:cNvPr>
          <p:cNvSpPr txBox="1"/>
          <p:nvPr/>
        </p:nvSpPr>
        <p:spPr>
          <a:xfrm>
            <a:off x="507697" y="3258023"/>
            <a:ext cx="3136706" cy="830997"/>
          </a:xfrm>
          <a:prstGeom prst="rect">
            <a:avLst/>
          </a:prstGeom>
          <a:noFill/>
        </p:spPr>
        <p:txBody>
          <a:bodyPr wrap="square" rtlCol="0">
            <a:spAutoFit/>
          </a:bodyPr>
          <a:lstStyle/>
          <a:p>
            <a:r>
              <a:rPr lang="ja-JP" altLang="en-US" sz="2400" dirty="0">
                <a:latin typeface="Meiryo UI" panose="020B0604030504040204" pitchFamily="50" charset="-128"/>
                <a:ea typeface="Meiryo UI" panose="020B0604030504040204" pitchFamily="50" charset="-128"/>
              </a:rPr>
              <a:t>施設が抱える</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大きな課題</a:t>
            </a:r>
            <a:endParaRPr lang="en-US" altLang="ja-JP" sz="2400" dirty="0">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xmlns="" id="{FC923A5E-B9DA-44B3-BED3-A05DE018E858}"/>
              </a:ext>
            </a:extLst>
          </p:cNvPr>
          <p:cNvSpPr txBox="1"/>
          <p:nvPr/>
        </p:nvSpPr>
        <p:spPr>
          <a:xfrm>
            <a:off x="91650" y="4614537"/>
            <a:ext cx="11737304" cy="461665"/>
          </a:xfrm>
          <a:prstGeom prst="rect">
            <a:avLst/>
          </a:prstGeom>
          <a:noFill/>
        </p:spPr>
        <p:txBody>
          <a:bodyPr wrap="square" rtlCol="0">
            <a:spAutoFit/>
          </a:bodyPr>
          <a:lstStyle/>
          <a:p>
            <a:r>
              <a:rPr lang="ja-JP" altLang="en-US" sz="2400" dirty="0">
                <a:latin typeface="Meiryo UI" panose="020B0604030504040204" pitchFamily="50" charset="-128"/>
                <a:ea typeface="Meiryo UI" panose="020B0604030504040204" pitchFamily="50" charset="-128"/>
              </a:rPr>
              <a:t>＜児童養護施設の職員（</a:t>
            </a:r>
            <a:r>
              <a:rPr lang="en-US" altLang="ja-JP" sz="2400" dirty="0">
                <a:latin typeface="Meiryo UI" panose="020B0604030504040204" pitchFamily="50" charset="-128"/>
                <a:ea typeface="Meiryo UI" panose="020B0604030504040204" pitchFamily="50" charset="-128"/>
              </a:rPr>
              <a:t>3</a:t>
            </a:r>
            <a:r>
              <a:rPr lang="ja-JP" altLang="en-US" sz="2400" dirty="0">
                <a:latin typeface="Meiryo UI" panose="020B0604030504040204" pitchFamily="50" charset="-128"/>
                <a:ea typeface="Meiryo UI" panose="020B0604030504040204" pitchFamily="50" charset="-128"/>
              </a:rPr>
              <a:t>年未満の職員）は今・・・＞</a:t>
            </a:r>
            <a:endParaRPr lang="en-US" altLang="ja-JP" sz="2400" dirty="0">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xmlns="" id="{F4573596-4F50-455A-9C35-BAA394A999D2}"/>
              </a:ext>
            </a:extLst>
          </p:cNvPr>
          <p:cNvSpPr txBox="1"/>
          <p:nvPr/>
        </p:nvSpPr>
        <p:spPr>
          <a:xfrm>
            <a:off x="91650" y="5090994"/>
            <a:ext cx="11737304" cy="1569660"/>
          </a:xfrm>
          <a:prstGeom prst="rect">
            <a:avLst/>
          </a:prstGeom>
          <a:noFill/>
        </p:spPr>
        <p:txBody>
          <a:bodyPr wrap="square" rtlCol="0">
            <a:spAutoFit/>
          </a:bodyPr>
          <a:lstStyle/>
          <a:p>
            <a:r>
              <a:rPr lang="ja-JP" altLang="en-US" sz="2400" dirty="0">
                <a:latin typeface="Meiryo UI" panose="020B0604030504040204" pitchFamily="50" charset="-128"/>
                <a:ea typeface="Meiryo UI" panose="020B0604030504040204" pitchFamily="50" charset="-128"/>
              </a:rPr>
              <a:t>・ようやく仕事に慣れてきて、仕事に対するやりがいを感じ始めた</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・子ども達の良い変化に触れ、自分自身の成長を感じ始めた</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・目の前の困難な出来事に対して、自分自身の能力不足、技術不足を痛感した</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・結果的に、自信が無くなってきたとか、無力感にさいなまれている　　　などなど</a:t>
            </a:r>
            <a:endParaRPr lang="en-US" altLang="ja-JP" sz="2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74850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xmlns="" id="{30808A6C-F028-4BC5-8D29-6316CE5AC9EB}"/>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xmlns="" r:id="rId4"/>
              </a:ext>
            </a:extLst>
          </a:blip>
          <a:stretch>
            <a:fillRect/>
          </a:stretch>
        </p:blipFill>
        <p:spPr>
          <a:xfrm flipH="1">
            <a:off x="857934" y="2332259"/>
            <a:ext cx="2736304" cy="4273518"/>
          </a:xfrm>
          <a:prstGeom prst="rect">
            <a:avLst/>
          </a:prstGeom>
        </p:spPr>
      </p:pic>
      <p:sp>
        <p:nvSpPr>
          <p:cNvPr id="5" name="四角形: 角を丸くする 4">
            <a:extLst>
              <a:ext uri="{FF2B5EF4-FFF2-40B4-BE49-F238E27FC236}">
                <a16:creationId xmlns:a16="http://schemas.microsoft.com/office/drawing/2014/main" xmlns="" id="{5A6066B4-6659-40E9-A937-D1616C6F6B40}"/>
              </a:ext>
            </a:extLst>
          </p:cNvPr>
          <p:cNvSpPr/>
          <p:nvPr/>
        </p:nvSpPr>
        <p:spPr>
          <a:xfrm>
            <a:off x="3594239" y="2208353"/>
            <a:ext cx="7251240" cy="1939864"/>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u="sng" dirty="0">
                <a:solidFill>
                  <a:schemeClr val="tx1"/>
                </a:solidFill>
                <a:latin typeface="Meiryo UI" panose="020B0604030504040204" pitchFamily="50" charset="-128"/>
                <a:ea typeface="Meiryo UI" panose="020B0604030504040204" pitchFamily="50" charset="-128"/>
              </a:rPr>
              <a:t>孤立化・密室化</a:t>
            </a:r>
            <a:endParaRPr lang="en-US" altLang="ja-JP" sz="2400" u="sng" dirty="0">
              <a:solidFill>
                <a:schemeClr val="tx1"/>
              </a:solidFill>
              <a:latin typeface="Meiryo UI" panose="020B0604030504040204" pitchFamily="50" charset="-128"/>
              <a:ea typeface="Meiryo UI" panose="020B0604030504040204" pitchFamily="50" charset="-128"/>
            </a:endParaRPr>
          </a:p>
          <a:p>
            <a:r>
              <a:rPr lang="ja-JP" altLang="en-US" sz="2400" dirty="0">
                <a:solidFill>
                  <a:schemeClr val="tx1"/>
                </a:solidFill>
                <a:latin typeface="Meiryo UI" panose="020B0604030504040204" pitchFamily="50" charset="-128"/>
                <a:ea typeface="Meiryo UI" panose="020B0604030504040204" pitchFamily="50" charset="-128"/>
              </a:rPr>
              <a:t>・対応方法が分からない</a:t>
            </a:r>
            <a:endParaRPr lang="en-US" altLang="ja-JP" sz="2400" dirty="0">
              <a:solidFill>
                <a:schemeClr val="tx1"/>
              </a:solidFill>
              <a:latin typeface="Meiryo UI" panose="020B0604030504040204" pitchFamily="50" charset="-128"/>
              <a:ea typeface="Meiryo UI" panose="020B0604030504040204" pitchFamily="50" charset="-128"/>
            </a:endParaRPr>
          </a:p>
          <a:p>
            <a:r>
              <a:rPr lang="ja-JP" altLang="en-US" sz="2400" dirty="0">
                <a:solidFill>
                  <a:schemeClr val="tx1"/>
                </a:solidFill>
                <a:latin typeface="Meiryo UI" panose="020B0604030504040204" pitchFamily="50" charset="-128"/>
                <a:ea typeface="Meiryo UI" panose="020B0604030504040204" pitchFamily="50" charset="-128"/>
              </a:rPr>
              <a:t>・身近な先輩のお手本が欲しい</a:t>
            </a:r>
            <a:endParaRPr lang="en-US" altLang="ja-JP" sz="2400" dirty="0">
              <a:solidFill>
                <a:schemeClr val="tx1"/>
              </a:solidFill>
              <a:latin typeface="Meiryo UI" panose="020B0604030504040204" pitchFamily="50" charset="-128"/>
              <a:ea typeface="Meiryo UI" panose="020B0604030504040204" pitchFamily="50" charset="-128"/>
            </a:endParaRPr>
          </a:p>
          <a:p>
            <a:r>
              <a:rPr lang="ja-JP" altLang="en-US" sz="2400" dirty="0">
                <a:solidFill>
                  <a:schemeClr val="tx1"/>
                </a:solidFill>
                <a:latin typeface="Meiryo UI" panose="020B0604030504040204" pitchFamily="50" charset="-128"/>
                <a:ea typeface="Meiryo UI" panose="020B0604030504040204" pitchFamily="50" charset="-128"/>
              </a:rPr>
              <a:t>・自分の関りがこれで良かったのだろうか　</a:t>
            </a:r>
          </a:p>
        </p:txBody>
      </p:sp>
      <p:sp>
        <p:nvSpPr>
          <p:cNvPr id="6" name="四角形: 角を丸くする 5">
            <a:extLst>
              <a:ext uri="{FF2B5EF4-FFF2-40B4-BE49-F238E27FC236}">
                <a16:creationId xmlns:a16="http://schemas.microsoft.com/office/drawing/2014/main" xmlns="" id="{771A6B62-E9D3-40CC-8774-158500F40EB6}"/>
              </a:ext>
            </a:extLst>
          </p:cNvPr>
          <p:cNvSpPr/>
          <p:nvPr/>
        </p:nvSpPr>
        <p:spPr>
          <a:xfrm>
            <a:off x="3594239" y="4359264"/>
            <a:ext cx="7251240" cy="1939865"/>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u="sng" dirty="0">
                <a:solidFill>
                  <a:schemeClr val="tx1"/>
                </a:solidFill>
                <a:latin typeface="Meiryo UI" panose="020B0604030504040204" pitchFamily="50" charset="-128"/>
                <a:ea typeface="Meiryo UI" panose="020B0604030504040204" pitchFamily="50" charset="-128"/>
              </a:rPr>
              <a:t>職員と子どもとの関係性から生じる課題</a:t>
            </a:r>
            <a:endParaRPr lang="en-US" altLang="ja-JP" sz="2400" u="sng" dirty="0">
              <a:solidFill>
                <a:schemeClr val="tx1"/>
              </a:solidFill>
              <a:latin typeface="Meiryo UI" panose="020B0604030504040204" pitchFamily="50" charset="-128"/>
              <a:ea typeface="Meiryo UI" panose="020B0604030504040204" pitchFamily="50" charset="-128"/>
            </a:endParaRPr>
          </a:p>
          <a:p>
            <a:r>
              <a:rPr lang="ja-JP" altLang="en-US" sz="2400" dirty="0">
                <a:solidFill>
                  <a:schemeClr val="tx1"/>
                </a:solidFill>
                <a:latin typeface="Meiryo UI" panose="020B0604030504040204" pitchFamily="50" charset="-128"/>
                <a:ea typeface="Meiryo UI" panose="020B0604030504040204" pitchFamily="50" charset="-128"/>
              </a:rPr>
              <a:t>・なぜ、私の時だけ、問題が起こるのだろう</a:t>
            </a:r>
            <a:endParaRPr lang="en-US" altLang="ja-JP" sz="2400" dirty="0">
              <a:solidFill>
                <a:schemeClr val="tx1"/>
              </a:solidFill>
              <a:latin typeface="Meiryo UI" panose="020B0604030504040204" pitchFamily="50" charset="-128"/>
              <a:ea typeface="Meiryo UI" panose="020B0604030504040204" pitchFamily="50" charset="-128"/>
            </a:endParaRPr>
          </a:p>
          <a:p>
            <a:r>
              <a:rPr lang="ja-JP" altLang="en-US" sz="2400" dirty="0">
                <a:solidFill>
                  <a:schemeClr val="tx1"/>
                </a:solidFill>
                <a:latin typeface="Meiryo UI" panose="020B0604030504040204" pitchFamily="50" charset="-128"/>
                <a:ea typeface="Meiryo UI" panose="020B0604030504040204" pitchFamily="50" charset="-128"/>
              </a:rPr>
              <a:t>・なぜ、私の関りはうまくいかないのだろう</a:t>
            </a:r>
            <a:endParaRPr lang="en-US" altLang="ja-JP" sz="2400" dirty="0">
              <a:solidFill>
                <a:schemeClr val="tx1"/>
              </a:solidFill>
              <a:latin typeface="Meiryo UI" panose="020B0604030504040204" pitchFamily="50" charset="-128"/>
              <a:ea typeface="Meiryo UI" panose="020B0604030504040204" pitchFamily="50" charset="-128"/>
            </a:endParaRPr>
          </a:p>
        </p:txBody>
      </p:sp>
      <p:sp>
        <p:nvSpPr>
          <p:cNvPr id="13" name="タイトル 1">
            <a:extLst>
              <a:ext uri="{FF2B5EF4-FFF2-40B4-BE49-F238E27FC236}">
                <a16:creationId xmlns:a16="http://schemas.microsoft.com/office/drawing/2014/main" xmlns="" id="{DE2C10B4-4CF4-4898-A24B-29AD06174759}"/>
              </a:ext>
            </a:extLst>
          </p:cNvPr>
          <p:cNvSpPr>
            <a:spLocks noGrp="1"/>
          </p:cNvSpPr>
          <p:nvPr>
            <p:ph type="title"/>
          </p:nvPr>
        </p:nvSpPr>
        <p:spPr>
          <a:xfrm>
            <a:off x="-8716" y="18316"/>
            <a:ext cx="12200716" cy="990600"/>
          </a:xfrm>
        </p:spPr>
        <p:txBody>
          <a:bodyPr>
            <a:normAutofit/>
          </a:bodyPr>
          <a:lstStyle/>
          <a:p>
            <a:pPr algn="ctr"/>
            <a:r>
              <a:rPr lang="ja-JP" altLang="en-US" sz="4000" b="1" dirty="0">
                <a:latin typeface="Meiryo UI" panose="020B0604030504040204" pitchFamily="50" charset="-128"/>
                <a:ea typeface="Meiryo UI" panose="020B0604030504040204" pitchFamily="50" charset="-128"/>
              </a:rPr>
              <a:t>なぜチームアプローチを学ぶのか（背景を知ろう）</a:t>
            </a:r>
            <a:endParaRPr kumimoji="1" lang="ja-JP" altLang="en-US" sz="4000" b="1" dirty="0">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xmlns="" id="{5813CCF5-BA45-4118-9490-5F054A3F2A57}"/>
              </a:ext>
            </a:extLst>
          </p:cNvPr>
          <p:cNvSpPr txBox="1"/>
          <p:nvPr/>
        </p:nvSpPr>
        <p:spPr>
          <a:xfrm>
            <a:off x="-8716" y="1008916"/>
            <a:ext cx="11737304" cy="461665"/>
          </a:xfrm>
          <a:prstGeom prst="rect">
            <a:avLst/>
          </a:prstGeom>
          <a:noFill/>
        </p:spPr>
        <p:txBody>
          <a:bodyPr wrap="square" rtlCol="0">
            <a:spAutoFit/>
          </a:bodyPr>
          <a:lstStyle/>
          <a:p>
            <a:r>
              <a:rPr lang="ja-JP" altLang="en-US" sz="2400" dirty="0">
                <a:latin typeface="Meiryo UI" panose="020B0604030504040204" pitchFamily="50" charset="-128"/>
                <a:ea typeface="Meiryo UI" panose="020B0604030504040204" pitchFamily="50" charset="-128"/>
              </a:rPr>
              <a:t>＜児童養護施設の職員（</a:t>
            </a:r>
            <a:r>
              <a:rPr lang="en-US" altLang="ja-JP" sz="2400" dirty="0">
                <a:latin typeface="Meiryo UI" panose="020B0604030504040204" pitchFamily="50" charset="-128"/>
                <a:ea typeface="Meiryo UI" panose="020B0604030504040204" pitchFamily="50" charset="-128"/>
              </a:rPr>
              <a:t>3</a:t>
            </a:r>
            <a:r>
              <a:rPr lang="ja-JP" altLang="en-US" sz="2400" dirty="0">
                <a:latin typeface="Meiryo UI" panose="020B0604030504040204" pitchFamily="50" charset="-128"/>
                <a:ea typeface="Meiryo UI" panose="020B0604030504040204" pitchFamily="50" charset="-128"/>
              </a:rPr>
              <a:t>年未満の職員）は今・・・＞</a:t>
            </a:r>
            <a:endParaRPr lang="en-US" altLang="ja-JP" sz="2400" dirty="0">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xmlns="" id="{449836E6-7F51-4489-A0BB-43EF5BA39A1A}"/>
              </a:ext>
            </a:extLst>
          </p:cNvPr>
          <p:cNvSpPr txBox="1"/>
          <p:nvPr/>
        </p:nvSpPr>
        <p:spPr>
          <a:xfrm>
            <a:off x="222990" y="1528803"/>
            <a:ext cx="11737304" cy="830997"/>
          </a:xfrm>
          <a:prstGeom prst="rect">
            <a:avLst/>
          </a:prstGeom>
          <a:noFill/>
        </p:spPr>
        <p:txBody>
          <a:bodyPr wrap="square" rtlCol="0">
            <a:spAutoFit/>
          </a:bodyPr>
          <a:lstStyle/>
          <a:p>
            <a:r>
              <a:rPr lang="ja-JP" altLang="en-US" sz="2400" dirty="0">
                <a:latin typeface="Meiryo UI" panose="020B0604030504040204" pitchFamily="50" charset="-128"/>
                <a:ea typeface="Meiryo UI" panose="020B0604030504040204" pitchFamily="50" charset="-128"/>
              </a:rPr>
              <a:t>濃密な人間関係が生まれるからこそ、子どもは自らの傷つき体験を様々な表現方法で私たちに突き付けてくる。</a:t>
            </a:r>
            <a:endParaRPr kumimoji="1" lang="ja-JP" altLang="en-US" sz="2400" dirty="0"/>
          </a:p>
        </p:txBody>
      </p:sp>
      <p:sp>
        <p:nvSpPr>
          <p:cNvPr id="24" name="テキスト ボックス 23">
            <a:extLst>
              <a:ext uri="{FF2B5EF4-FFF2-40B4-BE49-F238E27FC236}">
                <a16:creationId xmlns:a16="http://schemas.microsoft.com/office/drawing/2014/main" xmlns="" id="{8011A257-23C8-4E43-B20B-B1F7FB1B9A10}"/>
              </a:ext>
            </a:extLst>
          </p:cNvPr>
          <p:cNvSpPr txBox="1"/>
          <p:nvPr/>
        </p:nvSpPr>
        <p:spPr>
          <a:xfrm>
            <a:off x="2763242" y="2483706"/>
            <a:ext cx="553998" cy="2862322"/>
          </a:xfrm>
          <a:prstGeom prst="rect">
            <a:avLst/>
          </a:prstGeom>
          <a:noFill/>
        </p:spPr>
        <p:txBody>
          <a:bodyPr vert="eaVert" wrap="none" rtlCol="0">
            <a:spAutoFit/>
          </a:bodyPr>
          <a:lstStyle/>
          <a:p>
            <a:r>
              <a:rPr kumimoji="1" lang="ja-JP" altLang="en-US" sz="2400" b="1" dirty="0">
                <a:latin typeface="Meiryo UI" panose="020B0604030504040204" pitchFamily="50" charset="-128"/>
                <a:ea typeface="Meiryo UI" panose="020B0604030504040204" pitchFamily="50" charset="-128"/>
              </a:rPr>
              <a:t>職員に起こる気持ち</a:t>
            </a:r>
          </a:p>
        </p:txBody>
      </p:sp>
    </p:spTree>
    <p:extLst>
      <p:ext uri="{BB962C8B-B14F-4D97-AF65-F5344CB8AC3E}">
        <p14:creationId xmlns:p14="http://schemas.microsoft.com/office/powerpoint/2010/main" val="2327864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四角形: 角を丸くする 40">
            <a:extLst>
              <a:ext uri="{FF2B5EF4-FFF2-40B4-BE49-F238E27FC236}">
                <a16:creationId xmlns:a16="http://schemas.microsoft.com/office/drawing/2014/main" xmlns="" id="{6BD1AC18-AC65-446C-AD2E-A22CDA087D68}"/>
              </a:ext>
            </a:extLst>
          </p:cNvPr>
          <p:cNvSpPr/>
          <p:nvPr/>
        </p:nvSpPr>
        <p:spPr>
          <a:xfrm>
            <a:off x="5357845" y="2050891"/>
            <a:ext cx="6549075" cy="4457700"/>
          </a:xfrm>
          <a:prstGeom prst="roundRect">
            <a:avLst/>
          </a:prstGeom>
          <a:solidFill>
            <a:schemeClr val="accent1">
              <a:lumMod val="20000"/>
              <a:lumOff val="80000"/>
              <a:alpha val="4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4" name="図 3">
            <a:extLst>
              <a:ext uri="{FF2B5EF4-FFF2-40B4-BE49-F238E27FC236}">
                <a16:creationId xmlns:a16="http://schemas.microsoft.com/office/drawing/2014/main" xmlns="" id="{30808A6C-F028-4BC5-8D29-6316CE5AC9EB}"/>
              </a:ext>
            </a:extLst>
          </p:cNvPr>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 uri="{837473B0-CC2E-450A-ABE3-18F120FF3D39}">
                <a1611:picAttrSrcUrl xmlns:a1611="http://schemas.microsoft.com/office/drawing/2016/11/main" xmlns="" r:id="rId4"/>
              </a:ext>
            </a:extLst>
          </a:blip>
          <a:stretch>
            <a:fillRect/>
          </a:stretch>
        </p:blipFill>
        <p:spPr>
          <a:xfrm flipH="1">
            <a:off x="706172" y="2389051"/>
            <a:ext cx="1061753" cy="1658230"/>
          </a:xfrm>
          <a:prstGeom prst="rect">
            <a:avLst/>
          </a:prstGeom>
        </p:spPr>
      </p:pic>
      <p:sp>
        <p:nvSpPr>
          <p:cNvPr id="5" name="四角形: 角を丸くする 4">
            <a:extLst>
              <a:ext uri="{FF2B5EF4-FFF2-40B4-BE49-F238E27FC236}">
                <a16:creationId xmlns:a16="http://schemas.microsoft.com/office/drawing/2014/main" xmlns="" id="{5A6066B4-6659-40E9-A937-D1616C6F6B40}"/>
              </a:ext>
            </a:extLst>
          </p:cNvPr>
          <p:cNvSpPr/>
          <p:nvPr/>
        </p:nvSpPr>
        <p:spPr>
          <a:xfrm>
            <a:off x="1508352" y="2344426"/>
            <a:ext cx="2603361" cy="499428"/>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u="sng" dirty="0">
                <a:solidFill>
                  <a:schemeClr val="tx1"/>
                </a:solidFill>
                <a:latin typeface="Meiryo UI" panose="020B0604030504040204" pitchFamily="50" charset="-128"/>
                <a:ea typeface="Meiryo UI" panose="020B0604030504040204" pitchFamily="50" charset="-128"/>
              </a:rPr>
              <a:t>孤立化・密室化</a:t>
            </a:r>
            <a:endParaRPr lang="en-US" altLang="ja-JP" u="sng" dirty="0">
              <a:solidFill>
                <a:schemeClr val="tx1"/>
              </a:solidFill>
              <a:latin typeface="Meiryo UI" panose="020B0604030504040204" pitchFamily="50" charset="-128"/>
              <a:ea typeface="Meiryo UI" panose="020B0604030504040204" pitchFamily="50" charset="-128"/>
            </a:endParaRPr>
          </a:p>
        </p:txBody>
      </p:sp>
      <p:sp>
        <p:nvSpPr>
          <p:cNvPr id="6" name="四角形: 角を丸くする 5">
            <a:extLst>
              <a:ext uri="{FF2B5EF4-FFF2-40B4-BE49-F238E27FC236}">
                <a16:creationId xmlns:a16="http://schemas.microsoft.com/office/drawing/2014/main" xmlns="" id="{771A6B62-E9D3-40CC-8774-158500F40EB6}"/>
              </a:ext>
            </a:extLst>
          </p:cNvPr>
          <p:cNvSpPr/>
          <p:nvPr/>
        </p:nvSpPr>
        <p:spPr>
          <a:xfrm>
            <a:off x="1508353" y="2919800"/>
            <a:ext cx="2603361" cy="801821"/>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u="sng" dirty="0">
                <a:solidFill>
                  <a:schemeClr val="tx1"/>
                </a:solidFill>
                <a:latin typeface="Meiryo UI" panose="020B0604030504040204" pitchFamily="50" charset="-128"/>
                <a:ea typeface="Meiryo UI" panose="020B0604030504040204" pitchFamily="50" charset="-128"/>
              </a:rPr>
              <a:t>職員と子どもとの関係性から生じる課題</a:t>
            </a:r>
            <a:endParaRPr lang="en-US" altLang="ja-JP" u="sng" dirty="0">
              <a:solidFill>
                <a:schemeClr val="tx1"/>
              </a:solidFill>
              <a:latin typeface="Meiryo UI" panose="020B0604030504040204" pitchFamily="50" charset="-128"/>
              <a:ea typeface="Meiryo UI" panose="020B0604030504040204" pitchFamily="50" charset="-128"/>
            </a:endParaRPr>
          </a:p>
        </p:txBody>
      </p:sp>
      <p:sp>
        <p:nvSpPr>
          <p:cNvPr id="13" name="タイトル 1">
            <a:extLst>
              <a:ext uri="{FF2B5EF4-FFF2-40B4-BE49-F238E27FC236}">
                <a16:creationId xmlns:a16="http://schemas.microsoft.com/office/drawing/2014/main" xmlns="" id="{DE2C10B4-4CF4-4898-A24B-29AD06174759}"/>
              </a:ext>
            </a:extLst>
          </p:cNvPr>
          <p:cNvSpPr>
            <a:spLocks noGrp="1"/>
          </p:cNvSpPr>
          <p:nvPr>
            <p:ph type="title"/>
          </p:nvPr>
        </p:nvSpPr>
        <p:spPr>
          <a:xfrm>
            <a:off x="-8716" y="18316"/>
            <a:ext cx="12200716" cy="990600"/>
          </a:xfrm>
        </p:spPr>
        <p:txBody>
          <a:bodyPr>
            <a:normAutofit/>
          </a:bodyPr>
          <a:lstStyle/>
          <a:p>
            <a:pPr algn="ctr"/>
            <a:r>
              <a:rPr lang="ja-JP" altLang="en-US" sz="4000" b="1" dirty="0">
                <a:latin typeface="Meiryo UI" panose="020B0604030504040204" pitchFamily="50" charset="-128"/>
                <a:ea typeface="Meiryo UI" panose="020B0604030504040204" pitchFamily="50" charset="-128"/>
              </a:rPr>
              <a:t>なぜチームアプローチを学ぶのか（背景を知ろう）</a:t>
            </a:r>
            <a:endParaRPr kumimoji="1" lang="ja-JP" altLang="en-US" sz="4000" b="1" dirty="0">
              <a:latin typeface="Meiryo UI" panose="020B0604030504040204" pitchFamily="50" charset="-128"/>
              <a:ea typeface="Meiryo UI" panose="020B0604030504040204" pitchFamily="50" charset="-128"/>
            </a:endParaRPr>
          </a:p>
        </p:txBody>
      </p:sp>
      <p:pic>
        <p:nvPicPr>
          <p:cNvPr id="20" name="図 19">
            <a:extLst>
              <a:ext uri="{FF2B5EF4-FFF2-40B4-BE49-F238E27FC236}">
                <a16:creationId xmlns:a16="http://schemas.microsoft.com/office/drawing/2014/main" xmlns="" id="{63F09AA3-1626-429C-A646-4F1706FED6D7}"/>
              </a:ext>
            </a:extLst>
          </p:cNvPr>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 uri="{837473B0-CC2E-450A-ABE3-18F120FF3D39}">
                <a1611:picAttrSrcUrl xmlns:a1611="http://schemas.microsoft.com/office/drawing/2016/11/main" xmlns="" r:id="rId4"/>
              </a:ext>
            </a:extLst>
          </a:blip>
          <a:stretch>
            <a:fillRect/>
          </a:stretch>
        </p:blipFill>
        <p:spPr>
          <a:xfrm>
            <a:off x="2635217" y="4446530"/>
            <a:ext cx="1250790" cy="1658230"/>
          </a:xfrm>
          <a:prstGeom prst="rect">
            <a:avLst/>
          </a:prstGeom>
        </p:spPr>
      </p:pic>
      <p:sp>
        <p:nvSpPr>
          <p:cNvPr id="23" name="四角形: 角を丸くする 22">
            <a:extLst>
              <a:ext uri="{FF2B5EF4-FFF2-40B4-BE49-F238E27FC236}">
                <a16:creationId xmlns:a16="http://schemas.microsoft.com/office/drawing/2014/main" xmlns="" id="{90444320-4D2C-4381-874B-7EB2B62B40B8}"/>
              </a:ext>
            </a:extLst>
          </p:cNvPr>
          <p:cNvSpPr/>
          <p:nvPr/>
        </p:nvSpPr>
        <p:spPr>
          <a:xfrm>
            <a:off x="285079" y="4138201"/>
            <a:ext cx="2603361" cy="499428"/>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u="sng" dirty="0">
                <a:solidFill>
                  <a:schemeClr val="tx1"/>
                </a:solidFill>
                <a:latin typeface="Meiryo UI" panose="020B0604030504040204" pitchFamily="50" charset="-128"/>
                <a:ea typeface="Meiryo UI" panose="020B0604030504040204" pitchFamily="50" charset="-128"/>
              </a:rPr>
              <a:t>孤立化・密室化</a:t>
            </a:r>
            <a:endParaRPr lang="en-US" altLang="ja-JP" u="sng" dirty="0">
              <a:solidFill>
                <a:schemeClr val="tx1"/>
              </a:solidFill>
              <a:latin typeface="Meiryo UI" panose="020B0604030504040204" pitchFamily="50" charset="-128"/>
              <a:ea typeface="Meiryo UI" panose="020B0604030504040204" pitchFamily="50" charset="-128"/>
            </a:endParaRPr>
          </a:p>
        </p:txBody>
      </p:sp>
      <p:sp>
        <p:nvSpPr>
          <p:cNvPr id="24" name="四角形: 角を丸くする 23">
            <a:extLst>
              <a:ext uri="{FF2B5EF4-FFF2-40B4-BE49-F238E27FC236}">
                <a16:creationId xmlns:a16="http://schemas.microsoft.com/office/drawing/2014/main" xmlns="" id="{606306EE-C698-4941-9687-8CEDE4A57F10}"/>
              </a:ext>
            </a:extLst>
          </p:cNvPr>
          <p:cNvSpPr/>
          <p:nvPr/>
        </p:nvSpPr>
        <p:spPr>
          <a:xfrm>
            <a:off x="285079" y="4787977"/>
            <a:ext cx="2603361" cy="801821"/>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u="sng" dirty="0">
                <a:solidFill>
                  <a:schemeClr val="tx1"/>
                </a:solidFill>
                <a:latin typeface="Meiryo UI" panose="020B0604030504040204" pitchFamily="50" charset="-128"/>
                <a:ea typeface="Meiryo UI" panose="020B0604030504040204" pitchFamily="50" charset="-128"/>
              </a:rPr>
              <a:t>職員と子どもとの関係性から生じる課題</a:t>
            </a:r>
            <a:endParaRPr lang="en-US" altLang="ja-JP" u="sng" dirty="0">
              <a:solidFill>
                <a:schemeClr val="tx1"/>
              </a:solidFill>
              <a:latin typeface="Meiryo UI" panose="020B0604030504040204" pitchFamily="50" charset="-128"/>
              <a:ea typeface="Meiryo UI" panose="020B0604030504040204" pitchFamily="50" charset="-128"/>
            </a:endParaRPr>
          </a:p>
        </p:txBody>
      </p:sp>
      <p:sp>
        <p:nvSpPr>
          <p:cNvPr id="29" name="テキスト ボックス 28">
            <a:extLst>
              <a:ext uri="{FF2B5EF4-FFF2-40B4-BE49-F238E27FC236}">
                <a16:creationId xmlns:a16="http://schemas.microsoft.com/office/drawing/2014/main" xmlns="" id="{B48A6A90-4801-43A4-B8B1-ED950A546C30}"/>
              </a:ext>
            </a:extLst>
          </p:cNvPr>
          <p:cNvSpPr txBox="1"/>
          <p:nvPr/>
        </p:nvSpPr>
        <p:spPr>
          <a:xfrm>
            <a:off x="5669276" y="2899938"/>
            <a:ext cx="5816552" cy="2954655"/>
          </a:xfrm>
          <a:prstGeom prst="rect">
            <a:avLst/>
          </a:prstGeom>
          <a:noFill/>
        </p:spPr>
        <p:txBody>
          <a:bodyPr wrap="square" rtlCol="0">
            <a:spAutoFit/>
          </a:bodyPr>
          <a:lstStyle/>
          <a:p>
            <a:r>
              <a:rPr lang="ja-JP" altLang="en-US" sz="2400" dirty="0">
                <a:solidFill>
                  <a:schemeClr val="tx1"/>
                </a:solidFill>
                <a:latin typeface="Meiryo UI" panose="020B0604030504040204" pitchFamily="50" charset="-128"/>
                <a:ea typeface="Meiryo UI" panose="020B0604030504040204" pitchFamily="50" charset="-128"/>
              </a:rPr>
              <a:t>・職員同士の連携が不安定に</a:t>
            </a:r>
            <a:endParaRPr lang="en-US" altLang="ja-JP" sz="2400" dirty="0">
              <a:solidFill>
                <a:schemeClr val="tx1"/>
              </a:solidFill>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a:t>
            </a:r>
            <a:r>
              <a:rPr lang="ja-JP" altLang="en-US" sz="2400" dirty="0">
                <a:solidFill>
                  <a:schemeClr val="tx1"/>
                </a:solidFill>
                <a:latin typeface="Meiryo UI" panose="020B0604030504040204" pitchFamily="50" charset="-128"/>
                <a:ea typeface="Meiryo UI" panose="020B0604030504040204" pitchFamily="50" charset="-128"/>
              </a:rPr>
              <a:t>何が起こっているのか見えにくくなる</a:t>
            </a:r>
            <a:endParaRPr lang="en-US" altLang="ja-JP" sz="2400" dirty="0">
              <a:solidFill>
                <a:schemeClr val="tx1"/>
              </a:solidFill>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a:t>
            </a:r>
            <a:r>
              <a:rPr lang="ja-JP" altLang="en-US" sz="2400" dirty="0">
                <a:solidFill>
                  <a:schemeClr val="tx1"/>
                </a:solidFill>
                <a:latin typeface="Meiryo UI" panose="020B0604030504040204" pitchFamily="50" charset="-128"/>
                <a:ea typeface="Meiryo UI" panose="020B0604030504040204" pitchFamily="50" charset="-128"/>
              </a:rPr>
              <a:t>職員の不安感、負担感の増加</a:t>
            </a:r>
            <a:endParaRPr lang="en-US" altLang="ja-JP" sz="2400" dirty="0">
              <a:solidFill>
                <a:schemeClr val="tx1"/>
              </a:solidFill>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・視野狭窄に陥りやすくなる</a:t>
            </a:r>
            <a:endParaRPr lang="en-US" altLang="ja-JP" sz="2400" dirty="0">
              <a:latin typeface="Meiryo UI" panose="020B0604030504040204" pitchFamily="50" charset="-128"/>
              <a:ea typeface="Meiryo UI" panose="020B0604030504040204" pitchFamily="50" charset="-128"/>
            </a:endParaRPr>
          </a:p>
          <a:p>
            <a:r>
              <a:rPr lang="ja-JP" altLang="en-US" sz="2400" dirty="0">
                <a:solidFill>
                  <a:schemeClr val="tx1"/>
                </a:solidFill>
                <a:latin typeface="Meiryo UI" panose="020B0604030504040204" pitchFamily="50" charset="-128"/>
                <a:ea typeface="Meiryo UI" panose="020B0604030504040204" pitchFamily="50" charset="-128"/>
              </a:rPr>
              <a:t>・自己流がかえって仇となる</a:t>
            </a:r>
            <a:endParaRPr lang="en-US" altLang="ja-JP" sz="2400" dirty="0">
              <a:solidFill>
                <a:schemeClr val="tx1"/>
              </a:solidFill>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a:t>
            </a:r>
            <a:r>
              <a:rPr lang="ja-JP" altLang="en-US" sz="2400" dirty="0">
                <a:solidFill>
                  <a:schemeClr val="tx1"/>
                </a:solidFill>
                <a:latin typeface="Meiryo UI" panose="020B0604030504040204" pitchFamily="50" charset="-128"/>
                <a:ea typeface="Meiryo UI" panose="020B0604030504040204" pitchFamily="50" charset="-128"/>
              </a:rPr>
              <a:t>関わりのバッドサイクルが生まれる</a:t>
            </a:r>
            <a:endParaRPr lang="en-US" altLang="ja-JP" sz="2400" dirty="0">
              <a:solidFill>
                <a:schemeClr val="tx1"/>
              </a:solidFill>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a:t>
            </a:r>
            <a:r>
              <a:rPr lang="ja-JP" altLang="en-US" sz="2400" dirty="0">
                <a:solidFill>
                  <a:schemeClr val="tx1"/>
                </a:solidFill>
                <a:latin typeface="Meiryo UI" panose="020B0604030504040204" pitchFamily="50" charset="-128"/>
                <a:ea typeface="Meiryo UI" panose="020B0604030504040204" pitchFamily="50" charset="-128"/>
              </a:rPr>
              <a:t>無力感　　　　　　　　　　　　　　　・・・等</a:t>
            </a:r>
          </a:p>
          <a:p>
            <a:endParaRPr kumimoji="1" lang="ja-JP" altLang="en-US" dirty="0"/>
          </a:p>
        </p:txBody>
      </p:sp>
      <p:sp>
        <p:nvSpPr>
          <p:cNvPr id="30" name="テキスト ボックス 29">
            <a:extLst>
              <a:ext uri="{FF2B5EF4-FFF2-40B4-BE49-F238E27FC236}">
                <a16:creationId xmlns:a16="http://schemas.microsoft.com/office/drawing/2014/main" xmlns="" id="{422F3A32-D231-47FA-BD66-65B00CD5B4E0}"/>
              </a:ext>
            </a:extLst>
          </p:cNvPr>
          <p:cNvSpPr txBox="1"/>
          <p:nvPr/>
        </p:nvSpPr>
        <p:spPr>
          <a:xfrm>
            <a:off x="5565780" y="2379804"/>
            <a:ext cx="4724442" cy="461665"/>
          </a:xfrm>
          <a:prstGeom prst="rect">
            <a:avLst/>
          </a:prstGeom>
          <a:noFill/>
        </p:spPr>
        <p:txBody>
          <a:bodyPr wrap="square" rtlCol="0">
            <a:spAutoFit/>
          </a:bodyPr>
          <a:lstStyle/>
          <a:p>
            <a:r>
              <a:rPr lang="en-US" altLang="ja-JP" sz="2400" dirty="0">
                <a:latin typeface="Meiryo UI" panose="020B0604030504040204" pitchFamily="50" charset="-128"/>
                <a:ea typeface="Meiryo UI" panose="020B0604030504040204" pitchFamily="50" charset="-128"/>
              </a:rPr>
              <a:t>【</a:t>
            </a:r>
            <a:r>
              <a:rPr lang="ja-JP" altLang="en-US" sz="2400" dirty="0">
                <a:latin typeface="Meiryo UI" panose="020B0604030504040204" pitchFamily="50" charset="-128"/>
                <a:ea typeface="Meiryo UI" panose="020B0604030504040204" pitchFamily="50" charset="-128"/>
              </a:rPr>
              <a:t>職員間・組織内で生じやすいこと</a:t>
            </a:r>
            <a:r>
              <a:rPr lang="en-US" altLang="ja-JP" sz="2400" dirty="0">
                <a:latin typeface="Meiryo UI" panose="020B0604030504040204" pitchFamily="50" charset="-128"/>
                <a:ea typeface="Meiryo UI" panose="020B0604030504040204" pitchFamily="50" charset="-128"/>
              </a:rPr>
              <a:t>】</a:t>
            </a:r>
            <a:r>
              <a:rPr lang="ja-JP" altLang="en-US" sz="2400" dirty="0">
                <a:solidFill>
                  <a:schemeClr val="tx1"/>
                </a:solidFill>
                <a:latin typeface="Meiryo UI" panose="020B0604030504040204" pitchFamily="50" charset="-128"/>
                <a:ea typeface="Meiryo UI" panose="020B0604030504040204" pitchFamily="50" charset="-128"/>
              </a:rPr>
              <a:t>　</a:t>
            </a:r>
            <a:endParaRPr kumimoji="1" lang="ja-JP" altLang="en-US" dirty="0"/>
          </a:p>
        </p:txBody>
      </p:sp>
      <p:sp>
        <p:nvSpPr>
          <p:cNvPr id="31" name="テキスト ボックス 30">
            <a:extLst>
              <a:ext uri="{FF2B5EF4-FFF2-40B4-BE49-F238E27FC236}">
                <a16:creationId xmlns:a16="http://schemas.microsoft.com/office/drawing/2014/main" xmlns="" id="{B3A03A86-DD8C-4E24-82C5-2D00407D2750}"/>
              </a:ext>
            </a:extLst>
          </p:cNvPr>
          <p:cNvSpPr txBox="1"/>
          <p:nvPr/>
        </p:nvSpPr>
        <p:spPr>
          <a:xfrm>
            <a:off x="141426" y="1527324"/>
            <a:ext cx="11900431" cy="461665"/>
          </a:xfrm>
          <a:prstGeom prst="rect">
            <a:avLst/>
          </a:prstGeom>
          <a:noFill/>
        </p:spPr>
        <p:txBody>
          <a:bodyPr wrap="square" rtlCol="0">
            <a:spAutoFit/>
          </a:bodyPr>
          <a:lstStyle/>
          <a:p>
            <a:r>
              <a:rPr lang="ja-JP" altLang="en-US" sz="2400" dirty="0">
                <a:solidFill>
                  <a:schemeClr val="tx1"/>
                </a:solidFill>
                <a:latin typeface="Meiryo UI" panose="020B0604030504040204" pitchFamily="50" charset="-128"/>
                <a:ea typeface="Meiryo UI" panose="020B0604030504040204" pitchFamily="50" charset="-128"/>
              </a:rPr>
              <a:t>いつでも・どこでも・誰でも・複数同時・連続して起こり得ること（</a:t>
            </a:r>
            <a:r>
              <a:rPr lang="ja-JP" altLang="en-US" sz="2400" dirty="0">
                <a:latin typeface="Meiryo UI" panose="020B0604030504040204" pitchFamily="50" charset="-128"/>
                <a:ea typeface="Meiryo UI" panose="020B0604030504040204" pitchFamily="50" charset="-128"/>
              </a:rPr>
              <a:t>起こって当然の出来事）</a:t>
            </a:r>
            <a:endParaRPr kumimoji="1" lang="ja-JP" altLang="en-US" dirty="0"/>
          </a:p>
        </p:txBody>
      </p:sp>
      <p:sp>
        <p:nvSpPr>
          <p:cNvPr id="37" name="テキスト ボックス 36">
            <a:extLst>
              <a:ext uri="{FF2B5EF4-FFF2-40B4-BE49-F238E27FC236}">
                <a16:creationId xmlns:a16="http://schemas.microsoft.com/office/drawing/2014/main" xmlns="" id="{15BAB3C8-0AF1-465D-9E4E-69B1829FCCE5}"/>
              </a:ext>
            </a:extLst>
          </p:cNvPr>
          <p:cNvSpPr txBox="1"/>
          <p:nvPr/>
        </p:nvSpPr>
        <p:spPr>
          <a:xfrm>
            <a:off x="-8716" y="1008916"/>
            <a:ext cx="11737304" cy="461665"/>
          </a:xfrm>
          <a:prstGeom prst="rect">
            <a:avLst/>
          </a:prstGeom>
          <a:noFill/>
        </p:spPr>
        <p:txBody>
          <a:bodyPr wrap="square" rtlCol="0">
            <a:spAutoFit/>
          </a:bodyPr>
          <a:lstStyle/>
          <a:p>
            <a:r>
              <a:rPr lang="ja-JP" altLang="en-US" sz="2400" dirty="0">
                <a:latin typeface="Meiryo UI" panose="020B0604030504040204" pitchFamily="50" charset="-128"/>
                <a:ea typeface="Meiryo UI" panose="020B0604030504040204" pitchFamily="50" charset="-128"/>
              </a:rPr>
              <a:t>＜児童養護施設の職員（</a:t>
            </a:r>
            <a:r>
              <a:rPr lang="en-US" altLang="ja-JP" sz="2400" dirty="0">
                <a:latin typeface="Meiryo UI" panose="020B0604030504040204" pitchFamily="50" charset="-128"/>
                <a:ea typeface="Meiryo UI" panose="020B0604030504040204" pitchFamily="50" charset="-128"/>
              </a:rPr>
              <a:t>3</a:t>
            </a:r>
            <a:r>
              <a:rPr lang="ja-JP" altLang="en-US" sz="2400" dirty="0">
                <a:latin typeface="Meiryo UI" panose="020B0604030504040204" pitchFamily="50" charset="-128"/>
                <a:ea typeface="Meiryo UI" panose="020B0604030504040204" pitchFamily="50" charset="-128"/>
              </a:rPr>
              <a:t>年未満の職員）は今・・・＞</a:t>
            </a:r>
            <a:endParaRPr lang="en-US" altLang="ja-JP" sz="2400" dirty="0">
              <a:latin typeface="Meiryo UI" panose="020B0604030504040204" pitchFamily="50" charset="-128"/>
              <a:ea typeface="Meiryo UI" panose="020B0604030504040204" pitchFamily="50" charset="-128"/>
            </a:endParaRPr>
          </a:p>
        </p:txBody>
      </p:sp>
      <p:sp>
        <p:nvSpPr>
          <p:cNvPr id="9" name="矢印: 右 8">
            <a:extLst>
              <a:ext uri="{FF2B5EF4-FFF2-40B4-BE49-F238E27FC236}">
                <a16:creationId xmlns:a16="http://schemas.microsoft.com/office/drawing/2014/main" xmlns="" id="{7783E65A-0F49-4842-B1A0-77342CC614F6}"/>
              </a:ext>
            </a:extLst>
          </p:cNvPr>
          <p:cNvSpPr/>
          <p:nvPr/>
        </p:nvSpPr>
        <p:spPr>
          <a:xfrm>
            <a:off x="4341715" y="3533886"/>
            <a:ext cx="1016129" cy="1208629"/>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テキスト ボックス 41">
            <a:extLst>
              <a:ext uri="{FF2B5EF4-FFF2-40B4-BE49-F238E27FC236}">
                <a16:creationId xmlns:a16="http://schemas.microsoft.com/office/drawing/2014/main" xmlns="" id="{0DF82B73-6C24-4987-AD0E-D9BB794BA5CC}"/>
              </a:ext>
            </a:extLst>
          </p:cNvPr>
          <p:cNvSpPr txBox="1"/>
          <p:nvPr/>
        </p:nvSpPr>
        <p:spPr>
          <a:xfrm>
            <a:off x="5565780" y="5807534"/>
            <a:ext cx="5816552" cy="461665"/>
          </a:xfrm>
          <a:prstGeom prst="rect">
            <a:avLst/>
          </a:prstGeom>
          <a:noFill/>
        </p:spPr>
        <p:txBody>
          <a:bodyPr wrap="square" rtlCol="0">
            <a:spAutoFit/>
          </a:bodyPr>
          <a:lstStyle/>
          <a:p>
            <a:r>
              <a:rPr lang="ja-JP" altLang="en-US" sz="2400" b="1" u="sng" dirty="0">
                <a:latin typeface="Meiryo UI" panose="020B0604030504040204" pitchFamily="50" charset="-128"/>
                <a:ea typeface="Meiryo UI" panose="020B0604030504040204" pitchFamily="50" charset="-128"/>
              </a:rPr>
              <a:t>⇒どのように手立てを講じていけばよいか</a:t>
            </a:r>
            <a:endParaRPr kumimoji="1" lang="ja-JP" altLang="en-US" b="1" u="sng" dirty="0"/>
          </a:p>
        </p:txBody>
      </p:sp>
      <p:sp>
        <p:nvSpPr>
          <p:cNvPr id="43" name="テキスト ボックス 42">
            <a:extLst>
              <a:ext uri="{FF2B5EF4-FFF2-40B4-BE49-F238E27FC236}">
                <a16:creationId xmlns:a16="http://schemas.microsoft.com/office/drawing/2014/main" xmlns="" id="{A2C5BD4E-EF9E-4E92-8D3B-4420DA017C72}"/>
              </a:ext>
            </a:extLst>
          </p:cNvPr>
          <p:cNvSpPr txBox="1"/>
          <p:nvPr/>
        </p:nvSpPr>
        <p:spPr>
          <a:xfrm>
            <a:off x="4341714" y="2705349"/>
            <a:ext cx="553998" cy="2865702"/>
          </a:xfrm>
          <a:prstGeom prst="rect">
            <a:avLst/>
          </a:prstGeom>
          <a:noFill/>
        </p:spPr>
        <p:txBody>
          <a:bodyPr vert="eaVert" wrap="square" rtlCol="0">
            <a:spAutoFit/>
          </a:bodyPr>
          <a:lstStyle/>
          <a:p>
            <a:r>
              <a:rPr lang="ja-JP" altLang="en-US" sz="2400" dirty="0">
                <a:latin typeface="Meiryo UI" panose="020B0604030504040204" pitchFamily="50" charset="-128"/>
                <a:ea typeface="Meiryo UI" panose="020B0604030504040204" pitchFamily="50" charset="-128"/>
              </a:rPr>
              <a:t>大きな影響を与える</a:t>
            </a:r>
            <a:endParaRPr kumimoji="1" lang="ja-JP" altLang="en-US" dirty="0"/>
          </a:p>
        </p:txBody>
      </p:sp>
    </p:spTree>
    <p:extLst>
      <p:ext uri="{BB962C8B-B14F-4D97-AF65-F5344CB8AC3E}">
        <p14:creationId xmlns:p14="http://schemas.microsoft.com/office/powerpoint/2010/main" val="21690572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xmlns="" id="{17A3B728-DCC0-4CF5-B618-AB579D2779D7}"/>
              </a:ext>
            </a:extLst>
          </p:cNvPr>
          <p:cNvSpPr txBox="1"/>
          <p:nvPr/>
        </p:nvSpPr>
        <p:spPr>
          <a:xfrm>
            <a:off x="142824" y="3151566"/>
            <a:ext cx="2222341" cy="461665"/>
          </a:xfrm>
          <a:prstGeom prst="rect">
            <a:avLst/>
          </a:prstGeom>
          <a:noFill/>
        </p:spPr>
        <p:txBody>
          <a:bodyPr wrap="square" rtlCol="0">
            <a:spAutoFit/>
          </a:bodyPr>
          <a:lstStyle/>
          <a:p>
            <a:r>
              <a:rPr lang="ja-JP" altLang="en-US" sz="2400" u="sng" dirty="0">
                <a:latin typeface="Meiryo UI" panose="020B0604030504040204" pitchFamily="50" charset="-128"/>
                <a:ea typeface="Meiryo UI" panose="020B0604030504040204" pitchFamily="50" charset="-128"/>
              </a:rPr>
              <a:t>大切なこと</a:t>
            </a:r>
            <a:endParaRPr lang="en-US" altLang="ja-JP" sz="2400" u="sng" dirty="0">
              <a:latin typeface="Meiryo UI" panose="020B0604030504040204" pitchFamily="50" charset="-128"/>
              <a:ea typeface="Meiryo UI" panose="020B0604030504040204" pitchFamily="50" charset="-128"/>
            </a:endParaRPr>
          </a:p>
        </p:txBody>
      </p:sp>
      <p:sp>
        <p:nvSpPr>
          <p:cNvPr id="5" name="角丸四角形 5">
            <a:extLst>
              <a:ext uri="{FF2B5EF4-FFF2-40B4-BE49-F238E27FC236}">
                <a16:creationId xmlns:a16="http://schemas.microsoft.com/office/drawing/2014/main" xmlns="" id="{60443BBB-9BA6-44B8-9D37-494EA012ECC4}"/>
              </a:ext>
            </a:extLst>
          </p:cNvPr>
          <p:cNvSpPr/>
          <p:nvPr/>
        </p:nvSpPr>
        <p:spPr>
          <a:xfrm>
            <a:off x="1033139" y="3613232"/>
            <a:ext cx="9728646" cy="3021248"/>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latin typeface="Meiryo UI" panose="020B0604030504040204" pitchFamily="50" charset="-128"/>
                <a:ea typeface="Meiryo UI" panose="020B0604030504040204" pitchFamily="50" charset="-128"/>
              </a:rPr>
              <a:t>情報共有の重要性　</a:t>
            </a:r>
            <a:r>
              <a:rPr lang="en-US" altLang="ja-JP" sz="2400" dirty="0">
                <a:solidFill>
                  <a:schemeClr val="tx1"/>
                </a:solidFill>
                <a:latin typeface="Meiryo UI" panose="020B0604030504040204" pitchFamily="50" charset="-128"/>
                <a:ea typeface="Meiryo UI" panose="020B0604030504040204" pitchFamily="50" charset="-128"/>
              </a:rPr>
              <a:t>『</a:t>
            </a:r>
            <a:r>
              <a:rPr lang="ja-JP" altLang="en-US" sz="2400" dirty="0">
                <a:solidFill>
                  <a:schemeClr val="tx1"/>
                </a:solidFill>
                <a:latin typeface="Meiryo UI" panose="020B0604030504040204" pitchFamily="50" charset="-128"/>
                <a:ea typeface="Meiryo UI" panose="020B0604030504040204" pitchFamily="50" charset="-128"/>
              </a:rPr>
              <a:t>報告</a:t>
            </a:r>
            <a:r>
              <a:rPr lang="en-US" altLang="ja-JP" sz="2400" dirty="0">
                <a:solidFill>
                  <a:schemeClr val="tx1"/>
                </a:solidFill>
                <a:latin typeface="Meiryo UI" panose="020B0604030504040204" pitchFamily="50" charset="-128"/>
                <a:ea typeface="Meiryo UI" panose="020B0604030504040204" pitchFamily="50" charset="-128"/>
              </a:rPr>
              <a:t>』</a:t>
            </a:r>
            <a:r>
              <a:rPr lang="ja-JP" altLang="en-US" sz="2400" dirty="0">
                <a:solidFill>
                  <a:schemeClr val="tx1"/>
                </a:solidFill>
                <a:latin typeface="Meiryo UI" panose="020B0604030504040204" pitchFamily="50" charset="-128"/>
                <a:ea typeface="Meiryo UI" panose="020B0604030504040204" pitchFamily="50" charset="-128"/>
              </a:rPr>
              <a:t>　</a:t>
            </a:r>
            <a:r>
              <a:rPr lang="en-US" altLang="ja-JP" sz="2400" dirty="0">
                <a:solidFill>
                  <a:schemeClr val="tx1"/>
                </a:solidFill>
                <a:latin typeface="Meiryo UI" panose="020B0604030504040204" pitchFamily="50" charset="-128"/>
                <a:ea typeface="Meiryo UI" panose="020B0604030504040204" pitchFamily="50" charset="-128"/>
              </a:rPr>
              <a:t>『</a:t>
            </a:r>
            <a:r>
              <a:rPr lang="ja-JP" altLang="en-US" sz="2400" dirty="0">
                <a:solidFill>
                  <a:schemeClr val="tx1"/>
                </a:solidFill>
                <a:latin typeface="Meiryo UI" panose="020B0604030504040204" pitchFamily="50" charset="-128"/>
                <a:ea typeface="Meiryo UI" panose="020B0604030504040204" pitchFamily="50" charset="-128"/>
              </a:rPr>
              <a:t>連絡</a:t>
            </a:r>
            <a:r>
              <a:rPr lang="en-US" altLang="ja-JP" sz="2400" dirty="0">
                <a:solidFill>
                  <a:schemeClr val="tx1"/>
                </a:solidFill>
                <a:latin typeface="Meiryo UI" panose="020B0604030504040204" pitchFamily="50" charset="-128"/>
                <a:ea typeface="Meiryo UI" panose="020B0604030504040204" pitchFamily="50" charset="-128"/>
              </a:rPr>
              <a:t>』</a:t>
            </a:r>
            <a:r>
              <a:rPr lang="ja-JP" altLang="en-US" sz="2400" dirty="0">
                <a:solidFill>
                  <a:schemeClr val="tx1"/>
                </a:solidFill>
                <a:latin typeface="Meiryo UI" panose="020B0604030504040204" pitchFamily="50" charset="-128"/>
                <a:ea typeface="Meiryo UI" panose="020B0604030504040204" pitchFamily="50" charset="-128"/>
              </a:rPr>
              <a:t>　</a:t>
            </a:r>
            <a:r>
              <a:rPr lang="en-US" altLang="ja-JP" sz="2400" dirty="0">
                <a:solidFill>
                  <a:schemeClr val="tx1"/>
                </a:solidFill>
                <a:latin typeface="Meiryo UI" panose="020B0604030504040204" pitchFamily="50" charset="-128"/>
                <a:ea typeface="Meiryo UI" panose="020B0604030504040204" pitchFamily="50" charset="-128"/>
              </a:rPr>
              <a:t>『</a:t>
            </a:r>
            <a:r>
              <a:rPr lang="ja-JP" altLang="en-US" sz="2400" dirty="0">
                <a:solidFill>
                  <a:schemeClr val="tx1"/>
                </a:solidFill>
                <a:latin typeface="Meiryo UI" panose="020B0604030504040204" pitchFamily="50" charset="-128"/>
                <a:ea typeface="Meiryo UI" panose="020B0604030504040204" pitchFamily="50" charset="-128"/>
              </a:rPr>
              <a:t>相談</a:t>
            </a:r>
            <a:r>
              <a:rPr lang="en-US" altLang="ja-JP" sz="2400" dirty="0">
                <a:solidFill>
                  <a:schemeClr val="tx1"/>
                </a:solidFill>
                <a:latin typeface="Meiryo UI" panose="020B0604030504040204" pitchFamily="50" charset="-128"/>
                <a:ea typeface="Meiryo UI" panose="020B0604030504040204" pitchFamily="50" charset="-128"/>
              </a:rPr>
              <a:t>』</a:t>
            </a:r>
            <a:r>
              <a:rPr lang="ja-JP" altLang="en-US" sz="2400" dirty="0">
                <a:solidFill>
                  <a:schemeClr val="tx1"/>
                </a:solidFill>
                <a:latin typeface="Meiryo UI" panose="020B0604030504040204" pitchFamily="50" charset="-128"/>
                <a:ea typeface="Meiryo UI" panose="020B0604030504040204" pitchFamily="50" charset="-128"/>
              </a:rPr>
              <a:t>　</a:t>
            </a:r>
            <a:r>
              <a:rPr lang="en-US" altLang="ja-JP" sz="2400" dirty="0">
                <a:solidFill>
                  <a:schemeClr val="tx1"/>
                </a:solidFill>
                <a:latin typeface="Meiryo UI" panose="020B0604030504040204" pitchFamily="50" charset="-128"/>
                <a:ea typeface="Meiryo UI" panose="020B0604030504040204" pitchFamily="50" charset="-128"/>
              </a:rPr>
              <a:t>『</a:t>
            </a:r>
            <a:r>
              <a:rPr lang="ja-JP" altLang="en-US" sz="2400" dirty="0">
                <a:solidFill>
                  <a:schemeClr val="tx1"/>
                </a:solidFill>
                <a:latin typeface="Meiryo UI" panose="020B0604030504040204" pitchFamily="50" charset="-128"/>
                <a:ea typeface="Meiryo UI" panose="020B0604030504040204" pitchFamily="50" charset="-128"/>
              </a:rPr>
              <a:t>記録</a:t>
            </a:r>
            <a:r>
              <a:rPr lang="en-US" altLang="ja-JP" sz="2400" dirty="0">
                <a:solidFill>
                  <a:schemeClr val="tx1"/>
                </a:solidFill>
                <a:latin typeface="Meiryo UI" panose="020B0604030504040204" pitchFamily="50" charset="-128"/>
                <a:ea typeface="Meiryo UI" panose="020B0604030504040204" pitchFamily="50" charset="-128"/>
              </a:rPr>
              <a:t>』</a:t>
            </a:r>
          </a:p>
          <a:p>
            <a:pPr algn="ctr"/>
            <a:endParaRPr lang="en-US" altLang="ja-JP" sz="2400" dirty="0">
              <a:solidFill>
                <a:schemeClr val="tx1"/>
              </a:solidFill>
              <a:latin typeface="Meiryo UI" panose="020B0604030504040204" pitchFamily="50" charset="-128"/>
              <a:ea typeface="Meiryo UI" panose="020B0604030504040204" pitchFamily="50" charset="-128"/>
            </a:endParaRPr>
          </a:p>
          <a:p>
            <a:pPr algn="ctr"/>
            <a:r>
              <a:rPr lang="ja-JP" altLang="en-US" sz="2400" dirty="0">
                <a:solidFill>
                  <a:schemeClr val="tx1"/>
                </a:solidFill>
                <a:latin typeface="Meiryo UI" panose="020B0604030504040204" pitchFamily="50" charset="-128"/>
                <a:ea typeface="Meiryo UI" panose="020B0604030504040204" pitchFamily="50" charset="-128"/>
              </a:rPr>
              <a:t>なぜ重要なのか？</a:t>
            </a:r>
            <a:endParaRPr lang="en-US" altLang="ja-JP" sz="2400" dirty="0">
              <a:solidFill>
                <a:schemeClr val="tx1"/>
              </a:solidFill>
              <a:latin typeface="Meiryo UI" panose="020B0604030504040204" pitchFamily="50" charset="-128"/>
              <a:ea typeface="Meiryo UI" panose="020B0604030504040204" pitchFamily="50" charset="-128"/>
            </a:endParaRPr>
          </a:p>
          <a:p>
            <a:pPr algn="ctr"/>
            <a:r>
              <a:rPr lang="ja-JP" altLang="en-US" sz="2400" dirty="0">
                <a:solidFill>
                  <a:schemeClr val="tx1"/>
                </a:solidFill>
                <a:latin typeface="Meiryo UI" panose="020B0604030504040204" pitchFamily="50" charset="-128"/>
                <a:ea typeface="Meiryo UI" panose="020B0604030504040204" pitchFamily="50" charset="-128"/>
              </a:rPr>
              <a:t>　①職員の抱え込み（孤立化）を防ぐ</a:t>
            </a:r>
            <a:endParaRPr lang="en-US" altLang="ja-JP" sz="2400" dirty="0">
              <a:solidFill>
                <a:schemeClr val="tx1"/>
              </a:solidFill>
              <a:latin typeface="Meiryo UI" panose="020B0604030504040204" pitchFamily="50" charset="-128"/>
              <a:ea typeface="Meiryo UI" panose="020B0604030504040204" pitchFamily="50" charset="-128"/>
            </a:endParaRPr>
          </a:p>
          <a:p>
            <a:pPr algn="ctr"/>
            <a:r>
              <a:rPr lang="ja-JP" altLang="en-US" sz="2400" dirty="0">
                <a:solidFill>
                  <a:schemeClr val="tx1"/>
                </a:solidFill>
                <a:latin typeface="Meiryo UI" panose="020B0604030504040204" pitchFamily="50" charset="-128"/>
                <a:ea typeface="Meiryo UI" panose="020B0604030504040204" pitchFamily="50" charset="-128"/>
              </a:rPr>
              <a:t>②アセスメントを有効に働かせる</a:t>
            </a:r>
            <a:endParaRPr lang="en-US" altLang="ja-JP" sz="2400" dirty="0">
              <a:solidFill>
                <a:schemeClr val="tx1"/>
              </a:solidFill>
              <a:latin typeface="Meiryo UI" panose="020B0604030504040204" pitchFamily="50" charset="-128"/>
              <a:ea typeface="Meiryo UI" panose="020B0604030504040204" pitchFamily="50" charset="-128"/>
            </a:endParaRPr>
          </a:p>
          <a:p>
            <a:pPr algn="ctr"/>
            <a:r>
              <a:rPr lang="ja-JP" altLang="en-US" sz="2400" dirty="0">
                <a:solidFill>
                  <a:schemeClr val="tx1"/>
                </a:solidFill>
                <a:latin typeface="Meiryo UI" panose="020B0604030504040204" pitchFamily="50" charset="-128"/>
                <a:ea typeface="Meiryo UI" panose="020B0604030504040204" pitchFamily="50" charset="-128"/>
              </a:rPr>
              <a:t>③チーム養育を力強く推進させる</a:t>
            </a:r>
          </a:p>
        </p:txBody>
      </p:sp>
      <p:sp>
        <p:nvSpPr>
          <p:cNvPr id="9" name="タイトル 1">
            <a:extLst>
              <a:ext uri="{FF2B5EF4-FFF2-40B4-BE49-F238E27FC236}">
                <a16:creationId xmlns:a16="http://schemas.microsoft.com/office/drawing/2014/main" xmlns="" id="{4F0CFB8C-7161-4857-9CBF-127D831AF972}"/>
              </a:ext>
            </a:extLst>
          </p:cNvPr>
          <p:cNvSpPr>
            <a:spLocks noGrp="1"/>
          </p:cNvSpPr>
          <p:nvPr>
            <p:ph type="title"/>
          </p:nvPr>
        </p:nvSpPr>
        <p:spPr>
          <a:xfrm>
            <a:off x="-8716" y="18316"/>
            <a:ext cx="12200716" cy="990600"/>
          </a:xfrm>
        </p:spPr>
        <p:txBody>
          <a:bodyPr>
            <a:normAutofit/>
          </a:bodyPr>
          <a:lstStyle/>
          <a:p>
            <a:pPr algn="ctr"/>
            <a:r>
              <a:rPr lang="ja-JP" altLang="en-US" sz="4000" b="1" dirty="0">
                <a:latin typeface="Meiryo UI" panose="020B0604030504040204" pitchFamily="50" charset="-128"/>
                <a:ea typeface="Meiryo UI" panose="020B0604030504040204" pitchFamily="50" charset="-128"/>
              </a:rPr>
              <a:t>なぜチームアプローチを学ぶのか（情報共有の重要性）</a:t>
            </a:r>
            <a:endParaRPr kumimoji="1" lang="ja-JP" altLang="en-US" sz="4000" b="1" dirty="0">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xmlns="" id="{E213C110-106D-4310-836A-C3F5EE970774}"/>
              </a:ext>
            </a:extLst>
          </p:cNvPr>
          <p:cNvSpPr txBox="1"/>
          <p:nvPr/>
        </p:nvSpPr>
        <p:spPr>
          <a:xfrm>
            <a:off x="142824" y="1088353"/>
            <a:ext cx="5754638" cy="1938992"/>
          </a:xfrm>
          <a:prstGeom prst="rect">
            <a:avLst/>
          </a:prstGeom>
          <a:noFill/>
        </p:spPr>
        <p:txBody>
          <a:bodyPr wrap="square" rtlCol="0">
            <a:spAutoFit/>
          </a:bodyPr>
          <a:lstStyle/>
          <a:p>
            <a:r>
              <a:rPr lang="ja-JP" altLang="en-US" sz="2400" dirty="0">
                <a:latin typeface="Meiryo UI" panose="020B0604030504040204" pitchFamily="50" charset="-128"/>
                <a:ea typeface="Meiryo UI" panose="020B0604030504040204" pitchFamily="50" charset="-128"/>
              </a:rPr>
              <a:t>＜児童養護施設が持つ二つの場＞</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児童養護施設は、子ども達にとって生活の場</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であり、職員にとっては労働の場である。</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右図の天秤のように、常につり合いが取れているわけではなく、事あるごとにどちらかに傾く。</a:t>
            </a:r>
            <a:endParaRPr lang="en-US" altLang="ja-JP" sz="2400" dirty="0">
              <a:latin typeface="Meiryo UI" panose="020B0604030504040204" pitchFamily="50" charset="-128"/>
              <a:ea typeface="Meiryo UI" panose="020B0604030504040204" pitchFamily="50" charset="-128"/>
            </a:endParaRPr>
          </a:p>
        </p:txBody>
      </p:sp>
      <p:pic>
        <p:nvPicPr>
          <p:cNvPr id="4" name="図 3">
            <a:extLst>
              <a:ext uri="{FF2B5EF4-FFF2-40B4-BE49-F238E27FC236}">
                <a16:creationId xmlns:a16="http://schemas.microsoft.com/office/drawing/2014/main" xmlns="" id="{7B5B6FD5-5DCB-4D5C-ABDA-D53389BE605A}"/>
              </a:ext>
            </a:extLst>
          </p:cNvPr>
          <p:cNvPicPr>
            <a:picLocks noChangeAspect="1"/>
          </p:cNvPicPr>
          <p:nvPr/>
        </p:nvPicPr>
        <p:blipFill>
          <a:blip r:embed="rId3" cstate="print">
            <a:extLst>
              <a:ext uri="{28A0092B-C50C-407E-A947-70E740481C1C}">
                <a14:useLocalDpi xmlns:a14="http://schemas.microsoft.com/office/drawing/2010/main" val="0"/>
              </a:ext>
              <a:ext uri="{837473B0-CC2E-450A-ABE3-18F120FF3D39}">
                <a1611:picAttrSrcUrl xmlns:a1611="http://schemas.microsoft.com/office/drawing/2016/11/main" xmlns="" r:id="rId4"/>
              </a:ext>
            </a:extLst>
          </a:blip>
          <a:stretch>
            <a:fillRect/>
          </a:stretch>
        </p:blipFill>
        <p:spPr>
          <a:xfrm>
            <a:off x="5897462" y="964132"/>
            <a:ext cx="6068088" cy="1938991"/>
          </a:xfrm>
          <a:prstGeom prst="rect">
            <a:avLst/>
          </a:prstGeom>
        </p:spPr>
      </p:pic>
      <p:sp>
        <p:nvSpPr>
          <p:cNvPr id="13" name="四角形: 角を丸くする 12">
            <a:extLst>
              <a:ext uri="{FF2B5EF4-FFF2-40B4-BE49-F238E27FC236}">
                <a16:creationId xmlns:a16="http://schemas.microsoft.com/office/drawing/2014/main" xmlns="" id="{C5425FE7-D958-4EE9-A02B-1975E5BA186C}"/>
              </a:ext>
            </a:extLst>
          </p:cNvPr>
          <p:cNvSpPr/>
          <p:nvPr/>
        </p:nvSpPr>
        <p:spPr>
          <a:xfrm>
            <a:off x="6091642" y="1793406"/>
            <a:ext cx="2160240" cy="573669"/>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latin typeface="Meiryo UI" panose="020B0604030504040204" pitchFamily="50" charset="-128"/>
                <a:ea typeface="Meiryo UI" panose="020B0604030504040204" pitchFamily="50" charset="-128"/>
              </a:rPr>
              <a:t>生活の場</a:t>
            </a:r>
          </a:p>
        </p:txBody>
      </p:sp>
      <p:sp>
        <p:nvSpPr>
          <p:cNvPr id="14" name="四角形: 角を丸くする 13">
            <a:extLst>
              <a:ext uri="{FF2B5EF4-FFF2-40B4-BE49-F238E27FC236}">
                <a16:creationId xmlns:a16="http://schemas.microsoft.com/office/drawing/2014/main" xmlns="" id="{46717C03-CC50-4BA5-B2C1-36960C794577}"/>
              </a:ext>
            </a:extLst>
          </p:cNvPr>
          <p:cNvSpPr/>
          <p:nvPr/>
        </p:nvSpPr>
        <p:spPr>
          <a:xfrm>
            <a:off x="9643400" y="1771014"/>
            <a:ext cx="2160240" cy="573669"/>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latin typeface="Meiryo UI" panose="020B0604030504040204" pitchFamily="50" charset="-128"/>
                <a:ea typeface="Meiryo UI" panose="020B0604030504040204" pitchFamily="50" charset="-128"/>
              </a:rPr>
              <a:t>労働の場</a:t>
            </a:r>
          </a:p>
        </p:txBody>
      </p:sp>
      <p:sp>
        <p:nvSpPr>
          <p:cNvPr id="8" name="矢印: 下 7">
            <a:extLst>
              <a:ext uri="{FF2B5EF4-FFF2-40B4-BE49-F238E27FC236}">
                <a16:creationId xmlns:a16="http://schemas.microsoft.com/office/drawing/2014/main" xmlns="" id="{3D721506-DDFA-42B8-951D-C7E2D87B730D}"/>
              </a:ext>
            </a:extLst>
          </p:cNvPr>
          <p:cNvSpPr/>
          <p:nvPr/>
        </p:nvSpPr>
        <p:spPr>
          <a:xfrm>
            <a:off x="5638382" y="4416825"/>
            <a:ext cx="51816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47141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a:extLst>
              <a:ext uri="{FF2B5EF4-FFF2-40B4-BE49-F238E27FC236}">
                <a16:creationId xmlns:a16="http://schemas.microsoft.com/office/drawing/2014/main" xmlns="" id="{DE2C10B4-4CF4-4898-A24B-29AD06174759}"/>
              </a:ext>
            </a:extLst>
          </p:cNvPr>
          <p:cNvSpPr>
            <a:spLocks noGrp="1"/>
          </p:cNvSpPr>
          <p:nvPr>
            <p:ph type="title"/>
          </p:nvPr>
        </p:nvSpPr>
        <p:spPr>
          <a:xfrm>
            <a:off x="-8716" y="18316"/>
            <a:ext cx="12200716" cy="990600"/>
          </a:xfrm>
        </p:spPr>
        <p:txBody>
          <a:bodyPr>
            <a:normAutofit/>
          </a:bodyPr>
          <a:lstStyle/>
          <a:p>
            <a:pPr algn="ctr"/>
            <a:r>
              <a:rPr lang="ja-JP" altLang="en-US" sz="4000" b="1" dirty="0">
                <a:latin typeface="Meiryo UI" panose="020B0604030504040204" pitchFamily="50" charset="-128"/>
                <a:ea typeface="Meiryo UI" panose="020B0604030504040204" pitchFamily="50" charset="-128"/>
              </a:rPr>
              <a:t>なぜチームアプローチを学ぶのか（チームの支え合い）</a:t>
            </a:r>
            <a:endParaRPr kumimoji="1" lang="ja-JP" altLang="en-US" sz="4000" b="1" dirty="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xmlns="" id="{54A2A6F6-5079-4B6E-A903-FEF5A59B1477}"/>
              </a:ext>
            </a:extLst>
          </p:cNvPr>
          <p:cNvSpPr txBox="1"/>
          <p:nvPr/>
        </p:nvSpPr>
        <p:spPr>
          <a:xfrm>
            <a:off x="1571400" y="1621137"/>
            <a:ext cx="9040484" cy="1938992"/>
          </a:xfrm>
          <a:prstGeom prst="rect">
            <a:avLst/>
          </a:prstGeom>
          <a:noFill/>
        </p:spPr>
        <p:txBody>
          <a:bodyPr wrap="square" rtlCol="0">
            <a:spAutoFit/>
          </a:bodyPr>
          <a:lstStyle/>
          <a:p>
            <a:r>
              <a:rPr lang="ja-JP" altLang="en-US" sz="2400" dirty="0">
                <a:latin typeface="Meiryo UI" panose="020B0604030504040204" pitchFamily="50" charset="-128"/>
                <a:ea typeface="Meiryo UI" panose="020B0604030504040204" pitchFamily="50" charset="-128"/>
              </a:rPr>
              <a:t>チームアプローチとは、子どもに関わる人が、様々な専門性を活かしながら</a:t>
            </a:r>
            <a:endParaRPr lang="en-US" altLang="ja-JP" sz="2400" dirty="0">
              <a:latin typeface="Meiryo UI" panose="020B0604030504040204" pitchFamily="50" charset="-128"/>
              <a:ea typeface="Meiryo UI" panose="020B0604030504040204" pitchFamily="50" charset="-128"/>
            </a:endParaRPr>
          </a:p>
          <a:p>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（見立てを立てながら）目の前に生じている課題・困難に対して、その解</a:t>
            </a:r>
            <a:endParaRPr lang="en-US" altLang="ja-JP" sz="2400" dirty="0">
              <a:latin typeface="Meiryo UI" panose="020B0604030504040204" pitchFamily="50" charset="-128"/>
              <a:ea typeface="Meiryo UI" panose="020B0604030504040204" pitchFamily="50" charset="-128"/>
            </a:endParaRPr>
          </a:p>
          <a:p>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決や解消に向けて、協働して取り組んでいくこと</a:t>
            </a:r>
            <a:endParaRPr lang="en-US" altLang="ja-JP" sz="2400" dirty="0">
              <a:latin typeface="Meiryo UI" panose="020B0604030504040204" pitchFamily="50" charset="-128"/>
              <a:ea typeface="Meiryo UI" panose="020B0604030504040204" pitchFamily="50" charset="-128"/>
            </a:endParaRPr>
          </a:p>
        </p:txBody>
      </p:sp>
      <p:sp>
        <p:nvSpPr>
          <p:cNvPr id="2" name="矢印: 下 1">
            <a:extLst>
              <a:ext uri="{FF2B5EF4-FFF2-40B4-BE49-F238E27FC236}">
                <a16:creationId xmlns:a16="http://schemas.microsoft.com/office/drawing/2014/main" xmlns="" id="{0568B1C1-B60C-4B56-ABFB-1D4226CD6FDC}"/>
              </a:ext>
            </a:extLst>
          </p:cNvPr>
          <p:cNvSpPr/>
          <p:nvPr/>
        </p:nvSpPr>
        <p:spPr>
          <a:xfrm>
            <a:off x="5522298" y="4030078"/>
            <a:ext cx="1138687" cy="5003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xmlns="" id="{CB5895DF-C223-4CD1-9E88-B96A12674878}"/>
              </a:ext>
            </a:extLst>
          </p:cNvPr>
          <p:cNvSpPr txBox="1"/>
          <p:nvPr/>
        </p:nvSpPr>
        <p:spPr>
          <a:xfrm>
            <a:off x="1399567" y="5000359"/>
            <a:ext cx="9745761" cy="461665"/>
          </a:xfrm>
          <a:prstGeom prst="rect">
            <a:avLst/>
          </a:prstGeom>
          <a:noFill/>
        </p:spPr>
        <p:txBody>
          <a:bodyPr wrap="square" rtlCol="0">
            <a:spAutoFit/>
          </a:bodyPr>
          <a:lstStyle/>
          <a:p>
            <a:r>
              <a:rPr lang="ja-JP" altLang="en-US" sz="2400" b="1" u="sng" dirty="0">
                <a:latin typeface="Meiryo UI" panose="020B0604030504040204" pitchFamily="50" charset="-128"/>
                <a:ea typeface="Meiryo UI" panose="020B0604030504040204" pitchFamily="50" charset="-128"/>
              </a:rPr>
              <a:t>良好な職員チーム作りは、子どもと関わる私たちにとって、大切なテーマです！</a:t>
            </a:r>
            <a:endParaRPr lang="en-US" altLang="ja-JP" sz="2400" b="1" u="sng"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9907544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6176" y="-42862"/>
            <a:ext cx="12003153" cy="1147406"/>
          </a:xfrm>
        </p:spPr>
        <p:txBody>
          <a:bodyPr>
            <a:noAutofit/>
          </a:bodyPr>
          <a:lstStyle/>
          <a:p>
            <a:r>
              <a:rPr lang="ja-JP" altLang="en-US" sz="4000" b="1" dirty="0" smtClean="0">
                <a:latin typeface="Meiryo UI" panose="020B0604030504040204" pitchFamily="50" charset="-128"/>
                <a:ea typeface="Meiryo UI" panose="020B0604030504040204" pitchFamily="50" charset="-128"/>
              </a:rPr>
              <a:t>チームの構造</a:t>
            </a:r>
            <a:r>
              <a:rPr lang="en-US" altLang="ja-JP" sz="4000" b="1" dirty="0">
                <a:latin typeface="Meiryo UI" panose="020B0604030504040204" pitchFamily="50" charset="-128"/>
                <a:ea typeface="Meiryo UI" panose="020B0604030504040204" pitchFamily="50" charset="-128"/>
              </a:rPr>
              <a:t>:</a:t>
            </a:r>
            <a:r>
              <a:rPr lang="ja-JP" altLang="en-US" sz="4000" b="1" dirty="0" smtClean="0">
                <a:latin typeface="Meiryo UI" panose="020B0604030504040204" pitchFamily="50" charset="-128"/>
                <a:ea typeface="Meiryo UI" panose="020B0604030504040204" pitchFamily="50" charset="-128"/>
              </a:rPr>
              <a:t>施設に所属する専門職</a:t>
            </a:r>
            <a:r>
              <a:rPr lang="ja-JP" altLang="en-US" sz="4000" b="1" dirty="0">
                <a:latin typeface="Meiryo UI" panose="020B0604030504040204" pitchFamily="50" charset="-128"/>
                <a:ea typeface="Meiryo UI" panose="020B0604030504040204" pitchFamily="50" charset="-128"/>
              </a:rPr>
              <a:t>、</a:t>
            </a:r>
            <a:r>
              <a:rPr lang="ja-JP" altLang="en-US" sz="4000" b="1" dirty="0" smtClean="0">
                <a:latin typeface="Meiryo UI" panose="020B0604030504040204" pitchFamily="50" charset="-128"/>
                <a:ea typeface="Meiryo UI" panose="020B0604030504040204" pitchFamily="50" charset="-128"/>
              </a:rPr>
              <a:t>多機関との協働</a:t>
            </a:r>
            <a:endParaRPr lang="ja-JP" altLang="en-US" sz="4000" b="1" dirty="0">
              <a:latin typeface="Meiryo UI" panose="020B0604030504040204" pitchFamily="50" charset="-128"/>
              <a:ea typeface="Meiryo UI" panose="020B0604030504040204" pitchFamily="50" charset="-128"/>
            </a:endParaRPr>
          </a:p>
        </p:txBody>
      </p:sp>
      <p:graphicFrame>
        <p:nvGraphicFramePr>
          <p:cNvPr id="6" name="図表 5">
            <a:extLst>
              <a:ext uri="{FF2B5EF4-FFF2-40B4-BE49-F238E27FC236}">
                <a16:creationId xmlns="" xmlns:a16="http://schemas.microsoft.com/office/drawing/2014/main" id="{F4691CC1-E9AE-4EFA-8138-264FA3887248}"/>
              </a:ext>
            </a:extLst>
          </p:cNvPr>
          <p:cNvGraphicFramePr/>
          <p:nvPr>
            <p:extLst/>
          </p:nvPr>
        </p:nvGraphicFramePr>
        <p:xfrm>
          <a:off x="67502" y="1628800"/>
          <a:ext cx="5770547" cy="51798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コンテンツ プレースホルダー 2">
            <a:extLst>
              <a:ext uri="{FF2B5EF4-FFF2-40B4-BE49-F238E27FC236}">
                <a16:creationId xmlns="" xmlns:a16="http://schemas.microsoft.com/office/drawing/2014/main" id="{EE98B705-A7B7-4E73-880C-7E6B2CDD50AF}"/>
              </a:ext>
            </a:extLst>
          </p:cNvPr>
          <p:cNvSpPr txBox="1">
            <a:spLocks/>
          </p:cNvSpPr>
          <p:nvPr/>
        </p:nvSpPr>
        <p:spPr>
          <a:xfrm>
            <a:off x="8188219" y="692696"/>
            <a:ext cx="2477514" cy="3881754"/>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endParaRPr lang="ja-JP" altLang="en-US" dirty="0"/>
          </a:p>
          <a:p>
            <a:endParaRPr lang="ja-JP" altLang="en-US" dirty="0"/>
          </a:p>
        </p:txBody>
      </p:sp>
      <p:sp>
        <p:nvSpPr>
          <p:cNvPr id="12" name="角丸四角形 11"/>
          <p:cNvSpPr/>
          <p:nvPr/>
        </p:nvSpPr>
        <p:spPr>
          <a:xfrm>
            <a:off x="6542063" y="859376"/>
            <a:ext cx="4139136" cy="594928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latin typeface="Meiryo UI" panose="020B0604030504040204" pitchFamily="50" charset="-128"/>
                <a:ea typeface="Meiryo UI" panose="020B0604030504040204" pitchFamily="50" charset="-128"/>
              </a:rPr>
              <a:t>　</a:t>
            </a:r>
            <a:r>
              <a:rPr lang="en-US" altLang="ja-JP" sz="2400" dirty="0">
                <a:latin typeface="Meiryo UI" panose="020B0604030504040204" pitchFamily="50" charset="-128"/>
                <a:ea typeface="Meiryo UI" panose="020B0604030504040204" pitchFamily="50" charset="-128"/>
              </a:rPr>
              <a:t>【</a:t>
            </a:r>
            <a:r>
              <a:rPr lang="ja-JP" altLang="en-US" sz="2400" dirty="0">
                <a:latin typeface="Meiryo UI" panose="020B0604030504040204" pitchFamily="50" charset="-128"/>
                <a:ea typeface="Meiryo UI" panose="020B0604030504040204" pitchFamily="50" charset="-128"/>
              </a:rPr>
              <a:t>施設に所属</a:t>
            </a:r>
            <a:r>
              <a:rPr lang="ja-JP" altLang="en-US" sz="2400" dirty="0" smtClean="0">
                <a:latin typeface="Meiryo UI" panose="020B0604030504040204" pitchFamily="50" charset="-128"/>
                <a:ea typeface="Meiryo UI" panose="020B0604030504040204" pitchFamily="50" charset="-128"/>
              </a:rPr>
              <a:t>する専門</a:t>
            </a:r>
            <a:r>
              <a:rPr lang="ja-JP" altLang="en-US" sz="2400" dirty="0">
                <a:latin typeface="Meiryo UI" panose="020B0604030504040204" pitchFamily="50" charset="-128"/>
                <a:ea typeface="Meiryo UI" panose="020B0604030504040204" pitchFamily="50" charset="-128"/>
              </a:rPr>
              <a:t>職</a:t>
            </a:r>
            <a:r>
              <a:rPr lang="en-US" altLang="ja-JP" sz="2400" dirty="0">
                <a:latin typeface="Meiryo UI" panose="020B0604030504040204" pitchFamily="50" charset="-128"/>
                <a:ea typeface="Meiryo UI" panose="020B0604030504040204" pitchFamily="50" charset="-128"/>
              </a:rPr>
              <a:t>】</a:t>
            </a:r>
          </a:p>
          <a:p>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施設長</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個別対応職員</a:t>
            </a:r>
            <a:endParaRPr lang="en-US" altLang="ja-JP" sz="2400" dirty="0">
              <a:latin typeface="Meiryo UI" panose="020B0604030504040204" pitchFamily="50" charset="-128"/>
              <a:ea typeface="Meiryo UI" panose="020B0604030504040204" pitchFamily="50" charset="-128"/>
            </a:endParaRPr>
          </a:p>
          <a:p>
            <a:r>
              <a:rPr lang="en-US" altLang="ja-JP" sz="2400" dirty="0">
                <a:latin typeface="Meiryo UI" panose="020B0604030504040204" pitchFamily="50" charset="-128"/>
                <a:ea typeface="Meiryo UI" panose="020B0604030504040204" pitchFamily="50" charset="-128"/>
              </a:rPr>
              <a:t>FSW</a:t>
            </a:r>
          </a:p>
          <a:p>
            <a:r>
              <a:rPr lang="ja-JP" altLang="en-US" sz="2400" dirty="0">
                <a:latin typeface="Meiryo UI" panose="020B0604030504040204" pitchFamily="50" charset="-128"/>
                <a:ea typeface="Meiryo UI" panose="020B0604030504040204" pitchFamily="50" charset="-128"/>
              </a:rPr>
              <a:t>里親支援専門相談員</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自立</a:t>
            </a:r>
            <a:r>
              <a:rPr lang="ja-JP" altLang="en-US" sz="2400" dirty="0" smtClean="0">
                <a:latin typeface="Meiryo UI" panose="020B0604030504040204" pitchFamily="50" charset="-128"/>
                <a:ea typeface="Meiryo UI" panose="020B0604030504040204" pitchFamily="50" charset="-128"/>
              </a:rPr>
              <a:t>支援担当職員</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栄養士</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事務員</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調理員</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心理職</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看護師</a:t>
            </a:r>
            <a:endParaRPr lang="en-US" altLang="ja-JP" sz="2400" dirty="0">
              <a:latin typeface="Meiryo UI" panose="020B0604030504040204" pitchFamily="50" charset="-128"/>
              <a:ea typeface="Meiryo UI" panose="020B0604030504040204" pitchFamily="50" charset="-128"/>
            </a:endParaRPr>
          </a:p>
          <a:p>
            <a:r>
              <a:rPr lang="en-US" altLang="ja-JP" sz="2400" dirty="0">
                <a:latin typeface="Meiryo UI" panose="020B0604030504040204" pitchFamily="50" charset="-128"/>
                <a:ea typeface="Meiryo UI" panose="020B0604030504040204" pitchFamily="50" charset="-128"/>
              </a:rPr>
              <a:t>(</a:t>
            </a:r>
            <a:r>
              <a:rPr lang="ja-JP" altLang="en-US" sz="2400" dirty="0">
                <a:latin typeface="Meiryo UI" panose="020B0604030504040204" pitchFamily="50" charset="-128"/>
                <a:ea typeface="Meiryo UI" panose="020B0604030504040204" pitchFamily="50" charset="-128"/>
              </a:rPr>
              <a:t>嘱託医</a:t>
            </a:r>
            <a:r>
              <a:rPr lang="en-US" altLang="ja-JP" sz="2400" dirty="0">
                <a:latin typeface="Meiryo UI" panose="020B0604030504040204" pitchFamily="50" charset="-128"/>
                <a:ea typeface="Meiryo UI" panose="020B0604030504040204" pitchFamily="50" charset="-128"/>
              </a:rPr>
              <a:t>)</a:t>
            </a:r>
          </a:p>
        </p:txBody>
      </p:sp>
      <p:sp>
        <p:nvSpPr>
          <p:cNvPr id="13" name="角丸四角形 12"/>
          <p:cNvSpPr/>
          <p:nvPr/>
        </p:nvSpPr>
        <p:spPr>
          <a:xfrm>
            <a:off x="9131653" y="4148809"/>
            <a:ext cx="2850759" cy="2655757"/>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latin typeface="Meiryo UI" panose="020B0604030504040204" pitchFamily="50" charset="-128"/>
                <a:ea typeface="Meiryo UI" panose="020B0604030504040204" pitchFamily="50" charset="-128"/>
              </a:rPr>
              <a:t>　</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　</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　</a:t>
            </a:r>
            <a:r>
              <a:rPr lang="ja-JP" altLang="en-US" sz="2400" dirty="0" smtClean="0">
                <a:latin typeface="Meiryo UI" panose="020B0604030504040204" pitchFamily="50" charset="-128"/>
                <a:ea typeface="Meiryo UI" panose="020B0604030504040204" pitchFamily="50" charset="-128"/>
              </a:rPr>
              <a:t> </a:t>
            </a:r>
            <a:r>
              <a:rPr lang="en-US" altLang="ja-JP" sz="2400" dirty="0" smtClean="0">
                <a:latin typeface="Meiryo UI" panose="020B0604030504040204" pitchFamily="50" charset="-128"/>
                <a:ea typeface="Meiryo UI" panose="020B0604030504040204" pitchFamily="50" charset="-128"/>
              </a:rPr>
              <a:t>【</a:t>
            </a:r>
            <a:r>
              <a:rPr lang="ja-JP" altLang="en-US" sz="2400" dirty="0">
                <a:latin typeface="Meiryo UI" panose="020B0604030504040204" pitchFamily="50" charset="-128"/>
                <a:ea typeface="Meiryo UI" panose="020B0604030504040204" pitchFamily="50" charset="-128"/>
              </a:rPr>
              <a:t>多機関協働</a:t>
            </a:r>
            <a:r>
              <a:rPr lang="en-US" altLang="ja-JP" sz="2400" dirty="0">
                <a:latin typeface="Meiryo UI" panose="020B0604030504040204" pitchFamily="50" charset="-128"/>
                <a:ea typeface="Meiryo UI" panose="020B0604030504040204" pitchFamily="50" charset="-128"/>
              </a:rPr>
              <a:t>】</a:t>
            </a:r>
          </a:p>
          <a:p>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児童相談所</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学校</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医療機関</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市区町村</a:t>
            </a:r>
            <a:r>
              <a:rPr lang="en-US" altLang="ja-JP" sz="2400" dirty="0">
                <a:latin typeface="Meiryo UI" panose="020B0604030504040204" pitchFamily="50" charset="-128"/>
                <a:ea typeface="Meiryo UI" panose="020B0604030504040204" pitchFamily="50" charset="-128"/>
              </a:rPr>
              <a:t>(</a:t>
            </a:r>
            <a:r>
              <a:rPr lang="ja-JP" altLang="en-US" sz="2400" dirty="0">
                <a:latin typeface="Meiryo UI" panose="020B0604030504040204" pitchFamily="50" charset="-128"/>
                <a:ea typeface="Meiryo UI" panose="020B0604030504040204" pitchFamily="50" charset="-128"/>
              </a:rPr>
              <a:t>要対協</a:t>
            </a:r>
            <a:r>
              <a:rPr lang="en-US" altLang="ja-JP" sz="2400" dirty="0">
                <a:latin typeface="Meiryo UI" panose="020B0604030504040204" pitchFamily="50" charset="-128"/>
                <a:ea typeface="Meiryo UI" panose="020B0604030504040204" pitchFamily="50" charset="-128"/>
              </a:rPr>
              <a:t>)</a:t>
            </a:r>
          </a:p>
          <a:p>
            <a:r>
              <a:rPr lang="ja-JP" altLang="en-US" sz="2400" dirty="0">
                <a:latin typeface="Meiryo UI" panose="020B0604030504040204" pitchFamily="50" charset="-128"/>
                <a:ea typeface="Meiryo UI" panose="020B0604030504040204" pitchFamily="50" charset="-128"/>
              </a:rPr>
              <a:t>　　　　　　　　　　</a:t>
            </a:r>
            <a:r>
              <a:rPr lang="ja-JP" altLang="en-US" sz="2400" dirty="0" smtClean="0">
                <a:latin typeface="Meiryo UI" panose="020B0604030504040204" pitchFamily="50" charset="-128"/>
                <a:ea typeface="Meiryo UI" panose="020B0604030504040204" pitchFamily="50" charset="-128"/>
              </a:rPr>
              <a:t>等</a:t>
            </a:r>
            <a:endParaRPr lang="en-US" altLang="ja-JP" sz="2400" dirty="0">
              <a:latin typeface="Meiryo UI" panose="020B0604030504040204" pitchFamily="50" charset="-128"/>
              <a:ea typeface="Meiryo UI" panose="020B0604030504040204" pitchFamily="50" charset="-128"/>
            </a:endParaRPr>
          </a:p>
          <a:p>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　　　　　　　</a:t>
            </a:r>
            <a:endParaRPr lang="en-US" altLang="ja-JP" sz="2400" dirty="0">
              <a:latin typeface="Meiryo UI" panose="020B0604030504040204" pitchFamily="50" charset="-128"/>
              <a:ea typeface="Meiryo UI" panose="020B0604030504040204" pitchFamily="50" charset="-128"/>
            </a:endParaRPr>
          </a:p>
        </p:txBody>
      </p:sp>
      <p:pic>
        <p:nvPicPr>
          <p:cNvPr id="5" name="図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970691" y="5192905"/>
            <a:ext cx="1611661" cy="1611661"/>
          </a:xfrm>
          <a:prstGeom prst="rect">
            <a:avLst/>
          </a:prstGeom>
        </p:spPr>
      </p:pic>
      <p:sp>
        <p:nvSpPr>
          <p:cNvPr id="4" name="ストライプ矢印 3"/>
          <p:cNvSpPr/>
          <p:nvPr/>
        </p:nvSpPr>
        <p:spPr>
          <a:xfrm>
            <a:off x="4806871" y="3140968"/>
            <a:ext cx="1875745" cy="2573048"/>
          </a:xfrm>
          <a:prstGeom prst="stripedRightArrow">
            <a:avLst>
              <a:gd name="adj1" fmla="val 50000"/>
              <a:gd name="adj2" fmla="val 46577"/>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 name="テキスト ボックス 2"/>
          <p:cNvSpPr txBox="1"/>
          <p:nvPr/>
        </p:nvSpPr>
        <p:spPr>
          <a:xfrm>
            <a:off x="67502" y="913070"/>
            <a:ext cx="6459095" cy="523220"/>
          </a:xfrm>
          <a:prstGeom prst="rect">
            <a:avLst/>
          </a:prstGeom>
          <a:noFill/>
        </p:spPr>
        <p:txBody>
          <a:bodyPr wrap="square" rtlCol="0">
            <a:spAutoFit/>
          </a:bodyPr>
          <a:lstStyle/>
          <a:p>
            <a:r>
              <a:rPr kumimoji="1" lang="ja-JP" altLang="en-US" sz="2800" dirty="0" smtClean="0">
                <a:latin typeface="Meiryo UI" panose="020B0604030504040204" pitchFamily="50" charset="-128"/>
                <a:ea typeface="Meiryo UI" panose="020B0604030504040204" pitchFamily="50" charset="-128"/>
              </a:rPr>
              <a:t>○チームの構造</a:t>
            </a:r>
            <a:r>
              <a:rPr lang="en-US" altLang="ja-JP" sz="2800" dirty="0" smtClean="0">
                <a:latin typeface="Meiryo UI" panose="020B0604030504040204" pitchFamily="50" charset="-128"/>
                <a:ea typeface="Meiryo UI" panose="020B0604030504040204" pitchFamily="50" charset="-128"/>
              </a:rPr>
              <a:t>(</a:t>
            </a:r>
            <a:r>
              <a:rPr lang="ja-JP" altLang="en-US" sz="2800" dirty="0" smtClean="0">
                <a:latin typeface="Meiryo UI" panose="020B0604030504040204" pitchFamily="50" charset="-128"/>
                <a:ea typeface="Meiryo UI" panose="020B0604030504040204" pitchFamily="50" charset="-128"/>
              </a:rPr>
              <a:t>ミクロ・メゾ・マクロの視点</a:t>
            </a:r>
            <a:r>
              <a:rPr lang="en-US" altLang="ja-JP" sz="2800" dirty="0" smtClean="0">
                <a:latin typeface="Meiryo UI" panose="020B0604030504040204" pitchFamily="50" charset="-128"/>
                <a:ea typeface="Meiryo UI" panose="020B0604030504040204" pitchFamily="50" charset="-128"/>
              </a:rPr>
              <a:t>)</a:t>
            </a:r>
            <a:endParaRPr kumimoji="1" lang="ja-JP" altLang="en-US" sz="2800" dirty="0">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1245908" y="3331149"/>
            <a:ext cx="1111926" cy="461665"/>
          </a:xfrm>
          <a:prstGeom prst="rect">
            <a:avLst/>
          </a:prstGeom>
          <a:noFill/>
        </p:spPr>
        <p:txBody>
          <a:bodyPr wrap="square" rtlCol="0">
            <a:spAutoFit/>
          </a:bodyPr>
          <a:lstStyle/>
          <a:p>
            <a:r>
              <a:rPr kumimoji="1" lang="en-US" altLang="ja-JP" sz="2400" b="1" dirty="0" smtClean="0">
                <a:latin typeface="Meiryo UI" panose="020B0604030504040204" pitchFamily="50" charset="-128"/>
                <a:ea typeface="Meiryo UI" panose="020B0604030504040204" pitchFamily="50" charset="-128"/>
              </a:rPr>
              <a:t>【</a:t>
            </a:r>
            <a:r>
              <a:rPr kumimoji="1" lang="ja-JP" altLang="en-US" sz="2400" b="1" dirty="0" smtClean="0">
                <a:latin typeface="Meiryo UI" panose="020B0604030504040204" pitchFamily="50" charset="-128"/>
                <a:ea typeface="Meiryo UI" panose="020B0604030504040204" pitchFamily="50" charset="-128"/>
              </a:rPr>
              <a:t>メゾ</a:t>
            </a:r>
            <a:r>
              <a:rPr kumimoji="1" lang="en-US" altLang="ja-JP" sz="2400" b="1" dirty="0" smtClean="0">
                <a:latin typeface="Meiryo UI" panose="020B0604030504040204" pitchFamily="50" charset="-128"/>
                <a:ea typeface="Meiryo UI" panose="020B0604030504040204" pitchFamily="50" charset="-128"/>
              </a:rPr>
              <a:t>】</a:t>
            </a:r>
            <a:endParaRPr kumimoji="1" lang="ja-JP" altLang="en-US" sz="2400" b="1" dirty="0">
              <a:latin typeface="Meiryo UI" panose="020B0604030504040204" pitchFamily="50" charset="-128"/>
              <a:ea typeface="Meiryo UI" panose="020B0604030504040204" pitchFamily="50" charset="-128"/>
            </a:endParaRPr>
          </a:p>
        </p:txBody>
      </p:sp>
      <p:sp>
        <p:nvSpPr>
          <p:cNvPr id="11" name="テキスト ボックス 10"/>
          <p:cNvSpPr txBox="1"/>
          <p:nvPr/>
        </p:nvSpPr>
        <p:spPr>
          <a:xfrm>
            <a:off x="2141257" y="4000805"/>
            <a:ext cx="1241059" cy="461665"/>
          </a:xfrm>
          <a:prstGeom prst="rect">
            <a:avLst/>
          </a:prstGeom>
          <a:noFill/>
        </p:spPr>
        <p:txBody>
          <a:bodyPr wrap="square" rtlCol="0">
            <a:spAutoFit/>
          </a:bodyPr>
          <a:lstStyle/>
          <a:p>
            <a:r>
              <a:rPr lang="en-US" altLang="ja-JP" sz="2400" b="1" dirty="0" smtClean="0">
                <a:latin typeface="Meiryo UI" panose="020B0604030504040204" pitchFamily="50" charset="-128"/>
                <a:ea typeface="Meiryo UI" panose="020B0604030504040204" pitchFamily="50" charset="-128"/>
              </a:rPr>
              <a:t>【</a:t>
            </a:r>
            <a:r>
              <a:rPr lang="ja-JP" altLang="en-US" sz="2400" b="1" dirty="0" smtClean="0">
                <a:latin typeface="Meiryo UI" panose="020B0604030504040204" pitchFamily="50" charset="-128"/>
                <a:ea typeface="Meiryo UI" panose="020B0604030504040204" pitchFamily="50" charset="-128"/>
              </a:rPr>
              <a:t>ミクロ</a:t>
            </a:r>
            <a:r>
              <a:rPr lang="en-US" altLang="ja-JP" sz="2400" b="1" dirty="0" smtClean="0">
                <a:latin typeface="Meiryo UI" panose="020B0604030504040204" pitchFamily="50" charset="-128"/>
                <a:ea typeface="Meiryo UI" panose="020B0604030504040204" pitchFamily="50" charset="-128"/>
              </a:rPr>
              <a:t>】</a:t>
            </a:r>
            <a:endParaRPr kumimoji="1" lang="ja-JP" altLang="en-US" sz="2400" b="1" dirty="0">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1000224" y="2146999"/>
            <a:ext cx="1460818" cy="461665"/>
          </a:xfrm>
          <a:prstGeom prst="rect">
            <a:avLst/>
          </a:prstGeom>
          <a:noFill/>
        </p:spPr>
        <p:txBody>
          <a:bodyPr wrap="square" rtlCol="0">
            <a:spAutoFit/>
          </a:bodyPr>
          <a:lstStyle/>
          <a:p>
            <a:r>
              <a:rPr kumimoji="1" lang="en-US" altLang="ja-JP" sz="2400" b="1" dirty="0" smtClean="0">
                <a:latin typeface="Meiryo UI" panose="020B0604030504040204" pitchFamily="50" charset="-128"/>
                <a:ea typeface="Meiryo UI" panose="020B0604030504040204" pitchFamily="50" charset="-128"/>
              </a:rPr>
              <a:t>【</a:t>
            </a:r>
            <a:r>
              <a:rPr kumimoji="1" lang="ja-JP" altLang="en-US" sz="2400" b="1" dirty="0" smtClean="0">
                <a:latin typeface="Meiryo UI" panose="020B0604030504040204" pitchFamily="50" charset="-128"/>
                <a:ea typeface="Meiryo UI" panose="020B0604030504040204" pitchFamily="50" charset="-128"/>
              </a:rPr>
              <a:t>マクロ</a:t>
            </a:r>
            <a:r>
              <a:rPr kumimoji="1" lang="en-US" altLang="ja-JP" sz="2400" b="1" dirty="0" smtClean="0">
                <a:latin typeface="Meiryo UI" panose="020B0604030504040204" pitchFamily="50" charset="-128"/>
                <a:ea typeface="Meiryo UI" panose="020B0604030504040204" pitchFamily="50" charset="-128"/>
              </a:rPr>
              <a:t>】</a:t>
            </a:r>
            <a:endParaRPr kumimoji="1" lang="ja-JP" altLang="en-US" sz="24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457439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912</TotalTime>
  <Words>2516</Words>
  <Application>Microsoft Office PowerPoint</Application>
  <PresentationFormat>ワイド画面</PresentationFormat>
  <Paragraphs>382</Paragraphs>
  <Slides>15</Slides>
  <Notes>15</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15</vt:i4>
      </vt:variant>
    </vt:vector>
  </HeadingPairs>
  <TitlesOfParts>
    <vt:vector size="21" baseType="lpstr">
      <vt:lpstr>Meiryo UI</vt:lpstr>
      <vt:lpstr>ＭＳ Ｐゴシック</vt:lpstr>
      <vt:lpstr>Arial</vt:lpstr>
      <vt:lpstr>Calibri</vt:lpstr>
      <vt:lpstr>Calibri Light</vt:lpstr>
      <vt:lpstr>Office テーマ</vt:lpstr>
      <vt:lpstr>⑥チームアプローチと機関協働 </vt:lpstr>
      <vt:lpstr>本領域で獲得するスキル </vt:lpstr>
      <vt:lpstr>PowerPoint プレゼンテーション</vt:lpstr>
      <vt:lpstr>なぜチームアプローチを学ぶのか（背景を知ろう）</vt:lpstr>
      <vt:lpstr>なぜチームアプローチを学ぶのか（背景を知ろう）</vt:lpstr>
      <vt:lpstr>なぜチームアプローチを学ぶのか（背景を知ろう）</vt:lpstr>
      <vt:lpstr>なぜチームアプローチを学ぶのか（情報共有の重要性）</vt:lpstr>
      <vt:lpstr>なぜチームアプローチを学ぶのか（チームの支え合い）</vt:lpstr>
      <vt:lpstr>チームの構造:施設に所属する専門職、多機関との協働</vt:lpstr>
      <vt:lpstr>PowerPoint プレゼンテーション</vt:lpstr>
      <vt:lpstr>多機関協働:児童相談所の役割と機能</vt:lpstr>
      <vt:lpstr>多機関協働:学校の役割と機能</vt:lpstr>
      <vt:lpstr>PowerPoint プレゼンテーション</vt:lpstr>
      <vt:lpstr>PowerPoint プレゼンテーション</vt:lpstr>
      <vt:lpstr>まとめ（メッセージ）</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jimu1</dc:creator>
  <cp:lastModifiedBy>jimu1</cp:lastModifiedBy>
  <cp:revision>138</cp:revision>
  <cp:lastPrinted>2021-03-25T09:50:08Z</cp:lastPrinted>
  <dcterms:created xsi:type="dcterms:W3CDTF">2021-02-24T08:25:04Z</dcterms:created>
  <dcterms:modified xsi:type="dcterms:W3CDTF">2021-03-31T02:52:10Z</dcterms:modified>
</cp:coreProperties>
</file>