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68" r:id="rId2"/>
    <p:sldId id="270" r:id="rId3"/>
    <p:sldId id="269" r:id="rId4"/>
    <p:sldId id="261" r:id="rId5"/>
    <p:sldId id="256" r:id="rId6"/>
    <p:sldId id="265" r:id="rId7"/>
    <p:sldId id="258" r:id="rId8"/>
    <p:sldId id="259" r:id="rId9"/>
    <p:sldId id="266" r:id="rId10"/>
    <p:sldId id="267" r:id="rId11"/>
    <p:sldId id="257" r:id="rId12"/>
    <p:sldId id="260" r:id="rId13"/>
    <p:sldId id="263" r:id="rId14"/>
    <p:sldId id="264" r:id="rId15"/>
  </p:sldIdLst>
  <p:sldSz cx="12192000" cy="6858000"/>
  <p:notesSz cx="6888163" cy="100203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60755" autoAdjust="0"/>
  </p:normalViewPr>
  <p:slideViewPr>
    <p:cSldViewPr snapToGrid="0">
      <p:cViewPr varScale="1">
        <p:scale>
          <a:sx n="41" d="100"/>
          <a:sy n="41" d="100"/>
        </p:scale>
        <p:origin x="1628" y="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84871" cy="502755"/>
          </a:xfrm>
          <a:prstGeom prst="rect">
            <a:avLst/>
          </a:prstGeom>
        </p:spPr>
        <p:txBody>
          <a:bodyPr vert="horz" lIns="96616" tIns="48308" rIns="96616" bIns="48308" rtlCol="0"/>
          <a:lstStyle>
            <a:lvl1pPr algn="l">
              <a:defRPr sz="1300"/>
            </a:lvl1pPr>
          </a:lstStyle>
          <a:p>
            <a:endParaRPr kumimoji="1" lang="ja-JP" altLang="en-US"/>
          </a:p>
        </p:txBody>
      </p:sp>
      <p:sp>
        <p:nvSpPr>
          <p:cNvPr id="3" name="日付プレースホルダー 2"/>
          <p:cNvSpPr>
            <a:spLocks noGrp="1"/>
          </p:cNvSpPr>
          <p:nvPr>
            <p:ph type="dt" idx="1"/>
          </p:nvPr>
        </p:nvSpPr>
        <p:spPr>
          <a:xfrm>
            <a:off x="3901698" y="0"/>
            <a:ext cx="2984871" cy="502755"/>
          </a:xfrm>
          <a:prstGeom prst="rect">
            <a:avLst/>
          </a:prstGeom>
        </p:spPr>
        <p:txBody>
          <a:bodyPr vert="horz" lIns="96616" tIns="48308" rIns="96616" bIns="48308" rtlCol="0"/>
          <a:lstStyle>
            <a:lvl1pPr algn="r">
              <a:defRPr sz="1300"/>
            </a:lvl1pPr>
          </a:lstStyle>
          <a:p>
            <a:fld id="{5D32BC0A-1392-4218-BE97-CE994282B9D0}" type="datetimeFigureOut">
              <a:rPr kumimoji="1" lang="ja-JP" altLang="en-US" smtClean="0"/>
              <a:t>2021/3/23</a:t>
            </a:fld>
            <a:endParaRPr kumimoji="1" lang="ja-JP" altLang="en-US"/>
          </a:p>
        </p:txBody>
      </p:sp>
      <p:sp>
        <p:nvSpPr>
          <p:cNvPr id="4" name="スライド イメージ プレースホルダー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6616" tIns="48308" rIns="96616" bIns="48308" rtlCol="0" anchor="ctr"/>
          <a:lstStyle/>
          <a:p>
            <a:endParaRPr lang="ja-JP" altLang="en-US"/>
          </a:p>
        </p:txBody>
      </p:sp>
      <p:sp>
        <p:nvSpPr>
          <p:cNvPr id="5" name="ノート プレースホルダー 4"/>
          <p:cNvSpPr>
            <a:spLocks noGrp="1"/>
          </p:cNvSpPr>
          <p:nvPr>
            <p:ph type="body" sz="quarter" idx="3"/>
          </p:nvPr>
        </p:nvSpPr>
        <p:spPr>
          <a:xfrm>
            <a:off x="688817" y="4822269"/>
            <a:ext cx="5510530" cy="3945493"/>
          </a:xfrm>
          <a:prstGeom prst="rect">
            <a:avLst/>
          </a:prstGeom>
        </p:spPr>
        <p:txBody>
          <a:bodyPr vert="horz" lIns="96616" tIns="48308" rIns="96616" bIns="4830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517547"/>
            <a:ext cx="2984871" cy="502754"/>
          </a:xfrm>
          <a:prstGeom prst="rect">
            <a:avLst/>
          </a:prstGeom>
        </p:spPr>
        <p:txBody>
          <a:bodyPr vert="horz" lIns="96616" tIns="48308" rIns="96616" bIns="48308"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901698" y="9517547"/>
            <a:ext cx="2984871" cy="502754"/>
          </a:xfrm>
          <a:prstGeom prst="rect">
            <a:avLst/>
          </a:prstGeom>
        </p:spPr>
        <p:txBody>
          <a:bodyPr vert="horz" lIns="96616" tIns="48308" rIns="96616" bIns="48308" rtlCol="0" anchor="b"/>
          <a:lstStyle>
            <a:lvl1pPr algn="r">
              <a:defRPr sz="1300"/>
            </a:lvl1pPr>
          </a:lstStyle>
          <a:p>
            <a:fld id="{A7799A77-4AC4-491F-ACC5-E7A2FC1EB9C4}" type="slidenum">
              <a:rPr kumimoji="1" lang="ja-JP" altLang="en-US" smtClean="0"/>
              <a:t>‹#›</a:t>
            </a:fld>
            <a:endParaRPr kumimoji="1" lang="ja-JP" altLang="en-US"/>
          </a:p>
        </p:txBody>
      </p:sp>
    </p:spTree>
    <p:extLst>
      <p:ext uri="{BB962C8B-B14F-4D97-AF65-F5344CB8AC3E}">
        <p14:creationId xmlns:p14="http://schemas.microsoft.com/office/powerpoint/2010/main" val="31423393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7799A77-4AC4-491F-ACC5-E7A2FC1EB9C4}" type="slidenum">
              <a:rPr kumimoji="1" lang="ja-JP" altLang="en-US" smtClean="0"/>
              <a:t>2</a:t>
            </a:fld>
            <a:endParaRPr kumimoji="1" lang="ja-JP" altLang="en-US"/>
          </a:p>
        </p:txBody>
      </p:sp>
    </p:spTree>
    <p:extLst>
      <p:ext uri="{BB962C8B-B14F-4D97-AF65-F5344CB8AC3E}">
        <p14:creationId xmlns:p14="http://schemas.microsoft.com/office/powerpoint/2010/main" val="34022560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300" dirty="0"/>
              <a:t>トラウマ（外傷体験）とは、その人の生命や存在に強い衝撃をもたらす出来事を外傷性ストレッサーと呼び、その体験をトラウマ（外傷体験）と呼ぶ。</a:t>
            </a:r>
            <a:endParaRPr lang="en-US" altLang="ja-JP" sz="1300" dirty="0"/>
          </a:p>
          <a:p>
            <a:r>
              <a:rPr lang="ja-JP" altLang="en-US" sz="1300" dirty="0"/>
              <a:t>トラウマ反応の多くは一過性に経過し、症状が軽く済む場合もあるが外傷後ストレス障害（</a:t>
            </a:r>
            <a:r>
              <a:rPr lang="en-US" altLang="ja-JP" sz="1300" dirty="0"/>
              <a:t>PTSD</a:t>
            </a:r>
            <a:r>
              <a:rPr lang="ja-JP" altLang="en-US" sz="1300" dirty="0"/>
              <a:t>）と呼ばれる精神的後遺症が発症することもある。</a:t>
            </a:r>
            <a:endParaRPr lang="en-US" altLang="ja-JP" sz="1300" dirty="0"/>
          </a:p>
          <a:p>
            <a:endParaRPr lang="en-US" altLang="ja-JP" sz="1300" dirty="0"/>
          </a:p>
          <a:p>
            <a:r>
              <a:rPr lang="ja-JP" altLang="en-US" sz="1300" dirty="0"/>
              <a:t>子どもの</a:t>
            </a:r>
            <a:r>
              <a:rPr lang="en-US" altLang="ja-JP" sz="1300" dirty="0"/>
              <a:t>PTSD</a:t>
            </a:r>
            <a:r>
              <a:rPr lang="ja-JP" altLang="en-US" sz="1300" dirty="0"/>
              <a:t>症状</a:t>
            </a:r>
            <a:endParaRPr lang="en-US" altLang="ja-JP" sz="1300" dirty="0"/>
          </a:p>
          <a:p>
            <a:r>
              <a:rPr lang="en-US" altLang="ja-JP" sz="1300" dirty="0"/>
              <a:t>〈</a:t>
            </a:r>
            <a:r>
              <a:rPr lang="ja-JP" altLang="en-US" sz="1300" dirty="0"/>
              <a:t>再体験</a:t>
            </a:r>
            <a:r>
              <a:rPr lang="en-US" altLang="ja-JP" sz="1300" dirty="0"/>
              <a:t>〉</a:t>
            </a:r>
            <a:r>
              <a:rPr lang="ja-JP" altLang="en-US" sz="1300" dirty="0"/>
              <a:t>遊びでの再現、悪夢。フラッシュバック。</a:t>
            </a:r>
            <a:endParaRPr lang="en-US" altLang="ja-JP" sz="1300" dirty="0"/>
          </a:p>
          <a:p>
            <a:r>
              <a:rPr lang="en-US" altLang="ja-JP" sz="1300" dirty="0"/>
              <a:t>〈</a:t>
            </a:r>
            <a:r>
              <a:rPr lang="ja-JP" altLang="en-US" sz="1300" dirty="0"/>
              <a:t>回避症状</a:t>
            </a:r>
            <a:r>
              <a:rPr lang="en-US" altLang="ja-JP" sz="1300" dirty="0"/>
              <a:t>〉</a:t>
            </a:r>
            <a:r>
              <a:rPr lang="ja-JP" altLang="en-US" sz="1300" dirty="0"/>
              <a:t>感情の解離、否認。萎縮、引きこもり。外傷体験を思い出させる場面で活動性が下がる。</a:t>
            </a:r>
            <a:endParaRPr lang="en-US" altLang="ja-JP" sz="1300" dirty="0"/>
          </a:p>
          <a:p>
            <a:r>
              <a:rPr lang="en-US" altLang="ja-JP" sz="1300" dirty="0"/>
              <a:t>〈</a:t>
            </a:r>
            <a:r>
              <a:rPr lang="ja-JP" altLang="en-US" sz="1300" dirty="0"/>
              <a:t>陰性の認知、気分</a:t>
            </a:r>
            <a:r>
              <a:rPr lang="en-US" altLang="ja-JP" sz="1300" dirty="0"/>
              <a:t>〉</a:t>
            </a:r>
            <a:r>
              <a:rPr lang="ja-JP" altLang="en-US" sz="1300" dirty="0"/>
              <a:t>どうせうまくいかない、嫌な人だらけなどマイナスな認知。嫌なことばかり、悲しいことばかりと常に感じている。</a:t>
            </a:r>
            <a:endParaRPr lang="en-US" altLang="ja-JP" sz="1300" dirty="0"/>
          </a:p>
          <a:p>
            <a:r>
              <a:rPr lang="en-US" altLang="ja-JP" sz="1300" dirty="0"/>
              <a:t>〈</a:t>
            </a:r>
            <a:r>
              <a:rPr lang="ja-JP" altLang="en-US" sz="1300" dirty="0"/>
              <a:t>過剰覚醒</a:t>
            </a:r>
            <a:r>
              <a:rPr lang="en-US" altLang="ja-JP" sz="1300" dirty="0"/>
              <a:t>〉</a:t>
            </a:r>
            <a:r>
              <a:rPr lang="ja-JP" altLang="en-US" sz="1300" dirty="0"/>
              <a:t>入眠時のイライラ、眠りの浅さ、夜驚。過度な警戒、怖がり、注意集中困難、集中力の減少。苛立たしさ、怒りの爆発、激しい癇癪。</a:t>
            </a:r>
            <a:endParaRPr lang="en-US" altLang="ja-JP" sz="1300" dirty="0"/>
          </a:p>
          <a:p>
            <a:endParaRPr lang="en-US" altLang="ja-JP" sz="1300" dirty="0"/>
          </a:p>
          <a:p>
            <a:r>
              <a:rPr lang="ja-JP" altLang="ja-JP" sz="1300" dirty="0"/>
              <a:t>トラウマのケアについて</a:t>
            </a:r>
            <a:r>
              <a:rPr lang="ja-JP" altLang="en-US" sz="1300" dirty="0"/>
              <a:t>（文部科学省、心のケア）</a:t>
            </a:r>
            <a:endParaRPr lang="ja-JP" altLang="ja-JP" sz="1300" dirty="0"/>
          </a:p>
          <a:p>
            <a:r>
              <a:rPr lang="ja-JP" altLang="en-US" sz="1300" dirty="0"/>
              <a:t>　　　　　　　</a:t>
            </a:r>
            <a:r>
              <a:rPr lang="ja-JP" altLang="ja-JP" sz="1300" dirty="0"/>
              <a:t>安全と安心の保証</a:t>
            </a:r>
            <a:r>
              <a:rPr lang="ja-JP" altLang="en-US" sz="1300" dirty="0"/>
              <a:t>：生命の安全を確保するための避難行動。身体的な負傷の手当てなど医療的援助。精神的な安心の確保。</a:t>
            </a:r>
            <a:endParaRPr lang="en-US" altLang="ja-JP" sz="1300" dirty="0"/>
          </a:p>
          <a:p>
            <a:r>
              <a:rPr lang="ja-JP" altLang="en-US" sz="1300" dirty="0"/>
              <a:t>　　　　　　　　　　　　　　　　　　　精神的な安心の確保には、大人が落ち着いた行動と対処をすること。正確な情報の把握と伝達を行う。不安な感情などを受け止め安心させることが必要。</a:t>
            </a:r>
            <a:endParaRPr lang="ja-JP" altLang="ja-JP" sz="1300" dirty="0"/>
          </a:p>
          <a:p>
            <a:r>
              <a:rPr lang="en-US" altLang="ja-JP" sz="1300" dirty="0"/>
              <a:t> </a:t>
            </a:r>
            <a:r>
              <a:rPr lang="ja-JP" altLang="en-US" sz="1300" dirty="0"/>
              <a:t>　</a:t>
            </a:r>
            <a:r>
              <a:rPr lang="ja-JP" altLang="ja-JP" sz="1300" dirty="0"/>
              <a:t>生活環境ストレッサーの低減</a:t>
            </a:r>
            <a:r>
              <a:rPr lang="ja-JP" altLang="en-US" sz="1300" dirty="0"/>
              <a:t>：日常生活の喪失等の生活ストレッサーは</a:t>
            </a:r>
            <a:r>
              <a:rPr lang="en-US" altLang="ja-JP" sz="1300" dirty="0"/>
              <a:t>PTSD</a:t>
            </a:r>
            <a:r>
              <a:rPr lang="ja-JP" altLang="en-US" sz="1300" dirty="0"/>
              <a:t>やストレス障害を発生しやすくする。</a:t>
            </a:r>
            <a:endParaRPr lang="ja-JP" altLang="ja-JP" sz="1300" dirty="0"/>
          </a:p>
          <a:p>
            <a:r>
              <a:rPr lang="en-US" altLang="ja-JP" sz="1300" dirty="0"/>
              <a:t> </a:t>
            </a:r>
            <a:r>
              <a:rPr lang="ja-JP" altLang="en-US" sz="1300" dirty="0"/>
              <a:t>　　　　　　　</a:t>
            </a:r>
            <a:r>
              <a:rPr lang="ja-JP" altLang="ja-JP" sz="1300" dirty="0"/>
              <a:t>嗜癖行動を避ける</a:t>
            </a:r>
            <a:r>
              <a:rPr lang="ja-JP" altLang="en-US" sz="1300" dirty="0"/>
              <a:t>：過食などの嗜癖行動が増加するため注意する。</a:t>
            </a:r>
            <a:endParaRPr lang="en-US" altLang="ja-JP" sz="1300" dirty="0"/>
          </a:p>
          <a:p>
            <a:r>
              <a:rPr lang="ja-JP" altLang="en-US" sz="1300" dirty="0"/>
              <a:t>　　　心身の緊張を低下させる：心身機能の回復、リラクゼーションなどの身体ケアからおこなう。</a:t>
            </a:r>
            <a:endParaRPr lang="en-US" altLang="ja-JP" sz="1300" dirty="0"/>
          </a:p>
          <a:p>
            <a:r>
              <a:rPr lang="en-US" altLang="ja-JP" sz="1300" dirty="0"/>
              <a:t> </a:t>
            </a:r>
            <a:r>
              <a:rPr lang="ja-JP" altLang="ja-JP" sz="1300" dirty="0"/>
              <a:t>自己コントロール力を取り戻す</a:t>
            </a:r>
            <a:r>
              <a:rPr lang="ja-JP" altLang="en-US" sz="1300" dirty="0"/>
              <a:t>：それまでできていた日常生活の様々な行動ができなくなることがあるため、次第に自立した責任のある行動をとれるように自己コントロール力を回復させる。</a:t>
            </a:r>
            <a:endParaRPr lang="ja-JP" altLang="ja-JP" sz="1300" dirty="0"/>
          </a:p>
          <a:p>
            <a:r>
              <a:rPr lang="en-US" altLang="ja-JP" sz="1300" dirty="0"/>
              <a:t> </a:t>
            </a:r>
            <a:r>
              <a:rPr lang="ja-JP" altLang="ja-JP" sz="1300" dirty="0"/>
              <a:t>抑うつや過度の自己否定的な考えに注意する</a:t>
            </a:r>
            <a:r>
              <a:rPr lang="ja-JP" altLang="en-US" sz="1300" dirty="0"/>
              <a:t>：よく話を聞き、過度の自己否定的な考えを取り除くことや、思いつめたことはしないと約束すること等、周囲の人が見守ることが必要。</a:t>
            </a:r>
            <a:endParaRPr lang="ja-JP" altLang="ja-JP" sz="1300" dirty="0"/>
          </a:p>
          <a:p>
            <a:r>
              <a:rPr lang="en-US" altLang="ja-JP" sz="1300" dirty="0"/>
              <a:t> </a:t>
            </a:r>
            <a:r>
              <a:rPr lang="ja-JP" altLang="ja-JP" sz="1300" dirty="0"/>
              <a:t>安定した人間関係を築く</a:t>
            </a:r>
            <a:r>
              <a:rPr lang="ja-JP" altLang="en-US" sz="1300" dirty="0"/>
              <a:t>：外傷体験を受けた子どもが孤立しないように暖かな気持ちで関わり、気持ちを受け止め人への信頼関係が回復できるように援助することが大切。</a:t>
            </a:r>
            <a:endParaRPr lang="ja-JP" altLang="ja-JP" sz="1300" dirty="0"/>
          </a:p>
          <a:p>
            <a:r>
              <a:rPr lang="en-US" altLang="ja-JP" sz="1300" dirty="0"/>
              <a:t> </a:t>
            </a:r>
            <a:r>
              <a:rPr lang="ja-JP" altLang="ja-JP" sz="1300" dirty="0"/>
              <a:t>人生への再統合を計る</a:t>
            </a:r>
            <a:r>
              <a:rPr lang="ja-JP" altLang="en-US" sz="1300" dirty="0"/>
              <a:t>：将来を肯定的に生きる夢、希望、目標、信念が持てるように援助していく。</a:t>
            </a:r>
            <a:endParaRPr lang="ja-JP" altLang="ja-JP" sz="1300" dirty="0"/>
          </a:p>
          <a:p>
            <a:r>
              <a:rPr lang="en-US" altLang="ja-JP" sz="1300" dirty="0"/>
              <a:t> </a:t>
            </a:r>
            <a:r>
              <a:rPr lang="ja-JP" altLang="ja-JP" sz="1300" dirty="0"/>
              <a:t>スクリーニングと専門ケア</a:t>
            </a:r>
            <a:r>
              <a:rPr lang="ja-JP" altLang="en-US" sz="1300" dirty="0"/>
              <a:t>：トラウマ反応の症状が強い時には、早期に専門的ケアを受けことが必要。</a:t>
            </a:r>
            <a:endParaRPr lang="ja-JP" altLang="ja-JP" sz="1300" dirty="0"/>
          </a:p>
          <a:p>
            <a:endParaRPr kumimoji="1" lang="ja-JP" altLang="en-US" dirty="0"/>
          </a:p>
        </p:txBody>
      </p:sp>
      <p:sp>
        <p:nvSpPr>
          <p:cNvPr id="4" name="スライド番号プレースホルダー 3"/>
          <p:cNvSpPr>
            <a:spLocks noGrp="1"/>
          </p:cNvSpPr>
          <p:nvPr>
            <p:ph type="sldNum" sz="quarter" idx="10"/>
          </p:nvPr>
        </p:nvSpPr>
        <p:spPr/>
        <p:txBody>
          <a:bodyPr/>
          <a:lstStyle/>
          <a:p>
            <a:fld id="{A7799A77-4AC4-491F-ACC5-E7A2FC1EB9C4}" type="slidenum">
              <a:rPr kumimoji="1" lang="ja-JP" altLang="en-US" smtClean="0"/>
              <a:t>11</a:t>
            </a:fld>
            <a:endParaRPr kumimoji="1" lang="ja-JP" altLang="en-US"/>
          </a:p>
        </p:txBody>
      </p:sp>
    </p:spTree>
    <p:extLst>
      <p:ext uri="{BB962C8B-B14F-4D97-AF65-F5344CB8AC3E}">
        <p14:creationId xmlns:p14="http://schemas.microsoft.com/office/powerpoint/2010/main" val="38946017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１．アタッチメント対象者の不在</a:t>
            </a:r>
            <a:endParaRPr kumimoji="1" lang="en-US" altLang="ja-JP" dirty="0"/>
          </a:p>
          <a:p>
            <a:r>
              <a:rPr kumimoji="1" lang="ja-JP" altLang="en-US" dirty="0"/>
              <a:t>⇒不安、不快時にアタッチメント対象者が不在なことにより、安全基地が機能しない。その為、次の探索行動に移る事が出来ない。</a:t>
            </a:r>
            <a:endParaRPr kumimoji="1" lang="en-US" altLang="ja-JP" dirty="0"/>
          </a:p>
          <a:p>
            <a:r>
              <a:rPr kumimoji="1" lang="ja-JP" altLang="en-US" dirty="0"/>
              <a:t>⇒安心、安全の感覚の源になる愛着対象が見いだせない</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安心、安全が保障されずに、周りの世界が信頼のおけない恐怖の世界となる</a:t>
            </a:r>
            <a:endParaRPr kumimoji="1" lang="en-US" altLang="ja-JP" dirty="0"/>
          </a:p>
          <a:p>
            <a:endParaRPr kumimoji="1" lang="en-US" altLang="ja-JP" dirty="0"/>
          </a:p>
          <a:p>
            <a:endParaRPr kumimoji="1" lang="en-US" altLang="ja-JP" dirty="0"/>
          </a:p>
          <a:p>
            <a:r>
              <a:rPr kumimoji="1" lang="ja-JP" altLang="en-US" dirty="0"/>
              <a:t>２．基本的信頼感獲得の阻害</a:t>
            </a:r>
            <a:endParaRPr kumimoji="1" lang="en-US" altLang="ja-JP" dirty="0"/>
          </a:p>
          <a:p>
            <a:r>
              <a:rPr kumimoji="1" lang="ja-JP" altLang="en-US" dirty="0"/>
              <a:t>⇒エリクソンの初期の発達の課題である基本的信頼感が獲得できず、その後の心的課題の積み上げが困難となる。</a:t>
            </a:r>
            <a:endParaRPr kumimoji="1" lang="en-US" altLang="ja-JP" dirty="0"/>
          </a:p>
          <a:p>
            <a:endParaRPr kumimoji="1" lang="en-US" altLang="ja-JP" dirty="0"/>
          </a:p>
          <a:p>
            <a:r>
              <a:rPr kumimoji="1" lang="ja-JP" altLang="en-US" dirty="0"/>
              <a:t>３．反応性アタッチメント障害（</a:t>
            </a:r>
            <a:r>
              <a:rPr kumimoji="1" lang="en-US" altLang="ja-JP" dirty="0"/>
              <a:t>DSM-5</a:t>
            </a:r>
            <a:r>
              <a:rPr kumimoji="1" lang="ja-JP" altLang="en-US" dirty="0"/>
              <a:t>）</a:t>
            </a:r>
            <a:endParaRPr kumimoji="1" lang="en-US" altLang="ja-JP" dirty="0"/>
          </a:p>
          <a:p>
            <a:r>
              <a:rPr kumimoji="1" lang="ja-JP" altLang="en-US" dirty="0"/>
              <a:t>　大人の養育者に対する抑制された情動的引きこもった行動</a:t>
            </a:r>
            <a:endParaRPr kumimoji="1" lang="en-US" altLang="ja-JP" dirty="0"/>
          </a:p>
          <a:p>
            <a:r>
              <a:rPr kumimoji="1" lang="ja-JP" altLang="en-US" dirty="0"/>
              <a:t>　他者に対する最低限の対人交流と情動の反応</a:t>
            </a:r>
            <a:endParaRPr kumimoji="1" lang="en-US" altLang="ja-JP" dirty="0"/>
          </a:p>
          <a:p>
            <a:r>
              <a:rPr kumimoji="1" lang="ja-JP" altLang="en-US" dirty="0"/>
              <a:t>　制限された陽性の反応</a:t>
            </a:r>
            <a:endParaRPr kumimoji="1" lang="en-US" altLang="ja-JP" dirty="0"/>
          </a:p>
          <a:p>
            <a:r>
              <a:rPr kumimoji="1" lang="ja-JP" altLang="en-US" dirty="0"/>
              <a:t>　大人の養育者との威嚇的でない交流の間でも、説明できない明らかないらただしや、悲しみ、恐怖エピソードがある</a:t>
            </a:r>
            <a:endParaRPr kumimoji="1" lang="en-US" altLang="ja-JP" dirty="0"/>
          </a:p>
          <a:p>
            <a:endParaRPr kumimoji="1" lang="en-US" altLang="ja-JP" dirty="0"/>
          </a:p>
          <a:p>
            <a:r>
              <a:rPr lang="ja-JP" altLang="en-US" dirty="0">
                <a:solidFill>
                  <a:srgbClr val="C00000"/>
                </a:solidFill>
                <a:latin typeface="+mj-ea"/>
              </a:rPr>
              <a:t>４．アタッチメント障害の具体的な症状</a:t>
            </a:r>
            <a:endParaRPr lang="en-US" altLang="ja-JP" dirty="0">
              <a:solidFill>
                <a:srgbClr val="C00000"/>
              </a:solidFill>
              <a:latin typeface="+mj-ea"/>
            </a:endParaRPr>
          </a:p>
          <a:p>
            <a:r>
              <a:rPr lang="ja-JP" altLang="en-US" dirty="0">
                <a:solidFill>
                  <a:srgbClr val="C00000"/>
                </a:solidFill>
                <a:latin typeface="+mj-ea"/>
              </a:rPr>
              <a:t>　・ムラのある多動</a:t>
            </a:r>
            <a:endParaRPr lang="en-US" altLang="ja-JP" dirty="0">
              <a:solidFill>
                <a:srgbClr val="C00000"/>
              </a:solidFill>
              <a:latin typeface="+mj-ea"/>
            </a:endParaRPr>
          </a:p>
          <a:p>
            <a:r>
              <a:rPr lang="ja-JP" altLang="en-US" dirty="0">
                <a:solidFill>
                  <a:srgbClr val="C00000"/>
                </a:solidFill>
                <a:latin typeface="+mj-ea"/>
              </a:rPr>
              <a:t>　・モノをなくす、さわる、囲まれるなどモノに執着する。</a:t>
            </a:r>
            <a:endParaRPr lang="en-US" altLang="ja-JP" dirty="0">
              <a:solidFill>
                <a:srgbClr val="C00000"/>
              </a:solidFill>
              <a:latin typeface="+mj-ea"/>
            </a:endParaRPr>
          </a:p>
          <a:p>
            <a:r>
              <a:rPr lang="ja-JP" altLang="en-US" dirty="0">
                <a:solidFill>
                  <a:srgbClr val="C00000"/>
                </a:solidFill>
                <a:latin typeface="+mj-ea"/>
              </a:rPr>
              <a:t>　・高所、</a:t>
            </a:r>
            <a:r>
              <a:rPr lang="ja-JP" altLang="en-US" dirty="0">
                <a:solidFill>
                  <a:schemeClr val="tx1"/>
                </a:solidFill>
                <a:latin typeface="+mn-lt"/>
              </a:rPr>
              <a:t>投擲、痛さへの鈍感</a:t>
            </a:r>
            <a:endParaRPr lang="en-US" altLang="ja-JP" dirty="0">
              <a:solidFill>
                <a:schemeClr val="tx1"/>
              </a:solidFill>
              <a:latin typeface="+mn-lt"/>
            </a:endParaRPr>
          </a:p>
          <a:p>
            <a:r>
              <a:rPr lang="ja-JP" altLang="en-US" dirty="0">
                <a:solidFill>
                  <a:schemeClr val="tx1"/>
                </a:solidFill>
                <a:latin typeface="+mn-lt"/>
              </a:rPr>
              <a:t>　・注目されたい行動。自作自演、愛情試し行動、愛情欲求エスカレート現象等。</a:t>
            </a:r>
            <a:endParaRPr lang="en-US" altLang="ja-JP" dirty="0">
              <a:solidFill>
                <a:schemeClr val="tx1"/>
              </a:solidFill>
              <a:latin typeface="+mn-lt"/>
            </a:endParaRPr>
          </a:p>
          <a:p>
            <a:r>
              <a:rPr lang="ja-JP" altLang="en-US" dirty="0">
                <a:solidFill>
                  <a:schemeClr val="tx1"/>
                </a:solidFill>
                <a:latin typeface="+mn-lt"/>
              </a:rPr>
              <a:t>　・規範遵守行動の困難。</a:t>
            </a:r>
          </a:p>
          <a:p>
            <a:r>
              <a:rPr lang="ja-JP" altLang="en-US" dirty="0">
                <a:solidFill>
                  <a:schemeClr val="tx1"/>
                </a:solidFill>
                <a:latin typeface="+mn-lt"/>
              </a:rPr>
              <a:t>　・籠ったり、焦点的・混乱的・爆発的攻撃を行う。　</a:t>
            </a:r>
            <a:r>
              <a:rPr lang="en-US" altLang="ja-JP" dirty="0">
                <a:solidFill>
                  <a:schemeClr val="tx1"/>
                </a:solidFill>
                <a:latin typeface="+mn-lt"/>
              </a:rPr>
              <a:t>etc.</a:t>
            </a:r>
          </a:p>
          <a:p>
            <a:r>
              <a:rPr lang="en-US" altLang="ja-JP" dirty="0">
                <a:solidFill>
                  <a:srgbClr val="C00000"/>
                </a:solidFill>
                <a:latin typeface="+mj-ea"/>
              </a:rPr>
              <a:t>※</a:t>
            </a:r>
            <a:r>
              <a:rPr lang="ja-JP" altLang="en-US" dirty="0">
                <a:solidFill>
                  <a:srgbClr val="C00000"/>
                </a:solidFill>
                <a:latin typeface="+mj-ea"/>
              </a:rPr>
              <a:t>アタッチメント障害の症状は、発達障害と混同しやすいものもあるため、問題を抱える子どもを見極め適切な支援をしていくことが必要となる。</a:t>
            </a:r>
            <a:endParaRPr lang="en-US" altLang="ja-JP" dirty="0">
              <a:solidFill>
                <a:srgbClr val="C00000"/>
              </a:solidFill>
              <a:latin typeface="+mj-ea"/>
            </a:endParaRPr>
          </a:p>
          <a:p>
            <a:endParaRPr lang="en-US" altLang="ja-JP" dirty="0">
              <a:solidFill>
                <a:srgbClr val="C00000"/>
              </a:solidFill>
              <a:latin typeface="+mj-ea"/>
            </a:endParaRPr>
          </a:p>
          <a:p>
            <a:r>
              <a:rPr lang="ja-JP" altLang="en-US" dirty="0">
                <a:solidFill>
                  <a:srgbClr val="C00000"/>
                </a:solidFill>
                <a:latin typeface="+mj-ea"/>
              </a:rPr>
              <a:t>アタッチメント障害の克服には「安全な基地」の形成が必要。</a:t>
            </a:r>
            <a:r>
              <a:rPr lang="ja-JP" altLang="en-US" sz="1300" dirty="0"/>
              <a:t>困った時・不安や恐怖を感じた時に守ってもらえる拠り所として認識してもらえるようにしなければならない。</a:t>
            </a:r>
            <a:endParaRPr lang="en-US" altLang="ja-JP" sz="1300" dirty="0"/>
          </a:p>
          <a:p>
            <a:r>
              <a:rPr lang="ja-JP" altLang="en-US" sz="1300" dirty="0"/>
              <a:t>場合によってはカウンセリングや医療のサポートを取り入れることも必要となる。</a:t>
            </a:r>
            <a:endParaRPr lang="en-US" altLang="ja-JP" dirty="0">
              <a:solidFill>
                <a:srgbClr val="C00000"/>
              </a:solidFill>
              <a:latin typeface="+mj-ea"/>
            </a:endParaRPr>
          </a:p>
          <a:p>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051CBF4F-B9C9-4E06-822E-7508550793E5}" type="slidenum">
              <a:rPr kumimoji="1" lang="ja-JP" altLang="en-US" smtClean="0"/>
              <a:t>12</a:t>
            </a:fld>
            <a:endParaRPr kumimoji="1" lang="ja-JP" altLang="en-US"/>
          </a:p>
        </p:txBody>
      </p:sp>
    </p:spTree>
    <p:extLst>
      <p:ext uri="{BB962C8B-B14F-4D97-AF65-F5344CB8AC3E}">
        <p14:creationId xmlns:p14="http://schemas.microsoft.com/office/powerpoint/2010/main" val="15000534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喪失体験とは自分が大切にしてきたものを失う体験のことをいう。</a:t>
            </a:r>
            <a:endParaRPr lang="en-US" altLang="ja-JP" dirty="0"/>
          </a:p>
          <a:p>
            <a:r>
              <a:rPr lang="ja-JP" altLang="en-US" dirty="0"/>
              <a:t>①関係の喪失、②物の喪失、③環境の喪失、④自己の喪失、⑤習慣の喪失、⑥将来 の喪失、⑦大人からの保護の喪失がある。（ゴールドマン）</a:t>
            </a:r>
            <a:endParaRPr lang="en-US" altLang="ja-JP" dirty="0"/>
          </a:p>
          <a:p>
            <a:endParaRPr lang="en-US" altLang="ja-JP" dirty="0"/>
          </a:p>
          <a:p>
            <a:r>
              <a:rPr lang="ja-JP" altLang="en-US" dirty="0"/>
              <a:t>施設の入所に伴っては以下の喪失が考えられる。</a:t>
            </a:r>
            <a:endParaRPr lang="en-US" altLang="ja-JP" dirty="0"/>
          </a:p>
          <a:p>
            <a:r>
              <a:rPr lang="ja-JP" altLang="en-US" dirty="0"/>
              <a:t>① 施設入所や里親委託は、入所・委託前の暮らしの中で自分を支えてきた諸要件（友人、活動、家、 家具、地域など）を喪失する。</a:t>
            </a:r>
            <a:endParaRPr lang="en-US" altLang="ja-JP" dirty="0"/>
          </a:p>
          <a:p>
            <a:r>
              <a:rPr lang="ja-JP" altLang="en-US" dirty="0"/>
              <a:t>② 施設や委託となった後の担当者の変更や施設の措置変更、里親家庭の変更等が、新たな喪失となる。</a:t>
            </a:r>
            <a:endParaRPr lang="en-US" altLang="ja-JP" dirty="0"/>
          </a:p>
          <a:p>
            <a:r>
              <a:rPr lang="ja-JP" altLang="en-US" dirty="0"/>
              <a:t>③ 環境の変化や対象との分離を繰り返すことが、生きる基盤となるパーマネンシーの分断となり、 自己一貫性や自己の歴史性の喪失へとつながる。 </a:t>
            </a:r>
            <a:endParaRPr lang="en-US" altLang="ja-JP" dirty="0"/>
          </a:p>
          <a:p>
            <a:r>
              <a:rPr lang="ja-JP" altLang="en-US" dirty="0"/>
              <a:t>④ 一般的な家族のなかでは日常の会話を通して共有されている「子どもの歴史に関する協同記憶」 が、社会的養護のもとでは再生されずに、共有されにくい。このことも自己一貫性や自己の歴史 性の喪失につながる。</a:t>
            </a:r>
            <a:endParaRPr lang="en-US" altLang="ja-JP" dirty="0"/>
          </a:p>
          <a:p>
            <a:endParaRPr lang="en-US" altLang="ja-JP" dirty="0"/>
          </a:p>
          <a:p>
            <a:r>
              <a:rPr lang="ja-JP" altLang="en-US" dirty="0"/>
              <a:t>喪失を乗り越えるための取り組みについて</a:t>
            </a:r>
            <a:endParaRPr lang="en-US" altLang="ja-JP" dirty="0"/>
          </a:p>
          <a:p>
            <a:r>
              <a:rPr lang="ja-JP" altLang="en-US" dirty="0"/>
              <a:t>① 彼らの悲しみに寄り添い、子どもの話に十分に耳を傾け、彼らの言葉にならない複雑な思いを想像し、受け止めていく姿勢が基本であり本道となる。 </a:t>
            </a:r>
            <a:endParaRPr lang="en-US" altLang="ja-JP" dirty="0"/>
          </a:p>
          <a:p>
            <a:r>
              <a:rPr lang="ja-JP" altLang="en-US" dirty="0"/>
              <a:t>② 入所・委託の際に、それまでの歴史とこれからが分断されないよう、それまでの暮らしで子ども を支えてきた大切な人やものや活動等の諸々を入所・委託後もつなぎ、継続できるよう充分な配 慮と対応をする。</a:t>
            </a:r>
            <a:endParaRPr lang="en-US" altLang="ja-JP" dirty="0"/>
          </a:p>
          <a:p>
            <a:r>
              <a:rPr lang="ja-JP" altLang="en-US" dirty="0"/>
              <a:t>③ 措置変更や養育者の変更を可能な限り避け、それがどうしても必要な場合は、例えば「ならし保 育」など、移行に伴う手だてを十分に行い、喪失のリスクを低減できるよう対応する。 </a:t>
            </a:r>
            <a:endParaRPr lang="en-US" altLang="ja-JP" dirty="0"/>
          </a:p>
          <a:p>
            <a:r>
              <a:rPr lang="ja-JP" altLang="en-US" dirty="0"/>
              <a:t>④ 彼らの過去の思い出などを養育者と子どもと共有し、協同記憶としていくこと。そのための取組 みとして、日常生活の中でのライフストーリーワークや「育て・育ちノート」の実践などは非常 に有益である。 </a:t>
            </a:r>
            <a:endParaRPr lang="en-US" altLang="ja-JP" dirty="0"/>
          </a:p>
          <a:p>
            <a:r>
              <a:rPr lang="ja-JP" altLang="en-US" dirty="0"/>
              <a:t>⑤ 幼少期の逆境状況による外傷ストーリーの回復過程において、時に思春期・青年期に生じやすい 実存的絶望について深く理解し、寄り添い、粘り強く支えること。 </a:t>
            </a:r>
            <a:endParaRPr lang="en-US" altLang="ja-JP" dirty="0"/>
          </a:p>
          <a:p>
            <a:endParaRPr kumimoji="1" lang="en-US" altLang="ja-JP" dirty="0"/>
          </a:p>
          <a:p>
            <a:r>
              <a:rPr kumimoji="1" lang="ja-JP" altLang="en-US" dirty="0"/>
              <a:t>子どもの喪失体験に対しては「子どもならでは」の特徴について十分理解したうえでサポートを行う必要がある。</a:t>
            </a:r>
            <a:endParaRPr kumimoji="1" lang="en-US" altLang="ja-JP" dirty="0"/>
          </a:p>
          <a:p>
            <a:r>
              <a:rPr lang="ja-JP" altLang="en-US" dirty="0"/>
              <a:t>喪失の危険性を充分に認識し、意識 して子どもの過去のものがたりに耳を傾け、記憶の共有に努めることが重要。</a:t>
            </a:r>
            <a:endParaRPr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A7799A77-4AC4-491F-ACC5-E7A2FC1EB9C4}" type="slidenum">
              <a:rPr kumimoji="1" lang="ja-JP" altLang="en-US" smtClean="0"/>
              <a:t>13</a:t>
            </a:fld>
            <a:endParaRPr kumimoji="1" lang="ja-JP" altLang="en-US"/>
          </a:p>
        </p:txBody>
      </p:sp>
    </p:spTree>
    <p:extLst>
      <p:ext uri="{BB962C8B-B14F-4D97-AF65-F5344CB8AC3E}">
        <p14:creationId xmlns:p14="http://schemas.microsoft.com/office/powerpoint/2010/main" val="3654396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誤学習とは、</a:t>
            </a:r>
            <a:r>
              <a:rPr lang="ja-JP" altLang="en-US" sz="1300" dirty="0"/>
              <a:t>不適切な行動学習のこと。</a:t>
            </a:r>
            <a:r>
              <a:rPr kumimoji="1" lang="ja-JP" altLang="en-US" dirty="0"/>
              <a:t>行動は望ましい結果によって強化され維持される。</a:t>
            </a:r>
            <a:endParaRPr kumimoji="1" lang="en-US" altLang="ja-JP" dirty="0"/>
          </a:p>
          <a:p>
            <a:r>
              <a:rPr kumimoji="1" lang="ja-JP" altLang="en-US" dirty="0"/>
              <a:t>被虐待児は何らかの誤学習をしていることが多いく、一般家庭で養育されているものから見れば“普通”であることも被虐待児から見れば異常であることも少なくない。</a:t>
            </a:r>
            <a:endParaRPr kumimoji="1" lang="en-US" altLang="ja-JP" dirty="0"/>
          </a:p>
          <a:p>
            <a:endParaRPr kumimoji="1" lang="en-US" altLang="ja-JP" dirty="0"/>
          </a:p>
          <a:p>
            <a:r>
              <a:rPr kumimoji="1" lang="ja-JP" altLang="en-US" dirty="0"/>
              <a:t>誤学習の修正には正しい知識と実践経験を積む必要がある。</a:t>
            </a:r>
            <a:endParaRPr kumimoji="1" lang="en-US" altLang="ja-JP" dirty="0"/>
          </a:p>
          <a:p>
            <a:r>
              <a:rPr kumimoji="1" lang="ja-JP" altLang="en-US" dirty="0"/>
              <a:t>・事前に環境を調整すること。問題行動が起きないよう環境づくりをする。</a:t>
            </a:r>
            <a:endParaRPr kumimoji="1" lang="en-US" altLang="ja-JP" dirty="0"/>
          </a:p>
          <a:p>
            <a:pPr defTabSz="966155">
              <a:defRPr/>
            </a:pPr>
            <a:r>
              <a:rPr kumimoji="1" lang="ja-JP" altLang="en-US" dirty="0"/>
              <a:t>・不適切な行動を減らすには、その行動に注目しすぎない。</a:t>
            </a:r>
            <a:endParaRPr kumimoji="1" lang="en-US" altLang="ja-JP" dirty="0"/>
          </a:p>
          <a:p>
            <a:r>
              <a:rPr kumimoji="1" lang="ja-JP" altLang="en-US" dirty="0"/>
              <a:t>・不適切な行動の代わりに他の適切な行動を強化していく。</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A7799A77-4AC4-491F-ACC5-E7A2FC1EB9C4}" type="slidenum">
              <a:rPr kumimoji="1" lang="ja-JP" altLang="en-US" smtClean="0"/>
              <a:t>14</a:t>
            </a:fld>
            <a:endParaRPr kumimoji="1" lang="ja-JP" altLang="en-US"/>
          </a:p>
        </p:txBody>
      </p:sp>
    </p:spTree>
    <p:extLst>
      <p:ext uri="{BB962C8B-B14F-4D97-AF65-F5344CB8AC3E}">
        <p14:creationId xmlns:p14="http://schemas.microsoft.com/office/powerpoint/2010/main" val="705485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l">
              <a:lnSpc>
                <a:spcPct val="125000"/>
              </a:lnSpc>
            </a:pPr>
            <a:r>
              <a:rPr lang="ja-JP" altLang="ja-JP" sz="1800" kern="100" dirty="0">
                <a:solidFill>
                  <a:srgbClr val="000000"/>
                </a:solidFill>
                <a:effectLst/>
                <a:latin typeface="游明朝" panose="02020400000000000000" pitchFamily="18" charset="-128"/>
                <a:ea typeface="ＭＳ ゴシック" panose="020B0609070205080204" pitchFamily="49" charset="-128"/>
                <a:cs typeface="Times New Roman" panose="02020603050405020304" pitchFamily="18" charset="0"/>
              </a:rPr>
              <a:t>今後の児童養護施設に求められるもの</a:t>
            </a:r>
            <a:r>
              <a:rPr lang="ja-JP" altLang="en-US" sz="1800" kern="100" dirty="0">
                <a:solidFill>
                  <a:srgbClr val="000000"/>
                </a:solidFill>
                <a:effectLst/>
                <a:latin typeface="游明朝" panose="02020400000000000000" pitchFamily="18" charset="-128"/>
                <a:ea typeface="ＭＳ ゴシック" panose="020B0609070205080204" pitchFamily="49" charset="-128"/>
                <a:cs typeface="Times New Roman" panose="02020603050405020304" pitchFamily="18" charset="0"/>
              </a:rPr>
              <a:t>・</a:t>
            </a:r>
            <a:r>
              <a:rPr lang="ja-JP" altLang="ja-JP" sz="1800" kern="100" dirty="0">
                <a:solidFill>
                  <a:srgbClr val="000000"/>
                </a:solidFill>
                <a:effectLst/>
                <a:latin typeface="游明朝" panose="02020400000000000000" pitchFamily="18" charset="-128"/>
                <a:ea typeface="ＭＳ ゴシック" panose="020B0609070205080204" pitchFamily="49" charset="-128"/>
                <a:cs typeface="Times New Roman" panose="02020603050405020304" pitchFamily="18" charset="0"/>
              </a:rPr>
              <a:t>第</a:t>
            </a:r>
            <a:r>
              <a:rPr lang="ja-JP" altLang="en-US" sz="1800" kern="100" dirty="0">
                <a:solidFill>
                  <a:srgbClr val="000000"/>
                </a:solidFill>
                <a:effectLst/>
                <a:latin typeface="游明朝" panose="02020400000000000000" pitchFamily="18" charset="-128"/>
                <a:ea typeface="ＭＳ ゴシック" panose="020B0609070205080204" pitchFamily="49" charset="-128"/>
                <a:cs typeface="Times New Roman" panose="02020603050405020304" pitchFamily="18" charset="0"/>
              </a:rPr>
              <a:t>１</a:t>
            </a:r>
            <a:r>
              <a:rPr lang="ja-JP" altLang="ja-JP" sz="1800" kern="100" dirty="0">
                <a:solidFill>
                  <a:srgbClr val="000000"/>
                </a:solidFill>
                <a:effectLst/>
                <a:latin typeface="游明朝" panose="02020400000000000000" pitchFamily="18" charset="-128"/>
                <a:ea typeface="ＭＳ ゴシック" panose="020B0609070205080204" pitchFamily="49" charset="-128"/>
                <a:cs typeface="Times New Roman" panose="02020603050405020304" pitchFamily="18" charset="0"/>
              </a:rPr>
              <a:t>次報告書</a:t>
            </a:r>
            <a:r>
              <a:rPr lang="ja-JP" altLang="en-US" sz="1800" kern="100" dirty="0">
                <a:solidFill>
                  <a:srgbClr val="000000"/>
                </a:solidFill>
                <a:effectLst/>
                <a:latin typeface="游明朝" panose="02020400000000000000" pitchFamily="18" charset="-128"/>
                <a:ea typeface="ＭＳ ゴシック" panose="020B0609070205080204" pitchFamily="49" charset="-128"/>
                <a:cs typeface="Times New Roman" panose="02020603050405020304" pitchFamily="18" charset="0"/>
              </a:rPr>
              <a:t>（</a:t>
            </a:r>
            <a:r>
              <a:rPr lang="en-US" altLang="ja-JP" sz="1800" kern="100" dirty="0">
                <a:solidFill>
                  <a:srgbClr val="000000"/>
                </a:solidFill>
                <a:effectLst/>
                <a:latin typeface="游明朝" panose="02020400000000000000" pitchFamily="18" charset="-128"/>
                <a:ea typeface="ＭＳ ゴシック" panose="020B0609070205080204" pitchFamily="49" charset="-128"/>
                <a:cs typeface="Times New Roman" panose="02020603050405020304" pitchFamily="18" charset="0"/>
              </a:rPr>
              <a:t>2019</a:t>
            </a:r>
            <a:r>
              <a:rPr lang="ja-JP" altLang="en-US" sz="1800" kern="100" dirty="0">
                <a:solidFill>
                  <a:srgbClr val="000000"/>
                </a:solidFill>
                <a:effectLst/>
                <a:latin typeface="游明朝" panose="02020400000000000000" pitchFamily="18" charset="-128"/>
                <a:ea typeface="ＭＳ ゴシック" panose="020B0609070205080204" pitchFamily="49" charset="-128"/>
                <a:cs typeface="Times New Roman" panose="02020603050405020304" pitchFamily="18" charset="0"/>
              </a:rPr>
              <a:t>、</a:t>
            </a:r>
            <a:r>
              <a:rPr lang="ja-JP" altLang="ja-JP" sz="1800" kern="100" dirty="0">
                <a:solidFill>
                  <a:srgbClr val="000000"/>
                </a:solidFill>
                <a:effectLst/>
                <a:latin typeface="游明朝" panose="02020400000000000000" pitchFamily="18" charset="-128"/>
                <a:ea typeface="ＭＳ ゴシック" panose="020B0609070205080204" pitchFamily="49" charset="-128"/>
                <a:cs typeface="Times New Roman" panose="02020603050405020304" pitchFamily="18" charset="0"/>
              </a:rPr>
              <a:t>児童養護施設のあり方に関する特別委員会</a:t>
            </a:r>
            <a:r>
              <a:rPr lang="ja-JP" altLang="en-US" sz="1800" kern="100" dirty="0">
                <a:solidFill>
                  <a:srgbClr val="000000"/>
                </a:solidFill>
                <a:effectLst/>
                <a:latin typeface="游明朝" panose="02020400000000000000" pitchFamily="18" charset="-128"/>
                <a:ea typeface="ＭＳ ゴシック" panose="020B0609070205080204" pitchFamily="49" charset="-128"/>
                <a:cs typeface="Times New Roman" panose="02020603050405020304" pitchFamily="18" charset="0"/>
              </a:rPr>
              <a:t>））より</a:t>
            </a:r>
            <a:endParaRPr lang="en-US" altLang="ja-JP" sz="1800" kern="100" dirty="0">
              <a:solidFill>
                <a:srgbClr val="000000"/>
              </a:solidFill>
              <a:effectLst/>
              <a:latin typeface="游明朝" panose="02020400000000000000" pitchFamily="18" charset="-128"/>
              <a:ea typeface="ＭＳ ゴシック" panose="020B0609070205080204" pitchFamily="49" charset="-128"/>
              <a:cs typeface="Times New Roman" panose="02020603050405020304" pitchFamily="18" charset="0"/>
            </a:endParaRPr>
          </a:p>
          <a:p>
            <a:pPr algn="l">
              <a:lnSpc>
                <a:spcPct val="125000"/>
              </a:lnSpc>
            </a:pPr>
            <a:endParaRPr lang="en-US" altLang="ja-JP" sz="1800" kern="100" dirty="0">
              <a:solidFill>
                <a:srgbClr val="000000"/>
              </a:solidFill>
              <a:effectLst/>
              <a:latin typeface="游明朝" panose="02020400000000000000" pitchFamily="18" charset="-128"/>
              <a:ea typeface="ＭＳ ゴシック" panose="020B0609070205080204" pitchFamily="49" charset="-128"/>
              <a:cs typeface="Times New Roman" panose="02020603050405020304" pitchFamily="18" charset="0"/>
            </a:endParaRPr>
          </a:p>
          <a:p>
            <a:pPr algn="l">
              <a:lnSpc>
                <a:spcPct val="125000"/>
              </a:lnSpc>
            </a:pPr>
            <a:r>
              <a:rPr lang="ja-JP" altLang="en-US" sz="1800" kern="100" dirty="0">
                <a:solidFill>
                  <a:srgbClr val="000000"/>
                </a:solidFill>
                <a:effectLst/>
                <a:latin typeface="游明朝" panose="02020400000000000000" pitchFamily="18" charset="-128"/>
                <a:ea typeface="ＭＳ ゴシック" panose="020B0609070205080204" pitchFamily="49" charset="-128"/>
                <a:cs typeface="Times New Roman" panose="02020603050405020304" pitchFamily="18" charset="0"/>
              </a:rPr>
              <a:t>個別的養育</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79070" indent="-152400" algn="just">
              <a:lnSpc>
                <a:spcPct val="125000"/>
              </a:lnSpc>
            </a:pPr>
            <a:r>
              <a:rPr lang="ja-JP" altLang="ja-JP" sz="1800" kern="100" dirty="0">
                <a:solidFill>
                  <a:srgbClr val="000000"/>
                </a:solidFill>
                <a:effectLst/>
                <a:latin typeface="游明朝" panose="02020400000000000000" pitchFamily="18" charset="-128"/>
                <a:ea typeface="ＭＳ 明朝" panose="02020609040205080304" pitchFamily="17" charset="-128"/>
                <a:cs typeface="Times New Roman" panose="02020603050405020304" pitchFamily="18" charset="0"/>
              </a:rPr>
              <a:t>個別的養育とは、</a:t>
            </a:r>
            <a:r>
              <a:rPr lang="ja-JP" altLang="ja-JP" sz="1800" u="none" kern="100" dirty="0">
                <a:solidFill>
                  <a:srgbClr val="008080"/>
                </a:solidFill>
                <a:effectLst/>
                <a:latin typeface="游明朝" panose="02020400000000000000" pitchFamily="18" charset="-128"/>
                <a:ea typeface="ＭＳ 明朝" panose="02020609040205080304" pitchFamily="17" charset="-128"/>
                <a:cs typeface="Times New Roman" panose="02020603050405020304" pitchFamily="18" charset="0"/>
              </a:rPr>
              <a:t>子どもの多様性を尊重し、固有</a:t>
            </a:r>
            <a:r>
              <a:rPr lang="ja-JP" altLang="ja-JP" sz="1800" u="none" kern="100" dirty="0">
                <a:solidFill>
                  <a:srgbClr val="000000"/>
                </a:solidFill>
                <a:effectLst/>
                <a:latin typeface="游明朝" panose="02020400000000000000" pitchFamily="18" charset="-128"/>
                <a:ea typeface="ＭＳ 明朝" panose="02020609040205080304" pitchFamily="17" charset="-128"/>
                <a:cs typeface="Times New Roman" panose="02020603050405020304" pitchFamily="18" charset="0"/>
              </a:rPr>
              <a:t>の存在として理解し、そのニーズに応じた養育をすることを意味している。養育の主目的は社会への自立であるが、価値観の多様性を認め個性を尊重する現代社会に適応</a:t>
            </a:r>
            <a:r>
              <a:rPr lang="ja-JP" altLang="ja-JP" sz="1800" u="none" kern="100" dirty="0">
                <a:solidFill>
                  <a:srgbClr val="008080"/>
                </a:solidFill>
                <a:effectLst/>
                <a:latin typeface="游明朝" panose="02020400000000000000" pitchFamily="18" charset="-128"/>
                <a:ea typeface="ＭＳ 明朝" panose="02020609040205080304" pitchFamily="17" charset="-128"/>
                <a:cs typeface="Times New Roman" panose="02020603050405020304" pitchFamily="18" charset="0"/>
              </a:rPr>
              <a:t>し、次世代を担う健全な大人となる</a:t>
            </a:r>
            <a:r>
              <a:rPr lang="ja-JP" altLang="ja-JP" sz="1800" u="none" kern="100" dirty="0">
                <a:solidFill>
                  <a:srgbClr val="000000"/>
                </a:solidFill>
                <a:effectLst/>
                <a:latin typeface="游明朝" panose="02020400000000000000" pitchFamily="18" charset="-128"/>
                <a:ea typeface="ＭＳ 明朝" panose="02020609040205080304" pitchFamily="17" charset="-128"/>
                <a:cs typeface="Times New Roman" panose="02020603050405020304" pitchFamily="18" charset="0"/>
              </a:rPr>
              <a:t>ために、生活場面における安全と安心の保障のもと、子どもの主体性を尊重した個別的養育の展開が必要である。</a:t>
            </a:r>
            <a:endParaRPr lang="en-US" altLang="ja-JP" sz="18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p>
            <a:pPr marL="179070" indent="-152400" algn="just">
              <a:lnSpc>
                <a:spcPct val="125000"/>
              </a:lnSpc>
            </a:pPr>
            <a:r>
              <a:rPr lang="ja-JP" altLang="ja-JP" sz="1800" kern="100" dirty="0">
                <a:solidFill>
                  <a:srgbClr val="000000"/>
                </a:solidFill>
                <a:effectLst/>
                <a:latin typeface="游明朝" panose="02020400000000000000" pitchFamily="18" charset="-128"/>
                <a:ea typeface="ＭＳ 明朝" panose="02020609040205080304" pitchFamily="17" charset="-128"/>
                <a:cs typeface="Times New Roman" panose="02020603050405020304" pitchFamily="18" charset="0"/>
              </a:rPr>
              <a:t>個</a:t>
            </a:r>
            <a:r>
              <a:rPr lang="ja-JP" altLang="ja-JP" sz="1800" u="none" kern="100" dirty="0">
                <a:solidFill>
                  <a:srgbClr val="000000"/>
                </a:solidFill>
                <a:effectLst/>
                <a:latin typeface="游明朝" panose="02020400000000000000" pitchFamily="18" charset="-128"/>
                <a:ea typeface="ＭＳ 明朝" panose="02020609040205080304" pitchFamily="17" charset="-128"/>
                <a:cs typeface="Times New Roman" panose="02020603050405020304" pitchFamily="18" charset="0"/>
              </a:rPr>
              <a:t>別的養育は、養育者と子どもとが</a:t>
            </a:r>
            <a:r>
              <a:rPr lang="en-US" altLang="ja-JP" sz="1800" u="none" kern="100" dirty="0">
                <a:solidFill>
                  <a:srgbClr val="000000"/>
                </a:solidFill>
                <a:effectLst/>
                <a:latin typeface="游明朝" panose="02020400000000000000" pitchFamily="18" charset="-128"/>
                <a:ea typeface="ＭＳ 明朝" panose="02020609040205080304" pitchFamily="17" charset="-128"/>
                <a:cs typeface="Times New Roman" panose="02020603050405020304" pitchFamily="18" charset="0"/>
              </a:rPr>
              <a:t>1</a:t>
            </a:r>
            <a:r>
              <a:rPr lang="ja-JP" altLang="ja-JP" sz="1800" u="none" kern="100" dirty="0">
                <a:solidFill>
                  <a:srgbClr val="000000"/>
                </a:solidFill>
                <a:effectLst/>
                <a:latin typeface="游明朝" panose="02020400000000000000" pitchFamily="18" charset="-128"/>
                <a:ea typeface="ＭＳ 明朝" panose="02020609040205080304" pitchFamily="17" charset="-128"/>
                <a:cs typeface="Times New Roman" panose="02020603050405020304" pitchFamily="18" charset="0"/>
              </a:rPr>
              <a:t>対</a:t>
            </a:r>
            <a:r>
              <a:rPr lang="en-US" altLang="ja-JP" sz="1800" u="none" kern="100" dirty="0">
                <a:solidFill>
                  <a:srgbClr val="000000"/>
                </a:solidFill>
                <a:effectLst/>
                <a:latin typeface="游明朝" panose="02020400000000000000" pitchFamily="18" charset="-128"/>
                <a:ea typeface="ＭＳ 明朝" panose="02020609040205080304" pitchFamily="17" charset="-128"/>
                <a:cs typeface="Times New Roman" panose="02020603050405020304" pitchFamily="18" charset="0"/>
              </a:rPr>
              <a:t>1</a:t>
            </a:r>
            <a:r>
              <a:rPr lang="ja-JP" altLang="ja-JP" sz="1800" u="none" kern="100" dirty="0">
                <a:solidFill>
                  <a:srgbClr val="000000"/>
                </a:solidFill>
                <a:effectLst/>
                <a:latin typeface="游明朝" panose="02020400000000000000" pitchFamily="18" charset="-128"/>
                <a:ea typeface="ＭＳ 明朝" panose="02020609040205080304" pitchFamily="17" charset="-128"/>
                <a:cs typeface="Times New Roman" panose="02020603050405020304" pitchFamily="18" charset="0"/>
              </a:rPr>
              <a:t>で個別に過ごす時間が長い養育を意味しているわけではない。</a:t>
            </a:r>
            <a:r>
              <a:rPr lang="ja-JP" altLang="ja-JP" sz="1800" u="none" kern="100" dirty="0">
                <a:solidFill>
                  <a:srgbClr val="008080"/>
                </a:solidFill>
                <a:effectLst/>
                <a:latin typeface="游明朝" panose="02020400000000000000" pitchFamily="18" charset="-128"/>
                <a:ea typeface="ＭＳ 明朝" panose="02020609040205080304" pitchFamily="17" charset="-128"/>
                <a:cs typeface="Times New Roman" panose="02020603050405020304" pitchFamily="18" charset="0"/>
              </a:rPr>
              <a:t>、</a:t>
            </a:r>
            <a:r>
              <a:rPr lang="ja-JP" altLang="ja-JP" sz="1800" u="none" kern="100" dirty="0">
                <a:solidFill>
                  <a:srgbClr val="000000"/>
                </a:solidFill>
                <a:effectLst/>
                <a:latin typeface="游明朝" panose="02020400000000000000" pitchFamily="18" charset="-128"/>
                <a:ea typeface="ＭＳ 明朝" panose="02020609040205080304" pitchFamily="17" charset="-128"/>
                <a:cs typeface="Times New Roman" panose="02020603050405020304" pitchFamily="18" charset="0"/>
              </a:rPr>
              <a:t>子ども一人ひとりの気持ちや</a:t>
            </a:r>
            <a:r>
              <a:rPr lang="ja-JP" altLang="ja-JP" sz="1800" u="none" kern="100" dirty="0">
                <a:solidFill>
                  <a:srgbClr val="008080"/>
                </a:solidFill>
                <a:effectLst/>
                <a:latin typeface="游明朝" panose="02020400000000000000" pitchFamily="18" charset="-128"/>
                <a:ea typeface="ＭＳ 明朝" panose="02020609040205080304" pitchFamily="17" charset="-128"/>
                <a:cs typeface="Times New Roman" panose="02020603050405020304" pitchFamily="18" charset="0"/>
              </a:rPr>
              <a:t>願いを受け止め</a:t>
            </a:r>
            <a:r>
              <a:rPr lang="ja-JP" altLang="ja-JP" sz="1800" u="none" kern="100" dirty="0">
                <a:solidFill>
                  <a:srgbClr val="000000"/>
                </a:solidFill>
                <a:effectLst/>
                <a:latin typeface="游明朝" panose="02020400000000000000" pitchFamily="18" charset="-128"/>
                <a:ea typeface="ＭＳ 明朝" panose="02020609040205080304" pitchFamily="17" charset="-128"/>
                <a:cs typeface="Times New Roman" panose="02020603050405020304" pitchFamily="18" charset="0"/>
              </a:rPr>
              <a:t>、傷つきや発達段階等のアセスメント</a:t>
            </a:r>
            <a:r>
              <a:rPr lang="ja-JP" altLang="ja-JP" sz="1800" u="none" kern="100" dirty="0">
                <a:solidFill>
                  <a:srgbClr val="008080"/>
                </a:solidFill>
                <a:effectLst/>
                <a:latin typeface="游明朝" panose="02020400000000000000" pitchFamily="18" charset="-128"/>
                <a:ea typeface="ＭＳ 明朝" panose="02020609040205080304" pitchFamily="17" charset="-128"/>
                <a:cs typeface="Times New Roman" panose="02020603050405020304" pitchFamily="18" charset="0"/>
              </a:rPr>
              <a:t>を踏まえて</a:t>
            </a:r>
            <a:r>
              <a:rPr lang="ja-JP" altLang="ja-JP" sz="1800" u="none" kern="100" dirty="0">
                <a:solidFill>
                  <a:srgbClr val="000000"/>
                </a:solidFill>
                <a:effectLst/>
                <a:latin typeface="游明朝" panose="02020400000000000000" pitchFamily="18" charset="-128"/>
                <a:ea typeface="ＭＳ 明朝" panose="02020609040205080304" pitchFamily="17" charset="-128"/>
                <a:cs typeface="Times New Roman" panose="02020603050405020304" pitchFamily="18" charset="0"/>
              </a:rPr>
              <a:t>、その子どもが</a:t>
            </a:r>
            <a:r>
              <a:rPr lang="ja-JP" altLang="ja-JP" sz="1800" u="none" strike="sngStrike" kern="100" dirty="0">
                <a:solidFill>
                  <a:srgbClr val="FF0000"/>
                </a:solidFill>
                <a:effectLst/>
                <a:latin typeface="游明朝" panose="02020400000000000000" pitchFamily="18" charset="-128"/>
                <a:ea typeface="ＭＳ 明朝" panose="02020609040205080304" pitchFamily="17" charset="-128"/>
                <a:cs typeface="Times New Roman" panose="02020603050405020304" pitchFamily="18" charset="0"/>
              </a:rPr>
              <a:t>最も</a:t>
            </a:r>
            <a:r>
              <a:rPr lang="ja-JP" altLang="ja-JP" sz="1800" u="none" kern="100" dirty="0">
                <a:solidFill>
                  <a:srgbClr val="000000"/>
                </a:solidFill>
                <a:effectLst/>
                <a:latin typeface="游明朝" panose="02020400000000000000" pitchFamily="18" charset="-128"/>
                <a:ea typeface="ＭＳ 明朝" panose="02020609040205080304" pitchFamily="17" charset="-128"/>
                <a:cs typeface="Times New Roman" panose="02020603050405020304" pitchFamily="18" charset="0"/>
              </a:rPr>
              <a:t>安心</a:t>
            </a:r>
            <a:r>
              <a:rPr lang="ja-JP" altLang="ja-JP" sz="1800" u="none" kern="100" dirty="0">
                <a:solidFill>
                  <a:srgbClr val="008080"/>
                </a:solidFill>
                <a:effectLst/>
                <a:latin typeface="游明朝" panose="02020400000000000000" pitchFamily="18" charset="-128"/>
                <a:ea typeface="ＭＳ 明朝" panose="02020609040205080304" pitchFamily="17" charset="-128"/>
                <a:cs typeface="Times New Roman" panose="02020603050405020304" pitchFamily="18" charset="0"/>
              </a:rPr>
              <a:t>して頼れる養育者となり、心身の回復と育ちがかなえられるよう、その子どもに適した在り方で養育を提供すること。</a:t>
            </a:r>
            <a:endParaRPr lang="ja-JP" altLang="ja-JP" sz="1800" u="none"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endParaRPr kumimoji="1" lang="en-US" altLang="ja-JP" dirty="0"/>
          </a:p>
          <a:p>
            <a:pPr algn="l"/>
            <a:r>
              <a:rPr kumimoji="1" lang="ja-JP" altLang="en-US" dirty="0"/>
              <a:t>自立支援</a:t>
            </a:r>
            <a:endParaRPr kumimoji="1" lang="en-US" altLang="ja-JP" dirty="0"/>
          </a:p>
          <a:p>
            <a:pPr marL="179070" indent="-152400" algn="just">
              <a:lnSpc>
                <a:spcPct val="125000"/>
              </a:lnSpc>
            </a:pPr>
            <a:r>
              <a:rPr lang="ja-JP" altLang="ja-JP" sz="1800" dirty="0">
                <a:solidFill>
                  <a:srgbClr val="000000"/>
                </a:solidFill>
                <a:effectLst/>
                <a:ea typeface="ＭＳ 明朝" panose="02020609040205080304" pitchFamily="17" charset="-128"/>
                <a:cs typeface="Times New Roman" panose="02020603050405020304" pitchFamily="18" charset="0"/>
              </a:rPr>
              <a:t>自立支援とは、子どもが生まれてから社会で自立した生活をするための成育過程において、養育者が行う様々な支援の総体であると定義する。児童養護施設内における生活支援だけではなく、アフターケアを含めた退所後の生活支援も包括する。</a:t>
            </a:r>
            <a:endParaRPr lang="en-US" altLang="ja-JP" sz="1800" dirty="0">
              <a:solidFill>
                <a:srgbClr val="000000"/>
              </a:solidFill>
              <a:effectLst/>
              <a:ea typeface="ＭＳ 明朝" panose="02020609040205080304" pitchFamily="17" charset="-128"/>
              <a:cs typeface="Times New Roman" panose="02020603050405020304" pitchFamily="18" charset="0"/>
            </a:endParaRPr>
          </a:p>
          <a:p>
            <a:pPr marL="179070" indent="-152400" algn="just">
              <a:lnSpc>
                <a:spcPct val="125000"/>
              </a:lnSpc>
            </a:pPr>
            <a:r>
              <a:rPr lang="ja-JP" altLang="ja-JP" sz="1800" kern="100" dirty="0">
                <a:solidFill>
                  <a:srgbClr val="000000"/>
                </a:solidFill>
                <a:effectLst/>
                <a:latin typeface="游明朝" panose="02020400000000000000" pitchFamily="18" charset="-128"/>
                <a:ea typeface="ＭＳ 明朝" panose="02020609040205080304" pitchFamily="17" charset="-128"/>
                <a:cs typeface="Times New Roman" panose="02020603050405020304" pitchFamily="18" charset="0"/>
              </a:rPr>
              <a:t>子どもの自立とは、「他者に適度に依存しながらも、自分の主体的な選択に基づいて、よりよい生活を模索できること」であり、そのために以下の</a:t>
            </a:r>
            <a:r>
              <a:rPr lang="en-US" altLang="ja-JP" sz="1800" kern="100" dirty="0">
                <a:solidFill>
                  <a:srgbClr val="000000"/>
                </a:solidFill>
                <a:effectLst/>
                <a:latin typeface="游明朝" panose="02020400000000000000" pitchFamily="18" charset="-128"/>
                <a:ea typeface="ＭＳ 明朝" panose="02020609040205080304" pitchFamily="17" charset="-128"/>
                <a:cs typeface="Times New Roman" panose="02020603050405020304" pitchFamily="18" charset="0"/>
              </a:rPr>
              <a:t>4</a:t>
            </a:r>
            <a:r>
              <a:rPr lang="ja-JP" altLang="ja-JP" sz="1800" kern="100" dirty="0">
                <a:solidFill>
                  <a:srgbClr val="000000"/>
                </a:solidFill>
                <a:effectLst/>
                <a:latin typeface="游明朝" panose="02020400000000000000" pitchFamily="18" charset="-128"/>
                <a:ea typeface="ＭＳ 明朝" panose="02020609040205080304" pitchFamily="17" charset="-128"/>
                <a:cs typeface="Times New Roman" panose="02020603050405020304" pitchFamily="18" charset="0"/>
              </a:rPr>
              <a:t>つが必要となる。</a:t>
            </a:r>
            <a:endParaRPr lang="en-US" altLang="ja-JP" sz="18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p>
            <a:pPr marL="179070" indent="-152400" algn="just">
              <a:lnSpc>
                <a:spcPct val="125000"/>
              </a:lnSpc>
            </a:pPr>
            <a:r>
              <a:rPr lang="ja-JP" altLang="en-US" sz="18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a:t>
            </a:r>
            <a:r>
              <a:rPr lang="ja-JP" altLang="ja-JP" sz="1800" u="none" kern="100" dirty="0">
                <a:solidFill>
                  <a:srgbClr val="000000"/>
                </a:solidFill>
                <a:effectLst/>
                <a:latin typeface="游明朝" panose="02020400000000000000" pitchFamily="18" charset="-128"/>
                <a:ea typeface="ＭＳ 明朝" panose="02020609040205080304" pitchFamily="17" charset="-128"/>
                <a:cs typeface="Times New Roman" panose="02020603050405020304" pitchFamily="18" charset="0"/>
              </a:rPr>
              <a:t>養育者</a:t>
            </a:r>
            <a:r>
              <a:rPr lang="ja-JP" altLang="ja-JP" sz="1800" u="none" kern="100" dirty="0">
                <a:solidFill>
                  <a:srgbClr val="008080"/>
                </a:solidFill>
                <a:effectLst/>
                <a:latin typeface="游明朝" panose="02020400000000000000" pitchFamily="18" charset="-128"/>
                <a:ea typeface="ＭＳ 明朝" panose="02020609040205080304" pitchFamily="17" charset="-128"/>
                <a:cs typeface="Times New Roman" panose="02020603050405020304" pitchFamily="18" charset="0"/>
              </a:rPr>
              <a:t>を信頼して頼り、</a:t>
            </a:r>
            <a:r>
              <a:rPr lang="ja-JP" altLang="ja-JP" sz="1800" u="none" kern="100" dirty="0">
                <a:solidFill>
                  <a:srgbClr val="000000"/>
                </a:solidFill>
                <a:effectLst/>
                <a:latin typeface="游明朝" panose="02020400000000000000" pitchFamily="18" charset="-128"/>
                <a:ea typeface="ＭＳ 明朝" panose="02020609040205080304" pitchFamily="17" charset="-128"/>
                <a:cs typeface="Times New Roman" panose="02020603050405020304" pitchFamily="18" charset="0"/>
              </a:rPr>
              <a:t>安心</a:t>
            </a:r>
            <a:r>
              <a:rPr lang="ja-JP" altLang="ja-JP" sz="1800" u="none" kern="100" dirty="0">
                <a:solidFill>
                  <a:srgbClr val="008080"/>
                </a:solidFill>
                <a:effectLst/>
                <a:latin typeface="游明朝" panose="02020400000000000000" pitchFamily="18" charset="-128"/>
                <a:ea typeface="ＭＳ 明朝" panose="02020609040205080304" pitchFamily="17" charset="-128"/>
                <a:cs typeface="Times New Roman" panose="02020603050405020304" pitchFamily="18" charset="0"/>
              </a:rPr>
              <a:t>できる暮らしの中で主体的に行動できるようになること</a:t>
            </a:r>
            <a:endParaRPr lang="en-US" altLang="ja-JP" sz="18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p>
            <a:pPr marL="179070" indent="-152400" algn="just">
              <a:lnSpc>
                <a:spcPct val="125000"/>
              </a:lnSpc>
            </a:pPr>
            <a:r>
              <a:rPr lang="ja-JP" altLang="en-US" sz="18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a:t>
            </a:r>
            <a:r>
              <a:rPr lang="ja-JP" altLang="ja-JP" sz="1800" u="none" kern="100" dirty="0">
                <a:solidFill>
                  <a:srgbClr val="000000"/>
                </a:solidFill>
                <a:effectLst/>
                <a:latin typeface="游明朝" panose="02020400000000000000" pitchFamily="18" charset="-128"/>
                <a:ea typeface="ＭＳ 明朝" panose="02020609040205080304" pitchFamily="17" charset="-128"/>
                <a:cs typeface="Times New Roman" panose="02020603050405020304" pitchFamily="18" charset="0"/>
              </a:rPr>
              <a:t>養育者の社会に対する信頼を通して、自身を社会化していくこと</a:t>
            </a:r>
            <a:endParaRPr lang="en-US" altLang="ja-JP" sz="18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p>
            <a:pPr marL="179070" indent="-152400" algn="just">
              <a:lnSpc>
                <a:spcPct val="125000"/>
              </a:lnSpc>
            </a:pPr>
            <a:r>
              <a:rPr lang="ja-JP" altLang="en-US" sz="18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a:t>
            </a:r>
            <a:r>
              <a:rPr lang="ja-JP" altLang="ja-JP" sz="1800" u="none" kern="100" dirty="0">
                <a:solidFill>
                  <a:srgbClr val="008080"/>
                </a:solidFill>
                <a:effectLst/>
                <a:latin typeface="游明朝" panose="02020400000000000000" pitchFamily="18" charset="-128"/>
                <a:ea typeface="ＭＳ 明朝" panose="02020609040205080304" pitchFamily="17" charset="-128"/>
                <a:cs typeface="Times New Roman" panose="02020603050405020304" pitchFamily="18" charset="0"/>
              </a:rPr>
              <a:t>他者</a:t>
            </a:r>
            <a:r>
              <a:rPr lang="ja-JP" altLang="ja-JP" sz="1800" u="none" kern="100" dirty="0">
                <a:solidFill>
                  <a:srgbClr val="000000"/>
                </a:solidFill>
                <a:effectLst/>
                <a:latin typeface="游明朝" panose="02020400000000000000" pitchFamily="18" charset="-128"/>
                <a:ea typeface="ＭＳ 明朝" panose="02020609040205080304" pitchFamily="17" charset="-128"/>
                <a:cs typeface="Times New Roman" panose="02020603050405020304" pitchFamily="18" charset="0"/>
              </a:rPr>
              <a:t>に対し</a:t>
            </a:r>
            <a:r>
              <a:rPr lang="ja-JP" altLang="ja-JP" sz="1800" u="none" kern="100" dirty="0">
                <a:solidFill>
                  <a:srgbClr val="008080"/>
                </a:solidFill>
                <a:effectLst/>
                <a:latin typeface="游明朝" panose="02020400000000000000" pitchFamily="18" charset="-128"/>
                <a:ea typeface="ＭＳ 明朝" panose="02020609040205080304" pitchFamily="17" charset="-128"/>
                <a:cs typeface="Times New Roman" panose="02020603050405020304" pitchFamily="18" charset="0"/>
              </a:rPr>
              <a:t>て</a:t>
            </a:r>
            <a:r>
              <a:rPr lang="ja-JP" altLang="ja-JP" sz="1800" u="none" kern="100" dirty="0">
                <a:solidFill>
                  <a:srgbClr val="000000"/>
                </a:solidFill>
                <a:effectLst/>
                <a:latin typeface="游明朝" panose="02020400000000000000" pitchFamily="18" charset="-128"/>
                <a:ea typeface="ＭＳ 明朝" panose="02020609040205080304" pitchFamily="17" charset="-128"/>
                <a:cs typeface="Times New Roman" panose="02020603050405020304" pitchFamily="18" charset="0"/>
              </a:rPr>
              <a:t>適切な自己主張ができるようになること、</a:t>
            </a:r>
            <a:endParaRPr lang="en-US" altLang="ja-JP" sz="18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p>
            <a:pPr marL="179070" indent="-152400" algn="just">
              <a:lnSpc>
                <a:spcPct val="125000"/>
              </a:lnSpc>
            </a:pPr>
            <a:r>
              <a:rPr lang="ja-JP" altLang="en-US" sz="18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a:t>
            </a:r>
            <a:r>
              <a:rPr lang="ja-JP" altLang="ja-JP" sz="1800" u="none" kern="100" dirty="0">
                <a:solidFill>
                  <a:srgbClr val="000000"/>
                </a:solidFill>
                <a:effectLst/>
                <a:latin typeface="游明朝" panose="02020400000000000000" pitchFamily="18" charset="-128"/>
                <a:ea typeface="ＭＳ 明朝" panose="02020609040205080304" pitchFamily="17" charset="-128"/>
                <a:cs typeface="Times New Roman" panose="02020603050405020304" pitchFamily="18" charset="0"/>
              </a:rPr>
              <a:t>原家族</a:t>
            </a:r>
            <a:r>
              <a:rPr lang="ja-JP" altLang="ja-JP" sz="1800" u="none" kern="100" dirty="0">
                <a:solidFill>
                  <a:srgbClr val="008080"/>
                </a:solidFill>
                <a:effectLst/>
                <a:latin typeface="游明朝" panose="02020400000000000000" pitchFamily="18" charset="-128"/>
                <a:ea typeface="ＭＳ 明朝" panose="02020609040205080304" pitchFamily="17" charset="-128"/>
                <a:cs typeface="Times New Roman" panose="02020603050405020304" pitchFamily="18" charset="0"/>
              </a:rPr>
              <a:t>との関係を振り返り、納得できる関係性を見出すこと</a:t>
            </a:r>
            <a:endParaRPr lang="en-US" altLang="ja-JP" sz="1800" u="none" kern="100" dirty="0">
              <a:solidFill>
                <a:srgbClr val="008080"/>
              </a:solidFill>
              <a:effectLst/>
              <a:latin typeface="游明朝" panose="02020400000000000000" pitchFamily="18" charset="-128"/>
              <a:ea typeface="ＭＳ 明朝" panose="02020609040205080304" pitchFamily="17" charset="-128"/>
              <a:cs typeface="Times New Roman" panose="02020603050405020304" pitchFamily="18" charset="0"/>
            </a:endParaRPr>
          </a:p>
          <a:p>
            <a:pPr marL="179070" indent="-152400" algn="just">
              <a:lnSpc>
                <a:spcPct val="125000"/>
              </a:lnSpc>
            </a:pPr>
            <a:endParaRPr lang="en-US" altLang="ja-JP" sz="1800" u="none" kern="100" dirty="0">
              <a:solidFill>
                <a:srgbClr val="008080"/>
              </a:solidFill>
              <a:effectLst/>
              <a:latin typeface="游明朝" panose="02020400000000000000" pitchFamily="18" charset="-128"/>
              <a:ea typeface="ＭＳ 明朝" panose="02020609040205080304" pitchFamily="17" charset="-128"/>
              <a:cs typeface="Times New Roman" panose="02020603050405020304" pitchFamily="18" charset="0"/>
            </a:endParaRPr>
          </a:p>
          <a:p>
            <a:pPr marL="179070" indent="-152400" algn="just">
              <a:lnSpc>
                <a:spcPct val="125000"/>
              </a:lnSpc>
            </a:pPr>
            <a:r>
              <a:rPr lang="ja-JP" altLang="en-US" sz="1800" u="none" kern="100" dirty="0">
                <a:solidFill>
                  <a:srgbClr val="008080"/>
                </a:solidFill>
                <a:effectLst/>
                <a:latin typeface="游明朝" panose="02020400000000000000" pitchFamily="18" charset="-128"/>
                <a:ea typeface="ＭＳ 明朝" panose="02020609040205080304" pitchFamily="17" charset="-128"/>
                <a:cs typeface="Times New Roman" panose="02020603050405020304" pitchFamily="18" charset="0"/>
              </a:rPr>
              <a:t>生活支援</a:t>
            </a:r>
            <a:endParaRPr lang="en-US" altLang="ja-JP" sz="1800" u="none" kern="100" dirty="0">
              <a:solidFill>
                <a:srgbClr val="008080"/>
              </a:solidFill>
              <a:effectLst/>
              <a:latin typeface="游明朝" panose="02020400000000000000" pitchFamily="18" charset="-128"/>
              <a:ea typeface="ＭＳ 明朝" panose="02020609040205080304" pitchFamily="17" charset="-128"/>
              <a:cs typeface="Times New Roman" panose="02020603050405020304" pitchFamily="18" charset="0"/>
            </a:endParaRPr>
          </a:p>
          <a:p>
            <a:pPr marL="179070" indent="-152400" algn="just">
              <a:lnSpc>
                <a:spcPct val="125000"/>
              </a:lnSpc>
            </a:pPr>
            <a:r>
              <a:rPr lang="ja-JP" altLang="ja-JP" sz="1800" u="none" dirty="0">
                <a:solidFill>
                  <a:srgbClr val="000000"/>
                </a:solidFill>
                <a:effectLst/>
                <a:ea typeface="ＭＳ 明朝" panose="02020609040205080304" pitchFamily="17" charset="-128"/>
                <a:cs typeface="Times New Roman" panose="02020603050405020304" pitchFamily="18" charset="0"/>
              </a:rPr>
              <a:t>生活全般において平均的な質を保障しつつ、子どもの願いや主体的な選択を重視しながら、</a:t>
            </a:r>
            <a:r>
              <a:rPr lang="ja-JP" altLang="ja-JP" sz="1800" u="none" dirty="0">
                <a:solidFill>
                  <a:srgbClr val="008080"/>
                </a:solidFill>
                <a:effectLst/>
                <a:ea typeface="ＭＳ 明朝" panose="02020609040205080304" pitchFamily="17" charset="-128"/>
                <a:cs typeface="Times New Roman" panose="02020603050405020304" pitchFamily="18" charset="0"/>
              </a:rPr>
              <a:t>子どもに適した</a:t>
            </a:r>
            <a:r>
              <a:rPr lang="ja-JP" altLang="ja-JP" sz="1800" u="none" dirty="0">
                <a:solidFill>
                  <a:srgbClr val="000000"/>
                </a:solidFill>
                <a:effectLst/>
                <a:ea typeface="ＭＳ 明朝" panose="02020609040205080304" pitchFamily="17" charset="-128"/>
                <a:cs typeface="Times New Roman" panose="02020603050405020304" pitchFamily="18" charset="0"/>
              </a:rPr>
              <a:t>生活を提供することが重要である。平均的な質とは食事、入浴、掃除、</a:t>
            </a:r>
            <a:r>
              <a:rPr lang="ja-JP" altLang="en-US" sz="1800" u="none" dirty="0">
                <a:solidFill>
                  <a:srgbClr val="000000"/>
                </a:solidFill>
                <a:effectLst/>
                <a:ea typeface="ＭＳ 明朝" panose="02020609040205080304" pitchFamily="17" charset="-128"/>
                <a:cs typeface="Times New Roman" panose="02020603050405020304" pitchFamily="18" charset="0"/>
              </a:rPr>
              <a:t>洗濯</a:t>
            </a:r>
            <a:r>
              <a:rPr lang="ja-JP" altLang="ja-JP" sz="1800" u="none" dirty="0">
                <a:solidFill>
                  <a:srgbClr val="000000"/>
                </a:solidFill>
                <a:effectLst/>
                <a:ea typeface="ＭＳ 明朝" panose="02020609040205080304" pitchFamily="17" charset="-128"/>
                <a:cs typeface="Times New Roman" panose="02020603050405020304" pitchFamily="18" charset="0"/>
              </a:rPr>
              <a:t>濯、学習</a:t>
            </a:r>
            <a:r>
              <a:rPr lang="ja-JP" altLang="ja-JP" sz="1800" u="none" dirty="0">
                <a:solidFill>
                  <a:srgbClr val="008080"/>
                </a:solidFill>
                <a:effectLst/>
                <a:ea typeface="ＭＳ 明朝" panose="02020609040205080304" pitchFamily="17" charset="-128"/>
                <a:cs typeface="Times New Roman" panose="02020603050405020304" pitchFamily="18" charset="0"/>
              </a:rPr>
              <a:t>等の基本的な生活活動</a:t>
            </a:r>
            <a:r>
              <a:rPr lang="ja-JP" altLang="ja-JP" sz="1800" u="none" strike="sngStrike" dirty="0">
                <a:solidFill>
                  <a:srgbClr val="FF0000"/>
                </a:solidFill>
                <a:effectLst/>
                <a:ea typeface="ＭＳ 明朝" panose="02020609040205080304" pitchFamily="17" charset="-128"/>
                <a:cs typeface="Times New Roman" panose="02020603050405020304" pitchFamily="18" charset="0"/>
              </a:rPr>
              <a:t>一日の流れ</a:t>
            </a:r>
            <a:r>
              <a:rPr lang="ja-JP" altLang="ja-JP" sz="1800" u="none" dirty="0">
                <a:solidFill>
                  <a:srgbClr val="000000"/>
                </a:solidFill>
                <a:effectLst/>
                <a:ea typeface="ＭＳ 明朝" panose="02020609040205080304" pitchFamily="17" charset="-128"/>
                <a:cs typeface="Times New Roman" panose="02020603050405020304" pitchFamily="18" charset="0"/>
              </a:rPr>
              <a:t>から、家具、食器、寝具、衣類などの</a:t>
            </a:r>
            <a:r>
              <a:rPr lang="ja-JP" altLang="ja-JP" sz="1800" u="none" dirty="0">
                <a:solidFill>
                  <a:srgbClr val="008080"/>
                </a:solidFill>
                <a:effectLst/>
                <a:ea typeface="ＭＳ 明朝" panose="02020609040205080304" pitchFamily="17" charset="-128"/>
                <a:cs typeface="Times New Roman" panose="02020603050405020304" pitchFamily="18" charset="0"/>
              </a:rPr>
              <a:t>生活費乙需品等、生活環境</a:t>
            </a:r>
            <a:r>
              <a:rPr lang="ja-JP" altLang="en-US" sz="1800" u="none" dirty="0">
                <a:solidFill>
                  <a:srgbClr val="008080"/>
                </a:solidFill>
                <a:effectLst/>
                <a:ea typeface="ＭＳ 明朝" panose="02020609040205080304" pitchFamily="17" charset="-128"/>
                <a:cs typeface="Times New Roman" panose="02020603050405020304" pitchFamily="18" charset="0"/>
              </a:rPr>
              <a:t>の</a:t>
            </a:r>
            <a:r>
              <a:rPr lang="ja-JP" altLang="ja-JP" sz="1800" u="none" dirty="0">
                <a:solidFill>
                  <a:srgbClr val="000000"/>
                </a:solidFill>
                <a:effectLst/>
                <a:ea typeface="ＭＳ 明朝" panose="02020609040205080304" pitchFamily="17" charset="-128"/>
                <a:cs typeface="Times New Roman" panose="02020603050405020304" pitchFamily="18" charset="0"/>
              </a:rPr>
              <a:t>様々な側面に配慮する。心地よく楽しい</a:t>
            </a:r>
            <a:r>
              <a:rPr lang="ja-JP" altLang="ja-JP" sz="1800" u="none" dirty="0">
                <a:solidFill>
                  <a:srgbClr val="008080"/>
                </a:solidFill>
                <a:effectLst/>
                <a:ea typeface="ＭＳ 明朝" panose="02020609040205080304" pitchFamily="17" charset="-128"/>
                <a:cs typeface="Times New Roman" panose="02020603050405020304" pitchFamily="18" charset="0"/>
              </a:rPr>
              <a:t>食事、安心できる睡眠、心地よい入浴などの健康的な日々の営みを享受でき</a:t>
            </a:r>
            <a:r>
              <a:rPr lang="ja-JP" altLang="en-US" sz="1800" u="none" dirty="0">
                <a:solidFill>
                  <a:srgbClr val="008080"/>
                </a:solidFill>
                <a:effectLst/>
                <a:ea typeface="ＭＳ 明朝" panose="02020609040205080304" pitchFamily="17" charset="-128"/>
                <a:cs typeface="Times New Roman" panose="02020603050405020304" pitchFamily="18" charset="0"/>
              </a:rPr>
              <a:t>、</a:t>
            </a:r>
            <a:r>
              <a:rPr lang="ja-JP" altLang="ja-JP" sz="1800" u="none" dirty="0">
                <a:solidFill>
                  <a:srgbClr val="000000"/>
                </a:solidFill>
                <a:effectLst/>
                <a:ea typeface="ＭＳ 明朝" panose="02020609040205080304" pitchFamily="17" charset="-128"/>
                <a:cs typeface="Times New Roman" panose="02020603050405020304" pitchFamily="18" charset="0"/>
              </a:rPr>
              <a:t>四季折々の行事などを通じて、家族のいとなみを感じられる生活を提供する</a:t>
            </a:r>
            <a:r>
              <a:rPr lang="ja-JP" altLang="en-US" sz="1800" u="none" dirty="0">
                <a:solidFill>
                  <a:srgbClr val="000000"/>
                </a:solidFill>
                <a:effectLst/>
                <a:ea typeface="ＭＳ 明朝" panose="02020609040205080304" pitchFamily="17" charset="-128"/>
                <a:cs typeface="Times New Roman" panose="02020603050405020304" pitchFamily="18" charset="0"/>
              </a:rPr>
              <a:t>こと</a:t>
            </a:r>
            <a:endParaRPr lang="en-US" altLang="ja-JP" sz="1800" u="none" kern="100" dirty="0">
              <a:solidFill>
                <a:srgbClr val="008080"/>
              </a:solidFill>
              <a:effectLst/>
              <a:latin typeface="游明朝" panose="02020400000000000000" pitchFamily="18" charset="-128"/>
              <a:ea typeface="ＭＳ 明朝" panose="02020609040205080304" pitchFamily="17" charset="-128"/>
              <a:cs typeface="Times New Roman" panose="02020603050405020304" pitchFamily="18" charset="0"/>
            </a:endParaRPr>
          </a:p>
          <a:p>
            <a:pPr marL="179705" indent="635" algn="just">
              <a:lnSpc>
                <a:spcPct val="125000"/>
              </a:lnSpc>
            </a:pPr>
            <a:endParaRPr lang="ja-JP" altLang="ja-JP" sz="1800" u="none"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endParaRPr kumimoji="1" lang="ja-JP" altLang="en-US" dirty="0"/>
          </a:p>
        </p:txBody>
      </p:sp>
      <p:sp>
        <p:nvSpPr>
          <p:cNvPr id="4" name="スライド番号プレースホルダー 3"/>
          <p:cNvSpPr>
            <a:spLocks noGrp="1"/>
          </p:cNvSpPr>
          <p:nvPr>
            <p:ph type="sldNum" sz="quarter" idx="5"/>
          </p:nvPr>
        </p:nvSpPr>
        <p:spPr/>
        <p:txBody>
          <a:bodyPr/>
          <a:lstStyle/>
          <a:p>
            <a:fld id="{A7799A77-4AC4-491F-ACC5-E7A2FC1EB9C4}" type="slidenum">
              <a:rPr kumimoji="1" lang="ja-JP" altLang="en-US" smtClean="0"/>
              <a:t>3</a:t>
            </a:fld>
            <a:endParaRPr kumimoji="1" lang="ja-JP" altLang="en-US"/>
          </a:p>
        </p:txBody>
      </p:sp>
    </p:spTree>
    <p:extLst>
      <p:ext uri="{BB962C8B-B14F-4D97-AF65-F5344CB8AC3E}">
        <p14:creationId xmlns:p14="http://schemas.microsoft.com/office/powerpoint/2010/main" val="22582120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a:p>
            <a:r>
              <a:rPr kumimoji="1" lang="ja-JP" altLang="en-US" dirty="0"/>
              <a:t>１</a:t>
            </a:r>
            <a:r>
              <a:rPr kumimoji="1" lang="en-US" altLang="ja-JP" dirty="0"/>
              <a:t>.</a:t>
            </a:r>
            <a:r>
              <a:rPr kumimoji="1" lang="ja-JP" altLang="en-US" dirty="0"/>
              <a:t>基本的な生活習慣とリズム</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　　　睡眠、食事、排泄等の基本的な生活と一貫性のあるリズムは、生命・健康の維持、心身の成長・発達の基盤となる。</a:t>
            </a:r>
            <a:endParaRPr kumimoji="1" lang="en-US" altLang="ja-JP" dirty="0"/>
          </a:p>
          <a:p>
            <a:r>
              <a:rPr kumimoji="1" lang="ja-JP" altLang="en-US" dirty="0"/>
              <a:t>　　　一貫性のある日常は、子どもにとって先が見通せる（何時になれば必ず食事があるなど）安心感と安全感の源となる</a:t>
            </a:r>
            <a:endParaRPr kumimoji="1" lang="en-US" altLang="ja-JP" dirty="0"/>
          </a:p>
          <a:p>
            <a:r>
              <a:rPr kumimoji="1" lang="ja-JP" altLang="en-US" dirty="0"/>
              <a:t>　　　　　</a:t>
            </a:r>
            <a:endParaRPr kumimoji="1" lang="en-US" altLang="ja-JP" dirty="0"/>
          </a:p>
          <a:p>
            <a:r>
              <a:rPr kumimoji="1" lang="ja-JP" altLang="en-US" dirty="0"/>
              <a:t>２食事</a:t>
            </a:r>
            <a:endParaRPr kumimoji="1" lang="en-US" altLang="ja-JP" dirty="0"/>
          </a:p>
          <a:p>
            <a:r>
              <a:rPr kumimoji="1" lang="ja-JP" altLang="en-US" dirty="0"/>
              <a:t>　　特に食事は生命の維持と発育の核となるである。</a:t>
            </a:r>
            <a:endParaRPr kumimoji="1" lang="en-US" altLang="ja-JP" dirty="0"/>
          </a:p>
          <a:p>
            <a:r>
              <a:rPr kumimoji="1" lang="ja-JP" altLang="en-US" dirty="0"/>
              <a:t>　　食事は、安心と喜びという生きる上で重要なポジティブ体験を享受できる場となる。またそういう食事場面でなければならない。</a:t>
            </a:r>
            <a:endParaRPr kumimoji="1" lang="en-US" altLang="ja-JP" dirty="0"/>
          </a:p>
          <a:p>
            <a:r>
              <a:rPr kumimoji="1" lang="ja-JP" altLang="en-US" dirty="0"/>
              <a:t>　　おいしさ、楽しさを他者と分かち合う場となり、ポジティブな人間関係を育む場となる。またそういう食事場面でなければならない。</a:t>
            </a:r>
            <a:endParaRPr kumimoji="1" lang="en-US" altLang="ja-JP" dirty="0"/>
          </a:p>
          <a:p>
            <a:r>
              <a:rPr kumimoji="1" lang="ja-JP" altLang="en-US" dirty="0"/>
              <a:t>　　食事は基本的マナーを身に着けるなど、社会性の発達に貢献する。</a:t>
            </a:r>
            <a:endParaRPr kumimoji="1" lang="en-US" altLang="ja-JP" dirty="0"/>
          </a:p>
          <a:p>
            <a:r>
              <a:rPr kumimoji="1" lang="ja-JP" altLang="en-US" dirty="0"/>
              <a:t>　　入所前の養育環境で、食事場面で暴力を受けるなど、食事場面がポジティブな場面としてとらえられない子どもが多い。この点に留意して、食事にもつ意義を十分に理解して、子どもを支える必要がある。</a:t>
            </a:r>
            <a:endParaRPr kumimoji="1" lang="en-US" altLang="ja-JP" dirty="0"/>
          </a:p>
        </p:txBody>
      </p:sp>
      <p:sp>
        <p:nvSpPr>
          <p:cNvPr id="4" name="スライド番号プレースホルダー 3"/>
          <p:cNvSpPr>
            <a:spLocks noGrp="1"/>
          </p:cNvSpPr>
          <p:nvPr>
            <p:ph type="sldNum" sz="quarter" idx="10"/>
          </p:nvPr>
        </p:nvSpPr>
        <p:spPr/>
        <p:txBody>
          <a:bodyPr/>
          <a:lstStyle/>
          <a:p>
            <a:fld id="{A7799A77-4AC4-491F-ACC5-E7A2FC1EB9C4}" type="slidenum">
              <a:rPr kumimoji="1" lang="ja-JP" altLang="en-US" smtClean="0"/>
              <a:t>4</a:t>
            </a:fld>
            <a:endParaRPr kumimoji="1" lang="ja-JP" altLang="en-US"/>
          </a:p>
        </p:txBody>
      </p:sp>
    </p:spTree>
    <p:extLst>
      <p:ext uri="{BB962C8B-B14F-4D97-AF65-F5344CB8AC3E}">
        <p14:creationId xmlns:p14="http://schemas.microsoft.com/office/powerpoint/2010/main" val="35142743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３．睡眠</a:t>
            </a:r>
            <a:endParaRPr kumimoji="1" lang="en-US" altLang="ja-JP" dirty="0"/>
          </a:p>
          <a:p>
            <a:r>
              <a:rPr kumimoji="1" lang="ja-JP" altLang="en-US" dirty="0"/>
              <a:t>　　交換神経と副交感神経のリズムと睡眠　</a:t>
            </a:r>
            <a:endParaRPr kumimoji="1" lang="en-US" altLang="ja-JP" dirty="0"/>
          </a:p>
          <a:p>
            <a:r>
              <a:rPr kumimoji="1" lang="ja-JP" altLang="en-US" dirty="0"/>
              <a:t>　　適切な睡眠リズムは成長ホルモンの分泌を促し、健康の維持と回復、そして身体的発育や脳の発達に貢献する</a:t>
            </a:r>
            <a:endParaRPr kumimoji="1" lang="en-US" altLang="ja-JP" dirty="0"/>
          </a:p>
          <a:p>
            <a:r>
              <a:rPr kumimoji="1" lang="ja-JP" altLang="en-US" dirty="0"/>
              <a:t>　　子どもの不安と恐怖は睡眠を阻害する（施設に対する信頼・安心は良質な睡眠を促す）</a:t>
            </a:r>
            <a:endParaRPr kumimoji="1" lang="en-US" altLang="ja-JP" dirty="0"/>
          </a:p>
          <a:p>
            <a:r>
              <a:rPr kumimoji="1" lang="ja-JP" altLang="en-US" dirty="0"/>
              <a:t>　　良質な睡眠は子どもの心の安定を促す（その逆に不眠は、イライラやトラブルの多さにつながる）</a:t>
            </a:r>
            <a:endParaRPr kumimoji="1" lang="en-US" altLang="ja-JP" dirty="0"/>
          </a:p>
          <a:p>
            <a:endParaRPr kumimoji="1" lang="en-US" altLang="ja-JP" dirty="0"/>
          </a:p>
          <a:p>
            <a:r>
              <a:rPr kumimoji="1" lang="ja-JP" altLang="en-US" dirty="0"/>
              <a:t>４衣生活と住生活</a:t>
            </a:r>
            <a:endParaRPr kumimoji="1" lang="en-US" altLang="ja-JP" dirty="0"/>
          </a:p>
          <a:p>
            <a:r>
              <a:rPr kumimoji="1" lang="ja-JP" altLang="en-US" dirty="0"/>
              <a:t>　　衣服は身体の保護と心理的な守りに関係する</a:t>
            </a:r>
            <a:endParaRPr kumimoji="1" lang="en-US" altLang="ja-JP" dirty="0"/>
          </a:p>
          <a:p>
            <a:r>
              <a:rPr kumimoji="1" lang="ja-JP" altLang="en-US" dirty="0"/>
              <a:t>　　服装は、社会性の発達に貢献する。服装を通して、</a:t>
            </a:r>
            <a:r>
              <a:rPr kumimoji="1" lang="en-US" altLang="ja-JP" dirty="0"/>
              <a:t>TPO</a:t>
            </a:r>
            <a:r>
              <a:rPr kumimoji="1" lang="ja-JP" altLang="en-US" dirty="0"/>
              <a:t>や清潔感を学んでいく。</a:t>
            </a:r>
            <a:endParaRPr kumimoji="1" lang="en-US" altLang="ja-JP" dirty="0"/>
          </a:p>
          <a:p>
            <a:r>
              <a:rPr kumimoji="1" lang="ja-JP" altLang="en-US" dirty="0"/>
              <a:t>　　服装は、自分の振り返りと、自己主張の機会となる。好みに合った服装の選択の重要さ。</a:t>
            </a:r>
            <a:endParaRPr kumimoji="1" lang="en-US" altLang="ja-JP" dirty="0"/>
          </a:p>
          <a:p>
            <a:endParaRPr kumimoji="1" lang="en-US" altLang="ja-JP" dirty="0"/>
          </a:p>
          <a:p>
            <a:r>
              <a:rPr kumimoji="1" lang="ja-JP" altLang="en-US" dirty="0"/>
              <a:t>　　住環境は、安全が確保と心理的守りに関係する</a:t>
            </a:r>
            <a:endParaRPr kumimoji="1" lang="en-US" altLang="ja-JP" dirty="0"/>
          </a:p>
          <a:p>
            <a:r>
              <a:rPr kumimoji="1" lang="ja-JP" altLang="en-US" dirty="0"/>
              <a:t>　　個人の空間が確保されていることは自他の境界性の感覚や自尊心を育むことにつながる。</a:t>
            </a:r>
            <a:endParaRPr kumimoji="1" lang="en-US" altLang="ja-JP" dirty="0"/>
          </a:p>
          <a:p>
            <a:r>
              <a:rPr kumimoji="1" lang="ja-JP" altLang="en-US" dirty="0"/>
              <a:t>　　内と外の境界線の感覚はフォーマルとインフォーマルな世界での立ち居振る舞いを使い分ける社会性を育む。</a:t>
            </a:r>
            <a:endParaRPr kumimoji="1" lang="en-US" altLang="ja-JP" dirty="0"/>
          </a:p>
          <a:p>
            <a:r>
              <a:rPr kumimoji="1" lang="ja-JP" altLang="en-US" dirty="0"/>
              <a:t>　　このことは仕事と休息という自立に重要なメリハリの感覚を育てる。</a:t>
            </a:r>
            <a:endParaRPr kumimoji="1" lang="en-US" altLang="ja-JP" dirty="0"/>
          </a:p>
          <a:p>
            <a:r>
              <a:rPr kumimoji="1" lang="ja-JP" altLang="en-US" dirty="0"/>
              <a:t>　　　　</a:t>
            </a:r>
          </a:p>
        </p:txBody>
      </p:sp>
      <p:sp>
        <p:nvSpPr>
          <p:cNvPr id="4" name="スライド番号プレースホルダー 3"/>
          <p:cNvSpPr>
            <a:spLocks noGrp="1"/>
          </p:cNvSpPr>
          <p:nvPr>
            <p:ph type="sldNum" sz="quarter" idx="10"/>
          </p:nvPr>
        </p:nvSpPr>
        <p:spPr/>
        <p:txBody>
          <a:bodyPr/>
          <a:lstStyle/>
          <a:p>
            <a:fld id="{A7799A77-4AC4-491F-ACC5-E7A2FC1EB9C4}" type="slidenum">
              <a:rPr kumimoji="1" lang="ja-JP" altLang="en-US" smtClean="0"/>
              <a:t>5</a:t>
            </a:fld>
            <a:endParaRPr kumimoji="1" lang="ja-JP" altLang="en-US"/>
          </a:p>
        </p:txBody>
      </p:sp>
    </p:spTree>
    <p:extLst>
      <p:ext uri="{BB962C8B-B14F-4D97-AF65-F5344CB8AC3E}">
        <p14:creationId xmlns:p14="http://schemas.microsoft.com/office/powerpoint/2010/main" val="2891011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a:t>社会的養護とは</a:t>
            </a:r>
            <a:endParaRPr kumimoji="1" lang="en-US" altLang="ja-JP" sz="1600" dirty="0"/>
          </a:p>
          <a:p>
            <a:r>
              <a:rPr kumimoji="1" lang="ja-JP" altLang="en-US" sz="1600" dirty="0"/>
              <a:t>⇒社会的養護とは保護者のない児童や、保護者に監護されることが適当でない児童を、公的責任で社会的に養育し、保護するとともに、養育に大きな困難を抱える家族への支援を行うこと。（「社会的養護の推進について」（２０２０）厚生労働省子ども家庭局家庭福祉課）</a:t>
            </a:r>
            <a:br>
              <a:rPr kumimoji="1" lang="en-US" altLang="ja-JP" sz="1600" dirty="0"/>
            </a:br>
            <a:endParaRPr kumimoji="1" lang="en-US" altLang="ja-JP" sz="1600" dirty="0"/>
          </a:p>
          <a:p>
            <a:r>
              <a:rPr kumimoji="1" lang="ja-JP" altLang="en-US" sz="1600" dirty="0"/>
              <a:t>１．児童福祉法</a:t>
            </a:r>
            <a:endParaRPr kumimoji="1" lang="en-US" altLang="ja-JP" sz="1600" dirty="0"/>
          </a:p>
          <a:p>
            <a:r>
              <a:rPr kumimoji="1" lang="ja-JP" altLang="en-US" sz="1600" dirty="0"/>
              <a:t>　理念（第１条～第３条）</a:t>
            </a:r>
            <a:endParaRPr kumimoji="1" lang="en-US" altLang="ja-JP" sz="1600" dirty="0"/>
          </a:p>
          <a:p>
            <a:r>
              <a:rPr kumimoji="1" lang="ja-JP" altLang="en-US" sz="1600" dirty="0"/>
              <a:t>　定義（児童福祉施設とは、要保護児童とは、要支援児童等とは）</a:t>
            </a:r>
            <a:endParaRPr kumimoji="1" lang="en-US" altLang="ja-JP" sz="1600" dirty="0"/>
          </a:p>
          <a:p>
            <a:r>
              <a:rPr kumimoji="1" lang="ja-JP" altLang="en-US" sz="1600" dirty="0"/>
              <a:t>　第２８条（家裁への申し立て）</a:t>
            </a:r>
            <a:endParaRPr kumimoji="1" lang="en-US" altLang="ja-JP" sz="1600" dirty="0"/>
          </a:p>
          <a:p>
            <a:r>
              <a:rPr kumimoji="1" lang="ja-JP" altLang="en-US" sz="1600" dirty="0"/>
              <a:t>　第３３条（一時保護）</a:t>
            </a:r>
            <a:endParaRPr kumimoji="1" lang="en-US" altLang="ja-JP" sz="1600" dirty="0"/>
          </a:p>
          <a:p>
            <a:endParaRPr kumimoji="1" lang="en-US" altLang="ja-JP" sz="1600" dirty="0"/>
          </a:p>
          <a:p>
            <a:r>
              <a:rPr kumimoji="1" lang="ja-JP" altLang="en-US" sz="1600" dirty="0"/>
              <a:t>２．児童虐待防止法</a:t>
            </a:r>
            <a:endParaRPr kumimoji="1" lang="en-US" altLang="ja-JP" sz="1600" dirty="0"/>
          </a:p>
          <a:p>
            <a:r>
              <a:rPr kumimoji="1" lang="ja-JP" altLang="en-US" sz="1600" dirty="0"/>
              <a:t>　虐待の定義</a:t>
            </a:r>
            <a:endParaRPr kumimoji="1" lang="en-US" altLang="ja-JP" sz="1600" dirty="0"/>
          </a:p>
          <a:p>
            <a:r>
              <a:rPr kumimoji="1" lang="ja-JP" altLang="en-US" sz="1600" dirty="0"/>
              <a:t>　「保護者（親権を行うもの、未成年後見人、その他の者で現に児童を監護するものをいう）がその監護する児童（１８歳に満たない者をいう）</a:t>
            </a:r>
            <a:br>
              <a:rPr kumimoji="1" lang="en-US" altLang="ja-JP" sz="1600" dirty="0"/>
            </a:br>
            <a:r>
              <a:rPr kumimoji="1" lang="ja-JP" altLang="en-US" sz="1600" dirty="0"/>
              <a:t>　について行う次にあげる行為を言う」</a:t>
            </a:r>
            <a:endParaRPr kumimoji="1" lang="en-US" altLang="ja-JP" sz="1600" dirty="0"/>
          </a:p>
          <a:p>
            <a:r>
              <a:rPr kumimoji="1" lang="ja-JP" altLang="en-US" sz="1600" dirty="0"/>
              <a:t>　・身体的虐待</a:t>
            </a:r>
            <a:endParaRPr kumimoji="1" lang="en-US" altLang="ja-JP" sz="1600" dirty="0"/>
          </a:p>
          <a:p>
            <a:r>
              <a:rPr kumimoji="1" lang="ja-JP" altLang="en-US" sz="1600" dirty="0"/>
              <a:t>　・性的虐待</a:t>
            </a:r>
            <a:endParaRPr kumimoji="1" lang="en-US" altLang="ja-JP" sz="1600" dirty="0"/>
          </a:p>
          <a:p>
            <a:r>
              <a:rPr kumimoji="1" lang="ja-JP" altLang="en-US" sz="1600" dirty="0"/>
              <a:t>　・ネグレクト</a:t>
            </a:r>
            <a:endParaRPr kumimoji="1" lang="en-US" altLang="ja-JP" sz="1600" dirty="0"/>
          </a:p>
          <a:p>
            <a:r>
              <a:rPr kumimoji="1" lang="ja-JP" altLang="en-US" sz="1600" dirty="0"/>
              <a:t>　・心理的虐待（面前</a:t>
            </a:r>
            <a:r>
              <a:rPr kumimoji="1" lang="en-US" altLang="ja-JP" sz="1600" dirty="0"/>
              <a:t>DV</a:t>
            </a:r>
            <a:r>
              <a:rPr kumimoji="1" lang="ja-JP" altLang="en-US" sz="1600" dirty="0"/>
              <a:t>等含む）</a:t>
            </a:r>
            <a:endParaRPr kumimoji="1" lang="en-US" altLang="ja-JP" sz="1600" dirty="0"/>
          </a:p>
          <a:p>
            <a:endParaRPr kumimoji="1" lang="en-US" altLang="ja-JP" sz="1600" dirty="0"/>
          </a:p>
          <a:p>
            <a:r>
              <a:rPr kumimoji="1" lang="ja-JP" altLang="en-US" sz="1600" dirty="0"/>
              <a:t>３．子どもの権利条約</a:t>
            </a:r>
            <a:endParaRPr kumimoji="1" lang="en-US" altLang="ja-JP" sz="1600" dirty="0"/>
          </a:p>
          <a:p>
            <a:r>
              <a:rPr kumimoji="1" lang="ja-JP" altLang="en-US" sz="1600" dirty="0"/>
              <a:t>　・１９８９年に採択、１９９４年に批准（世界で１５８番目）</a:t>
            </a:r>
            <a:endParaRPr kumimoji="1" lang="en-US" altLang="ja-JP" sz="1600" dirty="0"/>
          </a:p>
          <a:p>
            <a:r>
              <a:rPr kumimoji="1" lang="ja-JP" altLang="en-US" sz="1600" dirty="0"/>
              <a:t>　・子どもの権利の</a:t>
            </a:r>
            <a:r>
              <a:rPr kumimoji="1" lang="en-US" altLang="ja-JP" sz="1600" dirty="0"/>
              <a:t>4</a:t>
            </a:r>
            <a:r>
              <a:rPr kumimoji="1" lang="ja-JP" altLang="en-US" sz="1600" dirty="0"/>
              <a:t>原則：多様性の理解と差別の禁止、生きることと発達の保障、子どもの最善の利益を追求すること、意見表明権と参加の権利</a:t>
            </a:r>
            <a:endParaRPr kumimoji="1" lang="en-US" altLang="ja-JP" sz="1600" dirty="0"/>
          </a:p>
          <a:p>
            <a:r>
              <a:rPr kumimoji="1" lang="ja-JP" altLang="en-US" sz="1600" dirty="0"/>
              <a:t>　　　</a:t>
            </a:r>
            <a:br>
              <a:rPr kumimoji="1" lang="en-US" altLang="ja-JP" sz="1600" dirty="0"/>
            </a:br>
            <a:endParaRPr kumimoji="1" lang="ja-JP" altLang="en-US" sz="1600" dirty="0"/>
          </a:p>
        </p:txBody>
      </p:sp>
      <p:sp>
        <p:nvSpPr>
          <p:cNvPr id="4" name="スライド番号プレースホルダー 3"/>
          <p:cNvSpPr>
            <a:spLocks noGrp="1"/>
          </p:cNvSpPr>
          <p:nvPr>
            <p:ph type="sldNum" sz="quarter" idx="10"/>
          </p:nvPr>
        </p:nvSpPr>
        <p:spPr/>
        <p:txBody>
          <a:bodyPr/>
          <a:lstStyle/>
          <a:p>
            <a:fld id="{051CBF4F-B9C9-4E06-822E-7508550793E5}" type="slidenum">
              <a:rPr kumimoji="1" lang="ja-JP" altLang="en-US" smtClean="0"/>
              <a:t>6</a:t>
            </a:fld>
            <a:endParaRPr kumimoji="1" lang="ja-JP" altLang="en-US"/>
          </a:p>
        </p:txBody>
      </p:sp>
    </p:spTree>
    <p:extLst>
      <p:ext uri="{BB962C8B-B14F-4D97-AF65-F5344CB8AC3E}">
        <p14:creationId xmlns:p14="http://schemas.microsoft.com/office/powerpoint/2010/main" val="21125938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１．児童虐待対応のシステム</a:t>
            </a:r>
            <a:endParaRPr kumimoji="1" lang="en-US" altLang="ja-JP" dirty="0"/>
          </a:p>
          <a:p>
            <a:r>
              <a:rPr kumimoji="1" lang="ja-JP" altLang="en-US" dirty="0"/>
              <a:t>（１）通告と調査⇒４８時間以内の目視での安全確認、通告ダイヤル１８９</a:t>
            </a:r>
            <a:endParaRPr kumimoji="1" lang="en-US" altLang="ja-JP" dirty="0"/>
          </a:p>
          <a:p>
            <a:r>
              <a:rPr kumimoji="1" lang="ja-JP" altLang="en-US" dirty="0"/>
              <a:t>（２）介入</a:t>
            </a:r>
            <a:endParaRPr kumimoji="1" lang="en-US" altLang="ja-JP" dirty="0"/>
          </a:p>
          <a:p>
            <a:r>
              <a:rPr kumimoji="1" lang="ja-JP" altLang="en-US" dirty="0"/>
              <a:t>　　児童相談所の権限</a:t>
            </a:r>
            <a:endParaRPr kumimoji="1" lang="en-US" altLang="ja-JP" dirty="0"/>
          </a:p>
          <a:p>
            <a:r>
              <a:rPr kumimoji="1" lang="ja-JP" altLang="en-US" dirty="0"/>
              <a:t>　　　立ち入り調査、一時保護（</a:t>
            </a:r>
            <a:r>
              <a:rPr kumimoji="1" lang="en-US" altLang="ja-JP" dirty="0"/>
              <a:t>2</a:t>
            </a:r>
            <a:r>
              <a:rPr kumimoji="1" lang="ja-JP" altLang="en-US" dirty="0"/>
              <a:t>か月間）</a:t>
            </a:r>
            <a:endParaRPr kumimoji="1" lang="en-US" altLang="ja-JP" dirty="0"/>
          </a:p>
          <a:p>
            <a:r>
              <a:rPr kumimoji="1" lang="ja-JP" altLang="en-US" dirty="0"/>
              <a:t>（３）支援</a:t>
            </a:r>
            <a:endParaRPr kumimoji="1" lang="en-US" altLang="ja-JP" dirty="0"/>
          </a:p>
          <a:p>
            <a:r>
              <a:rPr kumimoji="1" lang="ja-JP" altLang="en-US" dirty="0"/>
              <a:t>　　在宅支援</a:t>
            </a:r>
            <a:endParaRPr kumimoji="1" lang="en-US" altLang="ja-JP" dirty="0"/>
          </a:p>
          <a:p>
            <a:r>
              <a:rPr kumimoji="1" lang="ja-JP" altLang="en-US" dirty="0"/>
              <a:t>　　　　市区町村にける要保護児童対策地域協議会の運営（児童福祉法第２５条第２項１号）</a:t>
            </a:r>
            <a:endParaRPr kumimoji="1" lang="en-US" altLang="ja-JP" dirty="0"/>
          </a:p>
          <a:p>
            <a:r>
              <a:rPr kumimoji="1" lang="ja-JP" altLang="en-US" dirty="0"/>
              <a:t>　　　　早期支援、継続支援の必要性</a:t>
            </a:r>
            <a:endParaRPr kumimoji="1" lang="en-US" altLang="ja-JP" dirty="0"/>
          </a:p>
          <a:p>
            <a:r>
              <a:rPr kumimoji="1" lang="ja-JP" altLang="en-US" dirty="0"/>
              <a:t>　　代替養育</a:t>
            </a:r>
            <a:endParaRPr kumimoji="1" lang="en-US" altLang="ja-JP" dirty="0"/>
          </a:p>
          <a:p>
            <a:r>
              <a:rPr kumimoji="1" lang="ja-JP" altLang="en-US" dirty="0"/>
              <a:t>　　　　施設養護と里親養育</a:t>
            </a:r>
            <a:endParaRPr kumimoji="1" lang="en-US" altLang="ja-JP" dirty="0"/>
          </a:p>
          <a:p>
            <a:r>
              <a:rPr kumimoji="1" lang="ja-JP" altLang="en-US" dirty="0"/>
              <a:t>　　全子ども人口約</a:t>
            </a:r>
            <a:r>
              <a:rPr kumimoji="1" lang="en-US" altLang="ja-JP" dirty="0"/>
              <a:t>200</a:t>
            </a:r>
            <a:r>
              <a:rPr kumimoji="1" lang="ja-JP" altLang="en-US" dirty="0"/>
              <a:t>万人、要保護児童は約２３万人、社会的養護（代替養育）の児童は４万５千人</a:t>
            </a:r>
            <a:endParaRPr kumimoji="1" lang="en-US" altLang="ja-JP" dirty="0"/>
          </a:p>
          <a:p>
            <a:br>
              <a:rPr kumimoji="1" lang="en-US" altLang="ja-JP" dirty="0"/>
            </a:br>
            <a:endParaRPr kumimoji="1" lang="en-US" altLang="ja-JP" dirty="0"/>
          </a:p>
          <a:p>
            <a:r>
              <a:rPr kumimoji="1" lang="ja-JP" altLang="en-US" dirty="0"/>
              <a:t>２．児童虐待の対応状況</a:t>
            </a:r>
            <a:endParaRPr kumimoji="1" lang="en-US" altLang="ja-JP" dirty="0"/>
          </a:p>
          <a:p>
            <a:r>
              <a:rPr kumimoji="1" lang="ja-JP" altLang="en-US" dirty="0"/>
              <a:t>　児童虐待相談対応件数</a:t>
            </a:r>
            <a:endParaRPr kumimoji="1" lang="en-US" altLang="ja-JP" dirty="0"/>
          </a:p>
          <a:p>
            <a:r>
              <a:rPr kumimoji="1" lang="ja-JP" altLang="en-US" dirty="0"/>
              <a:t>　⇒１９３７８０件（２０１９年速報値）</a:t>
            </a:r>
            <a:r>
              <a:rPr kumimoji="1" lang="en-US" altLang="ja-JP" dirty="0"/>
              <a:t>1990</a:t>
            </a:r>
            <a:r>
              <a:rPr kumimoji="1" lang="ja-JP" altLang="en-US" dirty="0"/>
              <a:t>年の統計開始より、一度も前年を下回ったことがない</a:t>
            </a:r>
            <a:endParaRPr kumimoji="1" lang="en-US" altLang="ja-JP" dirty="0"/>
          </a:p>
          <a:p>
            <a:r>
              <a:rPr kumimoji="1" lang="ja-JP" altLang="en-US" dirty="0"/>
              <a:t>　虐待相談への対応（２０１８年）</a:t>
            </a:r>
            <a:endParaRPr kumimoji="1" lang="en-US" altLang="ja-JP" dirty="0"/>
          </a:p>
          <a:p>
            <a:r>
              <a:rPr kumimoji="1" lang="ja-JP" altLang="en-US" dirty="0"/>
              <a:t>　⇒面接指導　１４３９５７件（８８．８％）、施設入所　３９８３件（２．５％）</a:t>
            </a:r>
            <a:br>
              <a:rPr kumimoji="1" lang="en-US" altLang="ja-JP" dirty="0"/>
            </a:br>
            <a:r>
              <a:rPr kumimoji="1" lang="ja-JP" altLang="en-US" dirty="0"/>
              <a:t>　児童虐待による死亡事例：</a:t>
            </a:r>
            <a:r>
              <a:rPr kumimoji="1" lang="ja-JP" altLang="en-US" dirty="0">
                <a:latin typeface="メイリオ" panose="020B0604030504040204" pitchFamily="50" charset="-128"/>
                <a:ea typeface="メイリオ" panose="020B0604030504040204" pitchFamily="50" charset="-128"/>
              </a:rPr>
              <a:t>子ども虐待による死亡事例等の検証結果等について・第</a:t>
            </a:r>
            <a:r>
              <a:rPr kumimoji="1" lang="en-US" altLang="ja-JP" dirty="0">
                <a:latin typeface="メイリオ" panose="020B0604030504040204" pitchFamily="50" charset="-128"/>
                <a:ea typeface="メイリオ" panose="020B0604030504040204" pitchFamily="50" charset="-128"/>
              </a:rPr>
              <a:t>16</a:t>
            </a:r>
            <a:r>
              <a:rPr kumimoji="1" lang="ja-JP" altLang="en-US" dirty="0">
                <a:latin typeface="メイリオ" panose="020B0604030504040204" pitchFamily="50" charset="-128"/>
                <a:ea typeface="メイリオ" panose="020B0604030504040204" pitchFamily="50" charset="-128"/>
              </a:rPr>
              <a:t>次報告書（</a:t>
            </a:r>
            <a:r>
              <a:rPr kumimoji="1" lang="en-US" altLang="ja-JP" dirty="0">
                <a:latin typeface="メイリオ" panose="020B0604030504040204" pitchFamily="50" charset="-128"/>
                <a:ea typeface="メイリオ" panose="020B0604030504040204" pitchFamily="50" charset="-128"/>
              </a:rPr>
              <a:t>2020</a:t>
            </a:r>
            <a:r>
              <a:rPr kumimoji="1" lang="ja-JP" altLang="en-US" dirty="0">
                <a:latin typeface="メイリオ" panose="020B0604030504040204" pitchFamily="50" charset="-128"/>
                <a:ea typeface="メイリオ" panose="020B0604030504040204" pitchFamily="50" charset="-128"/>
              </a:rPr>
              <a:t>年　社会保障審議会児童部会児童虐待等要保護事例の検証に関する専門委員会）</a:t>
            </a:r>
            <a:endParaRPr kumimoji="1" lang="en-US" altLang="ja-JP" dirty="0"/>
          </a:p>
          <a:p>
            <a:r>
              <a:rPr kumimoji="1" lang="ja-JP" altLang="en-US" dirty="0"/>
              <a:t>　⇒７３人（２０１８年４月～２０１９年３月末）（）</a:t>
            </a:r>
            <a:endParaRPr kumimoji="1" lang="en-US" altLang="ja-JP" dirty="0"/>
          </a:p>
          <a:p>
            <a:endParaRPr kumimoji="1" lang="en-US" altLang="ja-JP" dirty="0"/>
          </a:p>
          <a:p>
            <a:r>
              <a:rPr kumimoji="1" lang="ja-JP" altLang="en-US" dirty="0"/>
              <a:t>３．社会的養護の現状と課題</a:t>
            </a:r>
            <a:endParaRPr kumimoji="1" lang="en-US" altLang="ja-JP" dirty="0"/>
          </a:p>
          <a:p>
            <a:r>
              <a:rPr kumimoji="1" lang="ja-JP" altLang="en-US" dirty="0"/>
              <a:t>　　</a:t>
            </a:r>
            <a:endParaRPr kumimoji="1" lang="en-US" altLang="ja-JP" dirty="0"/>
          </a:p>
          <a:p>
            <a:r>
              <a:rPr kumimoji="1" lang="ja-JP" altLang="en-US" dirty="0"/>
              <a:t>　</a:t>
            </a:r>
            <a:endParaRPr kumimoji="1" lang="en-US" altLang="ja-JP" dirty="0"/>
          </a:p>
          <a:p>
            <a:r>
              <a:rPr kumimoji="1" lang="ja-JP" altLang="en-US" dirty="0"/>
              <a:t>　　</a:t>
            </a:r>
          </a:p>
        </p:txBody>
      </p:sp>
      <p:sp>
        <p:nvSpPr>
          <p:cNvPr id="4" name="スライド番号プレースホルダー 3"/>
          <p:cNvSpPr>
            <a:spLocks noGrp="1"/>
          </p:cNvSpPr>
          <p:nvPr>
            <p:ph type="sldNum" sz="quarter" idx="10"/>
          </p:nvPr>
        </p:nvSpPr>
        <p:spPr/>
        <p:txBody>
          <a:bodyPr/>
          <a:lstStyle/>
          <a:p>
            <a:fld id="{051CBF4F-B9C9-4E06-822E-7508550793E5}" type="slidenum">
              <a:rPr kumimoji="1" lang="ja-JP" altLang="en-US" smtClean="0"/>
              <a:t>7</a:t>
            </a:fld>
            <a:endParaRPr kumimoji="1" lang="ja-JP" altLang="en-US"/>
          </a:p>
        </p:txBody>
      </p:sp>
    </p:spTree>
    <p:extLst>
      <p:ext uri="{BB962C8B-B14F-4D97-AF65-F5344CB8AC3E}">
        <p14:creationId xmlns:p14="http://schemas.microsoft.com/office/powerpoint/2010/main" val="2257219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１．アタッチメント行動</a:t>
            </a:r>
            <a:endParaRPr kumimoji="1" lang="en-US" altLang="ja-JP" dirty="0"/>
          </a:p>
          <a:p>
            <a:r>
              <a:rPr kumimoji="1" lang="ja-JP" altLang="en-US" dirty="0"/>
              <a:t>　⇒子どもが不安や恐怖を感じたときに、アタッチメント対象者に近接する行動</a:t>
            </a:r>
            <a:endParaRPr kumimoji="1" lang="en-US" altLang="ja-JP" dirty="0"/>
          </a:p>
          <a:p>
            <a:r>
              <a:rPr kumimoji="1" lang="ja-JP" altLang="en-US" dirty="0"/>
              <a:t>　⇒生理的、情緒的欲求に応答する養育者との情緒的なやり取り</a:t>
            </a:r>
            <a:endParaRPr kumimoji="1" lang="en-US" altLang="ja-JP" dirty="0"/>
          </a:p>
          <a:p>
            <a:endParaRPr kumimoji="1" lang="en-US" altLang="ja-JP" dirty="0"/>
          </a:p>
          <a:p>
            <a:endParaRPr kumimoji="1" lang="en-US" altLang="ja-JP" dirty="0"/>
          </a:p>
          <a:p>
            <a:r>
              <a:rPr kumimoji="1" lang="ja-JP" altLang="en-US" dirty="0"/>
              <a:t>２．安全感の輪</a:t>
            </a:r>
            <a:endParaRPr kumimoji="1" lang="en-US" altLang="ja-JP" dirty="0"/>
          </a:p>
          <a:p>
            <a:r>
              <a:rPr kumimoji="1" lang="ja-JP" altLang="en-US" dirty="0"/>
              <a:t>　・安全基地</a:t>
            </a:r>
            <a:endParaRPr kumimoji="1" lang="en-US" altLang="ja-JP" dirty="0"/>
          </a:p>
          <a:p>
            <a:r>
              <a:rPr kumimoji="1" lang="ja-JP" altLang="en-US" dirty="0"/>
              <a:t>　⇒子どもが受け入れられる安心の場所、対象</a:t>
            </a:r>
            <a:endParaRPr kumimoji="1" lang="en-US" altLang="ja-JP" dirty="0"/>
          </a:p>
          <a:p>
            <a:r>
              <a:rPr kumimoji="1" lang="ja-JP" altLang="en-US" dirty="0"/>
              <a:t>　⇒愛着対象は一人ではない</a:t>
            </a:r>
            <a:endParaRPr kumimoji="1" lang="en-US" altLang="ja-JP" dirty="0"/>
          </a:p>
          <a:p>
            <a:r>
              <a:rPr kumimoji="1" lang="ja-JP" altLang="en-US" dirty="0"/>
              <a:t>　・探索行動</a:t>
            </a:r>
            <a:endParaRPr kumimoji="1" lang="en-US" altLang="ja-JP" dirty="0"/>
          </a:p>
          <a:p>
            <a:r>
              <a:rPr kumimoji="1" lang="ja-JP" altLang="en-US" dirty="0"/>
              <a:t>　⇒安心感を得た子どもが外界を探索する行動</a:t>
            </a:r>
            <a:endParaRPr kumimoji="1" lang="en-US" altLang="ja-JP" dirty="0"/>
          </a:p>
          <a:p>
            <a:r>
              <a:rPr kumimoji="1" lang="ja-JP" altLang="en-US" dirty="0"/>
              <a:t>　</a:t>
            </a:r>
            <a:r>
              <a:rPr kumimoji="1" lang="en-US" altLang="ja-JP" dirty="0"/>
              <a:t>※</a:t>
            </a:r>
            <a:r>
              <a:rPr kumimoji="1" lang="ja-JP" altLang="en-US" dirty="0"/>
              <a:t>安全基地でアタッチメント行動をすることにより、次の探索行動のきっかけになる</a:t>
            </a:r>
            <a:endParaRPr kumimoji="1" lang="en-US" altLang="ja-JP" dirty="0"/>
          </a:p>
        </p:txBody>
      </p:sp>
      <p:sp>
        <p:nvSpPr>
          <p:cNvPr id="4" name="スライド番号プレースホルダー 3"/>
          <p:cNvSpPr>
            <a:spLocks noGrp="1"/>
          </p:cNvSpPr>
          <p:nvPr>
            <p:ph type="sldNum" sz="quarter" idx="10"/>
          </p:nvPr>
        </p:nvSpPr>
        <p:spPr/>
        <p:txBody>
          <a:bodyPr/>
          <a:lstStyle/>
          <a:p>
            <a:fld id="{051CBF4F-B9C9-4E06-822E-7508550793E5}" type="slidenum">
              <a:rPr kumimoji="1" lang="ja-JP" altLang="en-US" smtClean="0"/>
              <a:t>8</a:t>
            </a:fld>
            <a:endParaRPr kumimoji="1" lang="ja-JP" altLang="en-US"/>
          </a:p>
        </p:txBody>
      </p:sp>
    </p:spTree>
    <p:extLst>
      <p:ext uri="{BB962C8B-B14F-4D97-AF65-F5344CB8AC3E}">
        <p14:creationId xmlns:p14="http://schemas.microsoft.com/office/powerpoint/2010/main" val="7027327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１．心の発達のイメージ</a:t>
            </a:r>
            <a:endParaRPr kumimoji="1" lang="en-US" altLang="ja-JP" dirty="0"/>
          </a:p>
          <a:p>
            <a:r>
              <a:rPr kumimoji="1" lang="ja-JP" altLang="en-US" dirty="0"/>
              <a:t>　⇒人生の各段階に心の課題があり、課題を達成した心の力が次の課題を乗り越える力となる</a:t>
            </a:r>
            <a:endParaRPr kumimoji="1" lang="en-US" altLang="ja-JP" dirty="0"/>
          </a:p>
          <a:p>
            <a:endParaRPr kumimoji="1" lang="en-US" altLang="ja-JP" dirty="0"/>
          </a:p>
          <a:p>
            <a:r>
              <a:rPr kumimoji="1" lang="ja-JP" altLang="en-US" dirty="0"/>
              <a:t>２．ポジティブな心とネガティブな心の間で揺れ動きながら、ポジティブな心に凌駕されていく過程</a:t>
            </a:r>
            <a:endParaRPr kumimoji="1" lang="en-US" altLang="ja-JP" dirty="0"/>
          </a:p>
          <a:p>
            <a:endParaRPr kumimoji="1" lang="en-US" altLang="ja-JP" dirty="0"/>
          </a:p>
          <a:p>
            <a:r>
              <a:rPr kumimoji="1" lang="ja-JP" altLang="en-US" dirty="0"/>
              <a:t>３．発達課題</a:t>
            </a:r>
            <a:endParaRPr kumimoji="1" lang="en-US" altLang="ja-JP" dirty="0"/>
          </a:p>
          <a:p>
            <a:r>
              <a:rPr kumimoji="1" lang="ja-JP" altLang="en-US" dirty="0"/>
              <a:t>　・乳児期</a:t>
            </a:r>
            <a:endParaRPr kumimoji="1" lang="en-US" altLang="ja-JP" dirty="0"/>
          </a:p>
          <a:p>
            <a:r>
              <a:rPr kumimoji="1" lang="ja-JP" altLang="en-US" dirty="0"/>
              <a:t>　⇒基本的信頼（ポジティブ）　対　不信（ネガティブ）</a:t>
            </a:r>
            <a:br>
              <a:rPr kumimoji="1" lang="en-US" altLang="ja-JP" dirty="0"/>
            </a:br>
            <a:r>
              <a:rPr kumimoji="1" lang="ja-JP" altLang="en-US" dirty="0"/>
              <a:t>　　世界全体に対する安全感と信頼感</a:t>
            </a:r>
            <a:endParaRPr kumimoji="1" lang="en-US" altLang="ja-JP" dirty="0"/>
          </a:p>
          <a:p>
            <a:r>
              <a:rPr kumimoji="1" lang="ja-JP" altLang="en-US" dirty="0"/>
              <a:t>　　育む条件：養育者との個別的な相互的やり取り</a:t>
            </a:r>
            <a:endParaRPr kumimoji="1" lang="en-US" altLang="ja-JP" dirty="0"/>
          </a:p>
          <a:p>
            <a:r>
              <a:rPr kumimoji="1" lang="ja-JP" altLang="en-US" dirty="0"/>
              <a:t>　・幼児期前期</a:t>
            </a:r>
            <a:endParaRPr kumimoji="1" lang="en-US" altLang="ja-JP" dirty="0"/>
          </a:p>
          <a:p>
            <a:r>
              <a:rPr kumimoji="1" lang="ja-JP" altLang="en-US" dirty="0"/>
              <a:t>　⇒自律性　対　恥、疑惑</a:t>
            </a:r>
            <a:endParaRPr kumimoji="1" lang="en-US" altLang="ja-JP" dirty="0"/>
          </a:p>
          <a:p>
            <a:r>
              <a:rPr kumimoji="1" lang="ja-JP" altLang="en-US" dirty="0"/>
              <a:t>　　歩行達成と万能感、知的好奇心と探索行動</a:t>
            </a:r>
            <a:endParaRPr kumimoji="1" lang="en-US" altLang="ja-JP" dirty="0"/>
          </a:p>
          <a:p>
            <a:r>
              <a:rPr kumimoji="1" lang="ja-JP" altLang="en-US" dirty="0"/>
              <a:t>　　自立性を育む条件：基本的なスキルの獲得と、癇癪の鎮静、情緒的混乱の制御、感情の言語化と情緒的混乱の整理</a:t>
            </a:r>
            <a:endParaRPr kumimoji="1" lang="en-US" altLang="ja-JP" dirty="0"/>
          </a:p>
          <a:p>
            <a:r>
              <a:rPr kumimoji="1" lang="ja-JP" altLang="en-US" dirty="0"/>
              <a:t>　　基盤となる発達課題：基本的信頼感（積み重ね）</a:t>
            </a:r>
            <a:br>
              <a:rPr kumimoji="1" lang="en-US" altLang="ja-JP" dirty="0"/>
            </a:br>
            <a:r>
              <a:rPr kumimoji="1" lang="ja-JP" altLang="en-US" dirty="0"/>
              <a:t>　・幼児期後期</a:t>
            </a:r>
            <a:endParaRPr kumimoji="1" lang="en-US" altLang="ja-JP" dirty="0"/>
          </a:p>
          <a:p>
            <a:r>
              <a:rPr kumimoji="1" lang="ja-JP" altLang="en-US" dirty="0"/>
              <a:t>　⇒自主性　対　罪悪感</a:t>
            </a:r>
            <a:endParaRPr kumimoji="1" lang="en-US" altLang="ja-JP" dirty="0"/>
          </a:p>
          <a:p>
            <a:r>
              <a:rPr kumimoji="1" lang="ja-JP" altLang="en-US" dirty="0"/>
              <a:t>　　二者関係から三者関係へ（集団参加）</a:t>
            </a:r>
            <a:endParaRPr kumimoji="1" lang="en-US" altLang="ja-JP" dirty="0"/>
          </a:p>
          <a:p>
            <a:r>
              <a:rPr kumimoji="1" lang="ja-JP" altLang="en-US" dirty="0"/>
              <a:t>　　想像遊びの楽しさと怖さ</a:t>
            </a:r>
            <a:endParaRPr kumimoji="1" lang="en-US" altLang="ja-JP" dirty="0"/>
          </a:p>
          <a:p>
            <a:r>
              <a:rPr kumimoji="1" lang="ja-JP" altLang="en-US" dirty="0"/>
              <a:t>　・学童期</a:t>
            </a:r>
            <a:endParaRPr kumimoji="1" lang="en-US" altLang="ja-JP" dirty="0"/>
          </a:p>
          <a:p>
            <a:r>
              <a:rPr kumimoji="1" lang="ja-JP" altLang="en-US" dirty="0"/>
              <a:t>　⇒勤勉性　対　劣等感</a:t>
            </a:r>
            <a:endParaRPr kumimoji="1" lang="en-US" altLang="ja-JP" dirty="0"/>
          </a:p>
          <a:p>
            <a:r>
              <a:rPr kumimoji="1" lang="ja-JP" altLang="en-US" dirty="0"/>
              <a:t>　　想像の世界から現実思考へ</a:t>
            </a:r>
            <a:endParaRPr kumimoji="1" lang="en-US" altLang="ja-JP" dirty="0"/>
          </a:p>
          <a:p>
            <a:r>
              <a:rPr kumimoji="1" lang="ja-JP" altLang="en-US" dirty="0"/>
              <a:t>　　できなかったことができたことへの喜び</a:t>
            </a:r>
            <a:br>
              <a:rPr kumimoji="1" lang="en-US" altLang="ja-JP" dirty="0"/>
            </a:br>
            <a:r>
              <a:rPr kumimoji="1" lang="ja-JP" altLang="en-US" dirty="0"/>
              <a:t>　　</a:t>
            </a:r>
            <a:br>
              <a:rPr kumimoji="1" lang="en-US" altLang="ja-JP" dirty="0"/>
            </a:b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051CBF4F-B9C9-4E06-822E-7508550793E5}" type="slidenum">
              <a:rPr kumimoji="1" lang="ja-JP" altLang="en-US" smtClean="0"/>
              <a:t>9</a:t>
            </a:fld>
            <a:endParaRPr kumimoji="1" lang="ja-JP" altLang="en-US"/>
          </a:p>
        </p:txBody>
      </p:sp>
    </p:spTree>
    <p:extLst>
      <p:ext uri="{BB962C8B-B14F-4D97-AF65-F5344CB8AC3E}">
        <p14:creationId xmlns:p14="http://schemas.microsoft.com/office/powerpoint/2010/main" val="24626714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１．思春期の特徴</a:t>
            </a:r>
            <a:endParaRPr kumimoji="1" lang="en-US" altLang="ja-JP" dirty="0"/>
          </a:p>
          <a:p>
            <a:r>
              <a:rPr kumimoji="1" lang="ja-JP" altLang="en-US" dirty="0"/>
              <a:t>　・客観的、論理的な思考の発達</a:t>
            </a:r>
            <a:endParaRPr kumimoji="1" lang="en-US" altLang="ja-JP" dirty="0"/>
          </a:p>
          <a:p>
            <a:endParaRPr kumimoji="1" lang="en-US" altLang="ja-JP" dirty="0"/>
          </a:p>
          <a:p>
            <a:r>
              <a:rPr kumimoji="1" lang="ja-JP" altLang="en-US" dirty="0"/>
              <a:t>２．自己同一性対同一性の拡散</a:t>
            </a:r>
            <a:endParaRPr kumimoji="1" lang="en-US" altLang="ja-JP" dirty="0"/>
          </a:p>
          <a:p>
            <a:r>
              <a:rPr kumimoji="1" lang="ja-JP" altLang="en-US" dirty="0"/>
              <a:t>　客観的、論理的思考の発達が可能、他者との比較</a:t>
            </a:r>
            <a:endParaRPr kumimoji="1" lang="en-US" altLang="ja-JP" dirty="0"/>
          </a:p>
          <a:p>
            <a:r>
              <a:rPr kumimoji="1" lang="ja-JP" altLang="en-US" dirty="0"/>
              <a:t>　主観的自己、理想自己、客観的自己、社会的役割に折り合いをつけて、自己を確立すること</a:t>
            </a:r>
            <a:endParaRPr kumimoji="1" lang="en-US" altLang="ja-JP" dirty="0"/>
          </a:p>
          <a:p>
            <a:endParaRPr kumimoji="1" lang="en-US" altLang="ja-JP" dirty="0"/>
          </a:p>
          <a:p>
            <a:r>
              <a:rPr kumimoji="1" lang="ja-JP" altLang="en-US" dirty="0"/>
              <a:t>３．社会的養護児童の自己評価の低下</a:t>
            </a:r>
            <a:endParaRPr kumimoji="1" lang="en-US" altLang="ja-JP" dirty="0"/>
          </a:p>
          <a:p>
            <a:r>
              <a:rPr kumimoji="1" lang="ja-JP" altLang="en-US" dirty="0"/>
              <a:t>　ネガティブな自分史、他者との比較による劣等感⇒著しい自己肯定感の低下</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051CBF4F-B9C9-4E06-822E-7508550793E5}" type="slidenum">
              <a:rPr kumimoji="1" lang="ja-JP" altLang="en-US" smtClean="0"/>
              <a:t>10</a:t>
            </a:fld>
            <a:endParaRPr kumimoji="1" lang="ja-JP" altLang="en-US"/>
          </a:p>
        </p:txBody>
      </p:sp>
    </p:spTree>
    <p:extLst>
      <p:ext uri="{BB962C8B-B14F-4D97-AF65-F5344CB8AC3E}">
        <p14:creationId xmlns:p14="http://schemas.microsoft.com/office/powerpoint/2010/main" val="2340658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F1433DB-DEFD-4700-A67F-B0DA0D976B03}" type="datetimeFigureOut">
              <a:rPr kumimoji="1" lang="ja-JP" altLang="en-US" smtClean="0"/>
              <a:t>2021/3/23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BCA28B3-0ED9-4BD9-B699-059F27588A23}" type="slidenum">
              <a:rPr kumimoji="1" lang="ja-JP" altLang="en-US" smtClean="0"/>
              <a:t>‹#›</a:t>
            </a:fld>
            <a:endParaRPr kumimoji="1" lang="ja-JP" altLang="en-US"/>
          </a:p>
        </p:txBody>
      </p:sp>
    </p:spTree>
    <p:extLst>
      <p:ext uri="{BB962C8B-B14F-4D97-AF65-F5344CB8AC3E}">
        <p14:creationId xmlns:p14="http://schemas.microsoft.com/office/powerpoint/2010/main" val="29754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F1433DB-DEFD-4700-A67F-B0DA0D976B03}" type="datetimeFigureOut">
              <a:rPr kumimoji="1" lang="ja-JP" altLang="en-US" smtClean="0"/>
              <a:t>2021/3/23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BCA28B3-0ED9-4BD9-B699-059F27588A23}" type="slidenum">
              <a:rPr kumimoji="1" lang="ja-JP" altLang="en-US" smtClean="0"/>
              <a:t>‹#›</a:t>
            </a:fld>
            <a:endParaRPr kumimoji="1" lang="ja-JP" altLang="en-US"/>
          </a:p>
        </p:txBody>
      </p:sp>
    </p:spTree>
    <p:extLst>
      <p:ext uri="{BB962C8B-B14F-4D97-AF65-F5344CB8AC3E}">
        <p14:creationId xmlns:p14="http://schemas.microsoft.com/office/powerpoint/2010/main" val="442634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F1433DB-DEFD-4700-A67F-B0DA0D976B03}" type="datetimeFigureOut">
              <a:rPr kumimoji="1" lang="ja-JP" altLang="en-US" smtClean="0"/>
              <a:t>2021/3/23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BCA28B3-0ED9-4BD9-B699-059F27588A23}" type="slidenum">
              <a:rPr kumimoji="1" lang="ja-JP" altLang="en-US" smtClean="0"/>
              <a:t>‹#›</a:t>
            </a:fld>
            <a:endParaRPr kumimoji="1" lang="ja-JP" altLang="en-US"/>
          </a:p>
        </p:txBody>
      </p:sp>
    </p:spTree>
    <p:extLst>
      <p:ext uri="{BB962C8B-B14F-4D97-AF65-F5344CB8AC3E}">
        <p14:creationId xmlns:p14="http://schemas.microsoft.com/office/powerpoint/2010/main" val="2930487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F1433DB-DEFD-4700-A67F-B0DA0D976B03}" type="datetimeFigureOut">
              <a:rPr kumimoji="1" lang="ja-JP" altLang="en-US" smtClean="0"/>
              <a:t>2021/3/23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BCA28B3-0ED9-4BD9-B699-059F27588A23}" type="slidenum">
              <a:rPr kumimoji="1" lang="ja-JP" altLang="en-US" smtClean="0"/>
              <a:t>‹#›</a:t>
            </a:fld>
            <a:endParaRPr kumimoji="1" lang="ja-JP" altLang="en-US"/>
          </a:p>
        </p:txBody>
      </p:sp>
    </p:spTree>
    <p:extLst>
      <p:ext uri="{BB962C8B-B14F-4D97-AF65-F5344CB8AC3E}">
        <p14:creationId xmlns:p14="http://schemas.microsoft.com/office/powerpoint/2010/main" val="3513445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F1433DB-DEFD-4700-A67F-B0DA0D976B03}" type="datetimeFigureOut">
              <a:rPr kumimoji="1" lang="ja-JP" altLang="en-US" smtClean="0"/>
              <a:t>2021/3/23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BCA28B3-0ED9-4BD9-B699-059F27588A23}" type="slidenum">
              <a:rPr kumimoji="1" lang="ja-JP" altLang="en-US" smtClean="0"/>
              <a:t>‹#›</a:t>
            </a:fld>
            <a:endParaRPr kumimoji="1" lang="ja-JP" altLang="en-US"/>
          </a:p>
        </p:txBody>
      </p:sp>
    </p:spTree>
    <p:extLst>
      <p:ext uri="{BB962C8B-B14F-4D97-AF65-F5344CB8AC3E}">
        <p14:creationId xmlns:p14="http://schemas.microsoft.com/office/powerpoint/2010/main" val="2742681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F1433DB-DEFD-4700-A67F-B0DA0D976B03}" type="datetimeFigureOut">
              <a:rPr kumimoji="1" lang="ja-JP" altLang="en-US" smtClean="0"/>
              <a:t>2021/3/23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BCA28B3-0ED9-4BD9-B699-059F27588A23}" type="slidenum">
              <a:rPr kumimoji="1" lang="ja-JP" altLang="en-US" smtClean="0"/>
              <a:t>‹#›</a:t>
            </a:fld>
            <a:endParaRPr kumimoji="1" lang="ja-JP" altLang="en-US"/>
          </a:p>
        </p:txBody>
      </p:sp>
    </p:spTree>
    <p:extLst>
      <p:ext uri="{BB962C8B-B14F-4D97-AF65-F5344CB8AC3E}">
        <p14:creationId xmlns:p14="http://schemas.microsoft.com/office/powerpoint/2010/main" val="320512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F1433DB-DEFD-4700-A67F-B0DA0D976B03}" type="datetimeFigureOut">
              <a:rPr kumimoji="1" lang="ja-JP" altLang="en-US" smtClean="0"/>
              <a:t>2021/3/23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BCA28B3-0ED9-4BD9-B699-059F27588A23}" type="slidenum">
              <a:rPr kumimoji="1" lang="ja-JP" altLang="en-US" smtClean="0"/>
              <a:t>‹#›</a:t>
            </a:fld>
            <a:endParaRPr kumimoji="1" lang="ja-JP" altLang="en-US"/>
          </a:p>
        </p:txBody>
      </p:sp>
    </p:spTree>
    <p:extLst>
      <p:ext uri="{BB962C8B-B14F-4D97-AF65-F5344CB8AC3E}">
        <p14:creationId xmlns:p14="http://schemas.microsoft.com/office/powerpoint/2010/main" val="1557902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F1433DB-DEFD-4700-A67F-B0DA0D976B03}" type="datetimeFigureOut">
              <a:rPr kumimoji="1" lang="ja-JP" altLang="en-US" smtClean="0"/>
              <a:t>2021/3/23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BCA28B3-0ED9-4BD9-B699-059F27588A23}" type="slidenum">
              <a:rPr kumimoji="1" lang="ja-JP" altLang="en-US" smtClean="0"/>
              <a:t>‹#›</a:t>
            </a:fld>
            <a:endParaRPr kumimoji="1" lang="ja-JP" altLang="en-US"/>
          </a:p>
        </p:txBody>
      </p:sp>
    </p:spTree>
    <p:extLst>
      <p:ext uri="{BB962C8B-B14F-4D97-AF65-F5344CB8AC3E}">
        <p14:creationId xmlns:p14="http://schemas.microsoft.com/office/powerpoint/2010/main" val="112051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F1433DB-DEFD-4700-A67F-B0DA0D976B03}" type="datetimeFigureOut">
              <a:rPr kumimoji="1" lang="ja-JP" altLang="en-US" smtClean="0"/>
              <a:t>2021/3/23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BCA28B3-0ED9-4BD9-B699-059F27588A23}" type="slidenum">
              <a:rPr kumimoji="1" lang="ja-JP" altLang="en-US" smtClean="0"/>
              <a:t>‹#›</a:t>
            </a:fld>
            <a:endParaRPr kumimoji="1" lang="ja-JP" altLang="en-US"/>
          </a:p>
        </p:txBody>
      </p:sp>
    </p:spTree>
    <p:extLst>
      <p:ext uri="{BB962C8B-B14F-4D97-AF65-F5344CB8AC3E}">
        <p14:creationId xmlns:p14="http://schemas.microsoft.com/office/powerpoint/2010/main" val="3424164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F1433DB-DEFD-4700-A67F-B0DA0D976B03}" type="datetimeFigureOut">
              <a:rPr kumimoji="1" lang="ja-JP" altLang="en-US" smtClean="0"/>
              <a:t>2021/3/23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BCA28B3-0ED9-4BD9-B699-059F27588A23}" type="slidenum">
              <a:rPr kumimoji="1" lang="ja-JP" altLang="en-US" smtClean="0"/>
              <a:t>‹#›</a:t>
            </a:fld>
            <a:endParaRPr kumimoji="1" lang="ja-JP" altLang="en-US"/>
          </a:p>
        </p:txBody>
      </p:sp>
    </p:spTree>
    <p:extLst>
      <p:ext uri="{BB962C8B-B14F-4D97-AF65-F5344CB8AC3E}">
        <p14:creationId xmlns:p14="http://schemas.microsoft.com/office/powerpoint/2010/main" val="1464385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F1433DB-DEFD-4700-A67F-B0DA0D976B03}" type="datetimeFigureOut">
              <a:rPr kumimoji="1" lang="ja-JP" altLang="en-US" smtClean="0"/>
              <a:t>2021/3/23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BCA28B3-0ED9-4BD9-B699-059F27588A23}" type="slidenum">
              <a:rPr kumimoji="1" lang="ja-JP" altLang="en-US" smtClean="0"/>
              <a:t>‹#›</a:t>
            </a:fld>
            <a:endParaRPr kumimoji="1" lang="ja-JP" altLang="en-US"/>
          </a:p>
        </p:txBody>
      </p:sp>
    </p:spTree>
    <p:extLst>
      <p:ext uri="{BB962C8B-B14F-4D97-AF65-F5344CB8AC3E}">
        <p14:creationId xmlns:p14="http://schemas.microsoft.com/office/powerpoint/2010/main" val="3420469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1433DB-DEFD-4700-A67F-B0DA0D976B03}" type="datetimeFigureOut">
              <a:rPr kumimoji="1" lang="ja-JP" altLang="en-US" smtClean="0"/>
              <a:t>2021/3/23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CA28B3-0ED9-4BD9-B699-059F27588A23}" type="slidenum">
              <a:rPr kumimoji="1" lang="ja-JP" altLang="en-US" smtClean="0"/>
              <a:t>‹#›</a:t>
            </a:fld>
            <a:endParaRPr kumimoji="1" lang="ja-JP" altLang="en-US"/>
          </a:p>
        </p:txBody>
      </p:sp>
    </p:spTree>
    <p:extLst>
      <p:ext uri="{BB962C8B-B14F-4D97-AF65-F5344CB8AC3E}">
        <p14:creationId xmlns:p14="http://schemas.microsoft.com/office/powerpoint/2010/main" val="3098227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D4EAC0-E972-488B-86FA-08542165EEAC}"/>
              </a:ext>
            </a:extLst>
          </p:cNvPr>
          <p:cNvSpPr>
            <a:spLocks noGrp="1"/>
          </p:cNvSpPr>
          <p:nvPr>
            <p:ph type="ctrTitle"/>
          </p:nvPr>
        </p:nvSpPr>
        <p:spPr>
          <a:xfrm>
            <a:off x="1198535" y="936786"/>
            <a:ext cx="9144000" cy="2387600"/>
          </a:xfrm>
        </p:spPr>
        <p:txBody>
          <a:bodyPr/>
          <a:lstStyle/>
          <a:p>
            <a:r>
              <a:rPr kumimoji="1" lang="ja-JP" altLang="en-US" dirty="0"/>
              <a:t>➃</a:t>
            </a:r>
            <a:r>
              <a:rPr lang="ja-JP" altLang="en-US" dirty="0"/>
              <a:t>　</a:t>
            </a:r>
            <a:r>
              <a:rPr kumimoji="1" lang="ja-JP" altLang="en-US" dirty="0"/>
              <a:t>知識</a:t>
            </a:r>
          </a:p>
        </p:txBody>
      </p:sp>
      <p:sp>
        <p:nvSpPr>
          <p:cNvPr id="3" name="字幕 2">
            <a:extLst>
              <a:ext uri="{FF2B5EF4-FFF2-40B4-BE49-F238E27FC236}">
                <a16:creationId xmlns:a16="http://schemas.microsoft.com/office/drawing/2014/main" id="{7B1E73B6-10E5-44A7-8810-FB672CFD30C1}"/>
              </a:ext>
            </a:extLst>
          </p:cNvPr>
          <p:cNvSpPr>
            <a:spLocks noGrp="1"/>
          </p:cNvSpPr>
          <p:nvPr>
            <p:ph type="subTitle" idx="1"/>
          </p:nvPr>
        </p:nvSpPr>
        <p:spPr>
          <a:xfrm>
            <a:off x="1740977" y="4079875"/>
            <a:ext cx="9144000" cy="1655762"/>
          </a:xfrm>
        </p:spPr>
        <p:txBody>
          <a:bodyPr>
            <a:normAutofit/>
          </a:bodyPr>
          <a:lstStyle/>
          <a:p>
            <a:r>
              <a:rPr kumimoji="1" lang="ja-JP" altLang="en-US" sz="4000" dirty="0"/>
              <a:t>全国児童養護施設協議会</a:t>
            </a:r>
          </a:p>
        </p:txBody>
      </p:sp>
    </p:spTree>
    <p:extLst>
      <p:ext uri="{BB962C8B-B14F-4D97-AF65-F5344CB8AC3E}">
        <p14:creationId xmlns:p14="http://schemas.microsoft.com/office/powerpoint/2010/main" val="12915382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a:latin typeface="メイリオ" panose="020B0604030504040204" pitchFamily="50" charset="-128"/>
                <a:ea typeface="メイリオ" panose="020B0604030504040204" pitchFamily="50" charset="-128"/>
              </a:rPr>
              <a:t>発達理論：思春期・青年期の発達</a:t>
            </a:r>
          </a:p>
        </p:txBody>
      </p:sp>
      <p:sp>
        <p:nvSpPr>
          <p:cNvPr id="3" name="コンテンツ プレースホルダー 2"/>
          <p:cNvSpPr>
            <a:spLocks noGrp="1"/>
          </p:cNvSpPr>
          <p:nvPr>
            <p:ph idx="1"/>
          </p:nvPr>
        </p:nvSpPr>
        <p:spPr/>
        <p:txBody>
          <a:bodyPr/>
          <a:lstStyle/>
          <a:p>
            <a:r>
              <a:rPr lang="ja-JP" altLang="en-US" dirty="0">
                <a:latin typeface="メイリオ" panose="020B0604030504040204" pitchFamily="50" charset="-128"/>
                <a:ea typeface="メイリオ" panose="020B0604030504040204" pitchFamily="50" charset="-128"/>
              </a:rPr>
              <a:t>思春期の特徴</a:t>
            </a:r>
            <a:endParaRPr lang="en-US" altLang="ja-JP" dirty="0">
              <a:latin typeface="メイリオ" panose="020B0604030504040204" pitchFamily="50" charset="-128"/>
              <a:ea typeface="メイリオ" panose="020B0604030504040204" pitchFamily="50" charset="-128"/>
            </a:endParaRPr>
          </a:p>
          <a:p>
            <a:pPr lvl="1"/>
            <a:r>
              <a:rPr lang="ja-JP" altLang="en-US" dirty="0">
                <a:latin typeface="メイリオ" panose="020B0604030504040204" pitchFamily="50" charset="-128"/>
                <a:ea typeface="メイリオ" panose="020B0604030504040204" pitchFamily="50" charset="-128"/>
              </a:rPr>
              <a:t>急激な身体変化、衝動性の高まり</a:t>
            </a:r>
            <a:endParaRPr lang="en-US" altLang="ja-JP" dirty="0">
              <a:latin typeface="メイリオ" panose="020B0604030504040204" pitchFamily="50" charset="-128"/>
              <a:ea typeface="メイリオ" panose="020B0604030504040204" pitchFamily="50" charset="-128"/>
            </a:endParaRPr>
          </a:p>
          <a:p>
            <a:pPr lvl="1"/>
            <a:r>
              <a:rPr lang="ja-JP" altLang="en-US" dirty="0">
                <a:latin typeface="メイリオ" panose="020B0604030504040204" pitchFamily="50" charset="-128"/>
                <a:ea typeface="メイリオ" panose="020B0604030504040204" pitchFamily="50" charset="-128"/>
              </a:rPr>
              <a:t>論理的思考の発達</a:t>
            </a:r>
            <a:endParaRPr lang="en-US" altLang="ja-JP" dirty="0">
              <a:latin typeface="メイリオ" panose="020B0604030504040204" pitchFamily="50" charset="-128"/>
              <a:ea typeface="メイリオ" panose="020B0604030504040204" pitchFamily="50" charset="-128"/>
            </a:endParaRPr>
          </a:p>
          <a:p>
            <a:pPr lvl="1"/>
            <a:r>
              <a:rPr lang="ja-JP" altLang="en-US" dirty="0">
                <a:latin typeface="メイリオ" panose="020B0604030504040204" pitchFamily="50" charset="-128"/>
                <a:ea typeface="メイリオ" panose="020B0604030504040204" pitchFamily="50" charset="-128"/>
              </a:rPr>
              <a:t>社会的行動範囲の広がり</a:t>
            </a:r>
            <a:endParaRPr lang="en-US" altLang="ja-JP" dirty="0">
              <a:latin typeface="メイリオ" panose="020B0604030504040204" pitchFamily="50" charset="-128"/>
              <a:ea typeface="メイリオ" panose="020B0604030504040204" pitchFamily="50" charset="-128"/>
            </a:endParaRPr>
          </a:p>
          <a:p>
            <a:pPr marL="457200" lvl="1" indent="0">
              <a:buNone/>
            </a:pP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自己同一性　対　同一性拡散</a:t>
            </a:r>
            <a:endParaRPr lang="en-US" altLang="ja-JP" dirty="0">
              <a:latin typeface="メイリオ" panose="020B0604030504040204" pitchFamily="50" charset="-128"/>
              <a:ea typeface="メイリオ" panose="020B0604030504040204" pitchFamily="50" charset="-128"/>
            </a:endParaRPr>
          </a:p>
          <a:p>
            <a:pPr lvl="1"/>
            <a:r>
              <a:rPr lang="ja-JP" altLang="en-US" dirty="0">
                <a:latin typeface="メイリオ" panose="020B0604030504040204" pitchFamily="50" charset="-128"/>
                <a:ea typeface="メイリオ" panose="020B0604030504040204" pitchFamily="50" charset="-128"/>
              </a:rPr>
              <a:t>自分は何者であるか知り、社会に位置付けること</a:t>
            </a:r>
            <a:endParaRPr lang="en-US" altLang="ja-JP" dirty="0">
              <a:latin typeface="メイリオ" panose="020B0604030504040204" pitchFamily="50" charset="-128"/>
              <a:ea typeface="メイリオ" panose="020B0604030504040204" pitchFamily="50" charset="-128"/>
            </a:endParaRPr>
          </a:p>
          <a:p>
            <a:pPr marL="457200" lvl="1" indent="0">
              <a:buNone/>
            </a:pP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社会的養護児童の自己評価の低下</a:t>
            </a:r>
            <a:endParaRPr lang="en-US" altLang="ja-JP" dirty="0">
              <a:latin typeface="メイリオ" panose="020B0604030504040204" pitchFamily="50" charset="-128"/>
              <a:ea typeface="メイリオ" panose="020B0604030504040204" pitchFamily="50" charset="-128"/>
            </a:endParaRPr>
          </a:p>
          <a:p>
            <a:pPr lvl="1"/>
            <a:r>
              <a:rPr lang="ja-JP" altLang="en-US" dirty="0">
                <a:latin typeface="メイリオ" panose="020B0604030504040204" pitchFamily="50" charset="-128"/>
                <a:ea typeface="メイリオ" panose="020B0604030504040204" pitchFamily="50" charset="-128"/>
              </a:rPr>
              <a:t>ネガティブな自分史、境遇などによる劣等感</a:t>
            </a:r>
            <a:endParaRPr lang="en-US" altLang="ja-JP"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6258860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a:latin typeface="Meiryo UI" panose="020B0604030504040204" pitchFamily="50" charset="-128"/>
                <a:ea typeface="Meiryo UI" panose="020B0604030504040204" pitchFamily="50" charset="-128"/>
              </a:rPr>
              <a:t>虐待等による影響：トラウマ</a:t>
            </a:r>
          </a:p>
        </p:txBody>
      </p:sp>
      <p:sp>
        <p:nvSpPr>
          <p:cNvPr id="3" name="コンテンツ プレースホルダー 2"/>
          <p:cNvSpPr>
            <a:spLocks noGrp="1"/>
          </p:cNvSpPr>
          <p:nvPr>
            <p:ph idx="1"/>
          </p:nvPr>
        </p:nvSpPr>
        <p:spPr>
          <a:xfrm>
            <a:off x="838200" y="1436914"/>
            <a:ext cx="10515600" cy="4963886"/>
          </a:xfrm>
        </p:spPr>
        <p:txBody>
          <a:bodyPr>
            <a:normAutofit lnSpcReduction="10000"/>
          </a:bodyPr>
          <a:lstStyle/>
          <a:p>
            <a:pPr marL="0" indent="0">
              <a:buNone/>
            </a:pPr>
            <a:r>
              <a:rPr lang="en-US" altLang="ja-JP" dirty="0">
                <a:latin typeface="Meiryo UI" panose="020B0604030504040204" pitchFamily="50" charset="-128"/>
                <a:ea typeface="Meiryo UI" panose="020B0604030504040204" pitchFamily="50" charset="-128"/>
              </a:rPr>
              <a:t>Ⅰ</a:t>
            </a:r>
            <a:r>
              <a:rPr lang="ja-JP" altLang="en-US" dirty="0">
                <a:latin typeface="Meiryo UI" panose="020B0604030504040204" pitchFamily="50" charset="-128"/>
                <a:ea typeface="Meiryo UI" panose="020B0604030504040204" pitchFamily="50" charset="-128"/>
              </a:rPr>
              <a:t>型トラウマ（単回性）</a:t>
            </a:r>
            <a:endParaRPr lang="en-US" altLang="ja-JP" dirty="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　</a:t>
            </a:r>
            <a:r>
              <a:rPr lang="en-US" altLang="ja-JP" sz="2400" dirty="0">
                <a:latin typeface="Meiryo UI" panose="020B0604030504040204" pitchFamily="50" charset="-128"/>
                <a:ea typeface="Meiryo UI" panose="020B0604030504040204" pitchFamily="50" charset="-128"/>
              </a:rPr>
              <a:t>1</a:t>
            </a:r>
            <a:r>
              <a:rPr lang="ja-JP" altLang="en-US" sz="2400" dirty="0">
                <a:latin typeface="Meiryo UI" panose="020B0604030504040204" pitchFamily="50" charset="-128"/>
                <a:ea typeface="Meiryo UI" panose="020B0604030504040204" pitchFamily="50" charset="-128"/>
              </a:rPr>
              <a:t>回の耐え難い恐怖体験の後遺症　　　災害、事後、事件など</a:t>
            </a:r>
            <a:endParaRPr lang="en-US" altLang="ja-JP" sz="2400" dirty="0">
              <a:latin typeface="Meiryo UI" panose="020B0604030504040204" pitchFamily="50" charset="-128"/>
              <a:ea typeface="Meiryo UI" panose="020B0604030504040204" pitchFamily="50" charset="-128"/>
            </a:endParaRPr>
          </a:p>
          <a:p>
            <a:pPr marL="0" indent="0">
              <a:buNone/>
            </a:pPr>
            <a:endParaRPr lang="en-US" altLang="ja-JP" dirty="0">
              <a:latin typeface="Meiryo UI" panose="020B0604030504040204" pitchFamily="50" charset="-128"/>
              <a:ea typeface="Meiryo UI" panose="020B0604030504040204" pitchFamily="50" charset="-128"/>
            </a:endParaRPr>
          </a:p>
          <a:p>
            <a:pPr marL="0" indent="0">
              <a:buNone/>
            </a:pPr>
            <a:r>
              <a:rPr lang="en-US" altLang="ja-JP" dirty="0">
                <a:latin typeface="Meiryo UI" panose="020B0604030504040204" pitchFamily="50" charset="-128"/>
                <a:ea typeface="Meiryo UI" panose="020B0604030504040204" pitchFamily="50" charset="-128"/>
              </a:rPr>
              <a:t>Ⅱ</a:t>
            </a:r>
            <a:r>
              <a:rPr lang="ja-JP" altLang="en-US" dirty="0">
                <a:latin typeface="Meiryo UI" panose="020B0604030504040204" pitchFamily="50" charset="-128"/>
                <a:ea typeface="Meiryo UI" panose="020B0604030504040204" pitchFamily="50" charset="-128"/>
              </a:rPr>
              <a:t>型トラウマ（慢性反復性）</a:t>
            </a:r>
            <a:endParaRPr lang="en-US" altLang="ja-JP" dirty="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　繰り返しの外傷的体験　　　日常的な逆境状況、虐待など</a:t>
            </a:r>
            <a:endParaRPr lang="en-US" altLang="ja-JP" sz="2400" dirty="0">
              <a:latin typeface="Meiryo UI" panose="020B0604030504040204" pitchFamily="50" charset="-128"/>
              <a:ea typeface="Meiryo UI" panose="020B0604030504040204" pitchFamily="50" charset="-128"/>
            </a:endParaRPr>
          </a:p>
          <a:p>
            <a:pPr marL="0" indent="0">
              <a:buNone/>
            </a:pPr>
            <a:endParaRPr kumimoji="1" lang="en-US" altLang="ja-JP" sz="2400"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子どもの</a:t>
            </a:r>
            <a:r>
              <a:rPr lang="en-US" altLang="ja-JP" dirty="0">
                <a:latin typeface="Meiryo UI" panose="020B0604030504040204" pitchFamily="50" charset="-128"/>
                <a:ea typeface="Meiryo UI" panose="020B0604030504040204" pitchFamily="50" charset="-128"/>
              </a:rPr>
              <a:t>PTSD</a:t>
            </a:r>
            <a:r>
              <a:rPr lang="ja-JP" altLang="en-US" dirty="0">
                <a:latin typeface="Meiryo UI" panose="020B0604030504040204" pitchFamily="50" charset="-128"/>
                <a:ea typeface="Meiryo UI" panose="020B0604030504040204" pitchFamily="50" charset="-128"/>
              </a:rPr>
              <a:t>症状</a:t>
            </a:r>
            <a:endParaRPr lang="en-US" altLang="ja-JP" dirty="0">
              <a:latin typeface="Meiryo UI" panose="020B0604030504040204" pitchFamily="50" charset="-128"/>
              <a:ea typeface="Meiryo UI" panose="020B0604030504040204" pitchFamily="50" charset="-128"/>
            </a:endParaRPr>
          </a:p>
          <a:p>
            <a:pPr marL="0" indent="0">
              <a:buNone/>
            </a:pPr>
            <a:r>
              <a:rPr lang="en-US" altLang="ja-JP" sz="2400" dirty="0">
                <a:latin typeface="Meiryo UI" panose="020B0604030504040204" pitchFamily="50" charset="-128"/>
                <a:ea typeface="Meiryo UI" panose="020B0604030504040204" pitchFamily="50" charset="-128"/>
              </a:rPr>
              <a:t>1.</a:t>
            </a:r>
            <a:r>
              <a:rPr lang="ja-JP" altLang="en-US" sz="2400" dirty="0">
                <a:latin typeface="Meiryo UI" panose="020B0604030504040204" pitchFamily="50" charset="-128"/>
                <a:ea typeface="Meiryo UI" panose="020B0604030504040204" pitchFamily="50" charset="-128"/>
              </a:rPr>
              <a:t>再体験</a:t>
            </a:r>
            <a:endParaRPr lang="en-US" altLang="ja-JP" sz="2400" dirty="0">
              <a:latin typeface="Meiryo UI" panose="020B0604030504040204" pitchFamily="50" charset="-128"/>
              <a:ea typeface="Meiryo UI" panose="020B0604030504040204" pitchFamily="50" charset="-128"/>
            </a:endParaRPr>
          </a:p>
          <a:p>
            <a:pPr marL="0" indent="0">
              <a:buNone/>
            </a:pPr>
            <a:r>
              <a:rPr kumimoji="1" lang="en-US" altLang="ja-JP" sz="2400" dirty="0">
                <a:latin typeface="Meiryo UI" panose="020B0604030504040204" pitchFamily="50" charset="-128"/>
                <a:ea typeface="Meiryo UI" panose="020B0604030504040204" pitchFamily="50" charset="-128"/>
              </a:rPr>
              <a:t>2</a:t>
            </a:r>
            <a:r>
              <a:rPr lang="en-US" altLang="ja-JP" sz="2400" dirty="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回避症状</a:t>
            </a:r>
            <a:endParaRPr lang="en-US" altLang="ja-JP" sz="2400" dirty="0">
              <a:latin typeface="Meiryo UI" panose="020B0604030504040204" pitchFamily="50" charset="-128"/>
              <a:ea typeface="Meiryo UI" panose="020B0604030504040204" pitchFamily="50" charset="-128"/>
            </a:endParaRPr>
          </a:p>
          <a:p>
            <a:pPr marL="0" indent="0">
              <a:buNone/>
            </a:pPr>
            <a:r>
              <a:rPr kumimoji="1" lang="en-US" altLang="ja-JP" sz="2400" dirty="0">
                <a:latin typeface="Meiryo UI" panose="020B0604030504040204" pitchFamily="50" charset="-128"/>
                <a:ea typeface="Meiryo UI" panose="020B0604030504040204" pitchFamily="50" charset="-128"/>
              </a:rPr>
              <a:t>3</a:t>
            </a:r>
            <a:r>
              <a:rPr lang="en-US" altLang="ja-JP" sz="2400" dirty="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陰性の認知、気分</a:t>
            </a:r>
            <a:endParaRPr lang="en-US" altLang="ja-JP" sz="2400" dirty="0">
              <a:latin typeface="Meiryo UI" panose="020B0604030504040204" pitchFamily="50" charset="-128"/>
              <a:ea typeface="Meiryo UI" panose="020B0604030504040204" pitchFamily="50" charset="-128"/>
            </a:endParaRPr>
          </a:p>
          <a:p>
            <a:pPr marL="0" indent="0">
              <a:buNone/>
            </a:pPr>
            <a:r>
              <a:rPr kumimoji="1" lang="en-US" altLang="ja-JP" sz="2400" dirty="0">
                <a:latin typeface="Meiryo UI" panose="020B0604030504040204" pitchFamily="50" charset="-128"/>
                <a:ea typeface="Meiryo UI" panose="020B0604030504040204" pitchFamily="50" charset="-128"/>
              </a:rPr>
              <a:t>4</a:t>
            </a:r>
            <a:r>
              <a:rPr lang="en-US" altLang="ja-JP" sz="2400" dirty="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過剰覚醒</a:t>
            </a:r>
            <a:endParaRPr kumimoji="1" lang="en-US" altLang="ja-JP" sz="2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538615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000" dirty="0">
                <a:latin typeface="+mn-lt"/>
                <a:ea typeface="Meiryo UI" panose="020B0604030504040204" pitchFamily="50" charset="-128"/>
              </a:rPr>
              <a:t>虐待等による影響</a:t>
            </a:r>
            <a:r>
              <a:rPr lang="ja-JP" altLang="en-US" sz="4000" dirty="0">
                <a:latin typeface="+mn-lt"/>
                <a:ea typeface="メイリオ" panose="020B0604030504040204" pitchFamily="50" charset="-128"/>
              </a:rPr>
              <a:t>：</a:t>
            </a:r>
            <a:r>
              <a:rPr lang="ja-JP" altLang="en-US" sz="4000" dirty="0">
                <a:latin typeface="+mn-lt"/>
                <a:ea typeface="MS UI Gothic" panose="020B0600070205080204" pitchFamily="50" charset="-128"/>
              </a:rPr>
              <a:t>アタッチメント</a:t>
            </a:r>
            <a:r>
              <a:rPr kumimoji="1" lang="ja-JP" altLang="en-US" sz="4000" dirty="0">
                <a:latin typeface="+mn-lt"/>
                <a:ea typeface="MS UI Gothic" panose="020B0600070205080204" pitchFamily="50" charset="-128"/>
              </a:rPr>
              <a:t>障害</a:t>
            </a:r>
          </a:p>
        </p:txBody>
      </p:sp>
      <p:sp>
        <p:nvSpPr>
          <p:cNvPr id="3" name="コンテンツ プレースホルダー 2"/>
          <p:cNvSpPr>
            <a:spLocks noGrp="1"/>
          </p:cNvSpPr>
          <p:nvPr>
            <p:ph idx="1"/>
          </p:nvPr>
        </p:nvSpPr>
        <p:spPr/>
        <p:txBody>
          <a:bodyPr/>
          <a:lstStyle/>
          <a:p>
            <a:r>
              <a:rPr kumimoji="1" lang="ja-JP" altLang="en-US" dirty="0">
                <a:latin typeface="メイリオ" panose="020B0604030504040204" pitchFamily="50" charset="-128"/>
                <a:ea typeface="メイリオ" panose="020B0604030504040204" pitchFamily="50" charset="-128"/>
              </a:rPr>
              <a:t>アタッチメント対象者の不在</a:t>
            </a:r>
            <a:endParaRPr kumimoji="1" lang="en-US" altLang="ja-JP" dirty="0">
              <a:latin typeface="メイリオ" panose="020B0604030504040204" pitchFamily="50" charset="-128"/>
              <a:ea typeface="メイリオ" panose="020B0604030504040204" pitchFamily="50" charset="-128"/>
            </a:endParaRPr>
          </a:p>
          <a:p>
            <a:pPr lvl="1"/>
            <a:r>
              <a:rPr lang="ja-JP" altLang="en-US" dirty="0">
                <a:latin typeface="メイリオ" panose="020B0604030504040204" pitchFamily="50" charset="-128"/>
                <a:ea typeface="メイリオ" panose="020B0604030504040204" pitchFamily="50" charset="-128"/>
              </a:rPr>
              <a:t>アタッチメント行動が取れない</a:t>
            </a:r>
            <a:endParaRPr lang="en-US" altLang="ja-JP" dirty="0">
              <a:latin typeface="メイリオ" panose="020B0604030504040204" pitchFamily="50" charset="-128"/>
              <a:ea typeface="メイリオ" panose="020B0604030504040204" pitchFamily="50" charset="-128"/>
            </a:endParaRPr>
          </a:p>
          <a:p>
            <a:pPr lvl="1"/>
            <a:r>
              <a:rPr lang="ja-JP" altLang="en-US" dirty="0">
                <a:latin typeface="メイリオ" panose="020B0604030504040204" pitchFamily="50" charset="-128"/>
                <a:ea typeface="メイリオ" panose="020B0604030504040204" pitchFamily="50" charset="-128"/>
              </a:rPr>
              <a:t>探索行動の減少</a:t>
            </a:r>
            <a:endParaRPr lang="en-US" altLang="ja-JP" dirty="0">
              <a:latin typeface="メイリオ" panose="020B0604030504040204" pitchFamily="50" charset="-128"/>
              <a:ea typeface="メイリオ" panose="020B0604030504040204" pitchFamily="50" charset="-128"/>
            </a:endParaRPr>
          </a:p>
          <a:p>
            <a:pPr lvl="1"/>
            <a:r>
              <a:rPr lang="ja-JP" altLang="en-US" dirty="0">
                <a:latin typeface="メイリオ" panose="020B0604030504040204" pitchFamily="50" charset="-128"/>
                <a:ea typeface="メイリオ" panose="020B0604030504040204" pitchFamily="50" charset="-128"/>
              </a:rPr>
              <a:t>解離や否認</a:t>
            </a:r>
            <a:endParaRPr lang="en-US" altLang="ja-JP" dirty="0">
              <a:latin typeface="メイリオ" panose="020B0604030504040204" pitchFamily="50" charset="-128"/>
              <a:ea typeface="メイリオ" panose="020B0604030504040204" pitchFamily="50" charset="-128"/>
            </a:endParaRPr>
          </a:p>
          <a:p>
            <a:pPr lvl="1"/>
            <a:r>
              <a:rPr kumimoji="1" lang="ja-JP" altLang="en-US" dirty="0">
                <a:latin typeface="メイリオ" panose="020B0604030504040204" pitchFamily="50" charset="-128"/>
                <a:ea typeface="メイリオ" panose="020B0604030504040204" pitchFamily="50" charset="-128"/>
              </a:rPr>
              <a:t>健康な発達の阻害</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基本的信頼感獲得の阻害</a:t>
            </a:r>
            <a:endParaRPr kumimoji="1"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反応性アタッチメント障害</a:t>
            </a:r>
            <a:endParaRPr kumimoji="1" lang="ja-JP" altLang="en-US" dirty="0">
              <a:latin typeface="メイリオ" panose="020B0604030504040204" pitchFamily="50" charset="-128"/>
              <a:ea typeface="メイリオ" panose="020B0604030504040204" pitchFamily="50" charset="-128"/>
            </a:endParaRPr>
          </a:p>
        </p:txBody>
      </p:sp>
      <p:grpSp>
        <p:nvGrpSpPr>
          <p:cNvPr id="4" name="グループ化 3"/>
          <p:cNvGrpSpPr/>
          <p:nvPr/>
        </p:nvGrpSpPr>
        <p:grpSpPr>
          <a:xfrm>
            <a:off x="4894483" y="3119888"/>
            <a:ext cx="7138313" cy="3422734"/>
            <a:chOff x="4765216" y="2900018"/>
            <a:chExt cx="7138313" cy="3422734"/>
          </a:xfrm>
        </p:grpSpPr>
        <p:sp>
          <p:nvSpPr>
            <p:cNvPr id="5" name="円/楕円 4"/>
            <p:cNvSpPr/>
            <p:nvPr/>
          </p:nvSpPr>
          <p:spPr>
            <a:xfrm>
              <a:off x="5829299" y="3593510"/>
              <a:ext cx="5050971" cy="2515193"/>
            </a:xfrm>
            <a:prstGeom prst="ellipse">
              <a:avLst/>
            </a:prstGeom>
            <a:ln w="111125"/>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6" name="テキスト ボックス 5"/>
            <p:cNvSpPr txBox="1"/>
            <p:nvPr/>
          </p:nvSpPr>
          <p:spPr>
            <a:xfrm>
              <a:off x="4765216" y="4638328"/>
              <a:ext cx="2046515" cy="646331"/>
            </a:xfrm>
            <a:prstGeom prst="rect">
              <a:avLst/>
            </a:prstGeom>
            <a:solidFill>
              <a:schemeClr val="accent2">
                <a:lumMod val="40000"/>
                <a:lumOff val="60000"/>
              </a:schemeClr>
            </a:solidFill>
          </p:spPr>
          <p:txBody>
            <a:bodyPr wrap="square" rtlCol="0">
              <a:spAutoFit/>
            </a:bodyPr>
            <a:lstStyle/>
            <a:p>
              <a:r>
                <a:rPr kumimoji="1" lang="ja-JP" altLang="en-US" sz="3600" dirty="0"/>
                <a:t>安全基地</a:t>
              </a:r>
            </a:p>
          </p:txBody>
        </p:sp>
        <p:sp>
          <p:nvSpPr>
            <p:cNvPr id="7" name="テキスト ボックス 6"/>
            <p:cNvSpPr txBox="1"/>
            <p:nvPr/>
          </p:nvSpPr>
          <p:spPr>
            <a:xfrm>
              <a:off x="7331528" y="5676421"/>
              <a:ext cx="2046515" cy="646331"/>
            </a:xfrm>
            <a:prstGeom prst="rect">
              <a:avLst/>
            </a:prstGeom>
            <a:solidFill>
              <a:schemeClr val="accent2">
                <a:lumMod val="40000"/>
                <a:lumOff val="60000"/>
              </a:schemeClr>
            </a:solidFill>
          </p:spPr>
          <p:txBody>
            <a:bodyPr wrap="square" rtlCol="0">
              <a:spAutoFit/>
            </a:bodyPr>
            <a:lstStyle/>
            <a:p>
              <a:r>
                <a:rPr kumimoji="1" lang="ja-JP" altLang="en-US" sz="3600" dirty="0"/>
                <a:t>探索行動</a:t>
              </a:r>
            </a:p>
          </p:txBody>
        </p:sp>
        <p:sp>
          <p:nvSpPr>
            <p:cNvPr id="8" name="テキスト ボックス 7"/>
            <p:cNvSpPr txBox="1"/>
            <p:nvPr/>
          </p:nvSpPr>
          <p:spPr>
            <a:xfrm>
              <a:off x="9378043" y="4621205"/>
              <a:ext cx="2525486" cy="646331"/>
            </a:xfrm>
            <a:prstGeom prst="rect">
              <a:avLst/>
            </a:prstGeom>
            <a:solidFill>
              <a:schemeClr val="accent1">
                <a:lumMod val="60000"/>
                <a:lumOff val="40000"/>
              </a:schemeClr>
            </a:solidFill>
          </p:spPr>
          <p:txBody>
            <a:bodyPr wrap="square" rtlCol="0">
              <a:spAutoFit/>
            </a:bodyPr>
            <a:lstStyle/>
            <a:p>
              <a:r>
                <a:rPr lang="ja-JP" altLang="en-US" sz="3600" dirty="0"/>
                <a:t>不快、不安</a:t>
              </a:r>
              <a:endParaRPr kumimoji="1" lang="ja-JP" altLang="en-US" sz="3600" dirty="0"/>
            </a:p>
          </p:txBody>
        </p:sp>
        <p:sp>
          <p:nvSpPr>
            <p:cNvPr id="9" name="テキスト ボックス 8"/>
            <p:cNvSpPr txBox="1"/>
            <p:nvPr/>
          </p:nvSpPr>
          <p:spPr>
            <a:xfrm>
              <a:off x="6848473" y="2900018"/>
              <a:ext cx="2871108" cy="1200329"/>
            </a:xfrm>
            <a:prstGeom prst="rect">
              <a:avLst/>
            </a:prstGeom>
            <a:solidFill>
              <a:schemeClr val="accent2">
                <a:lumMod val="40000"/>
                <a:lumOff val="60000"/>
              </a:schemeClr>
            </a:solidFill>
          </p:spPr>
          <p:txBody>
            <a:bodyPr wrap="square" rtlCol="0">
              <a:spAutoFit/>
            </a:bodyPr>
            <a:lstStyle/>
            <a:p>
              <a:r>
                <a:rPr kumimoji="1" lang="ja-JP" altLang="en-US" sz="3600" dirty="0"/>
                <a:t>アタッチメント</a:t>
              </a:r>
              <a:endParaRPr kumimoji="1" lang="en-US" altLang="ja-JP" sz="3600" dirty="0"/>
            </a:p>
            <a:p>
              <a:pPr algn="ctr"/>
              <a:r>
                <a:rPr kumimoji="1" lang="ja-JP" altLang="en-US" sz="3600" dirty="0"/>
                <a:t>行動</a:t>
              </a:r>
            </a:p>
          </p:txBody>
        </p:sp>
      </p:grpSp>
      <p:sp>
        <p:nvSpPr>
          <p:cNvPr id="10" name="フローチャート: 和接合 9"/>
          <p:cNvSpPr/>
          <p:nvPr/>
        </p:nvSpPr>
        <p:spPr>
          <a:xfrm>
            <a:off x="5875557" y="3918289"/>
            <a:ext cx="914393" cy="912966"/>
          </a:xfrm>
          <a:prstGeom prst="flowChartSummingJunction">
            <a:avLst/>
          </a:prstGeom>
          <a:noFill/>
          <a:ln w="666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フローチャート: 和接合 10"/>
          <p:cNvSpPr/>
          <p:nvPr/>
        </p:nvSpPr>
        <p:spPr>
          <a:xfrm>
            <a:off x="7956097" y="5735887"/>
            <a:ext cx="914393" cy="912966"/>
          </a:xfrm>
          <a:prstGeom prst="flowChartSummingJunction">
            <a:avLst/>
          </a:prstGeom>
          <a:noFill/>
          <a:ln w="666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48751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98716" y="0"/>
            <a:ext cx="10515600" cy="1325563"/>
          </a:xfrm>
        </p:spPr>
        <p:txBody>
          <a:bodyPr>
            <a:normAutofit/>
          </a:bodyPr>
          <a:lstStyle/>
          <a:p>
            <a:r>
              <a:rPr lang="ja-JP" altLang="en-US" sz="4000" dirty="0">
                <a:latin typeface="Meiryo UI" panose="020B0604030504040204" pitchFamily="50" charset="-128"/>
                <a:ea typeface="Meiryo UI" panose="020B0604030504040204" pitchFamily="50" charset="-128"/>
              </a:rPr>
              <a:t>虐待等による影響</a:t>
            </a:r>
            <a:r>
              <a:rPr kumimoji="1" lang="ja-JP" altLang="en-US" sz="4000" dirty="0">
                <a:latin typeface="Meiryo UI" panose="020B0604030504040204" pitchFamily="50" charset="-128"/>
                <a:ea typeface="Meiryo UI" panose="020B0604030504040204" pitchFamily="50" charset="-128"/>
              </a:rPr>
              <a:t>：喪失体験</a:t>
            </a:r>
          </a:p>
        </p:txBody>
      </p:sp>
      <p:sp>
        <p:nvSpPr>
          <p:cNvPr id="3" name="コンテンツ プレースホルダー 2"/>
          <p:cNvSpPr>
            <a:spLocks noGrp="1"/>
          </p:cNvSpPr>
          <p:nvPr>
            <p:ph idx="1"/>
          </p:nvPr>
        </p:nvSpPr>
        <p:spPr>
          <a:xfrm>
            <a:off x="698716" y="1100379"/>
            <a:ext cx="10515600" cy="5486399"/>
          </a:xfrm>
        </p:spPr>
        <p:txBody>
          <a:bodyPr>
            <a:normAutofit fontScale="77500" lnSpcReduction="20000"/>
          </a:bodyPr>
          <a:lstStyle/>
          <a:p>
            <a:pPr marL="0" indent="0">
              <a:buNone/>
            </a:pPr>
            <a:r>
              <a:rPr kumimoji="1" lang="ja-JP" altLang="en-US" dirty="0">
                <a:latin typeface="Meiryo UI" panose="020B0604030504040204" pitchFamily="50" charset="-128"/>
                <a:ea typeface="Meiryo UI" panose="020B0604030504040204" pitchFamily="50" charset="-128"/>
              </a:rPr>
              <a:t>自分が大切にしてきたものを失う体験</a:t>
            </a:r>
            <a:endParaRPr kumimoji="1"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　　　死別、離婚、転校等によって失う人、もの、活動等</a:t>
            </a:r>
            <a:endParaRPr lang="en-US" altLang="ja-JP" dirty="0">
              <a:latin typeface="Meiryo UI" panose="020B0604030504040204" pitchFamily="50" charset="-128"/>
              <a:ea typeface="Meiryo UI" panose="020B0604030504040204" pitchFamily="50" charset="-128"/>
            </a:endParaRPr>
          </a:p>
          <a:p>
            <a:pPr marL="0" indent="0">
              <a:buNone/>
            </a:pPr>
            <a:endParaRPr kumimoji="1" lang="en-US" altLang="ja-JP" sz="1100"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社会的養護の子どもの喪失</a:t>
            </a:r>
            <a:endParaRPr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　入所、職員の変更に伴う喪失</a:t>
            </a:r>
            <a:endParaRPr lang="en-US" altLang="ja-JP" dirty="0">
              <a:latin typeface="Meiryo UI" panose="020B0604030504040204" pitchFamily="50" charset="-128"/>
              <a:ea typeface="Meiryo UI" panose="020B0604030504040204" pitchFamily="50" charset="-128"/>
            </a:endParaRPr>
          </a:p>
          <a:p>
            <a:pPr marL="0" indent="0">
              <a:buNone/>
            </a:pPr>
            <a:endParaRPr lang="en-US" altLang="ja-JP" sz="1100"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喪失の影響</a:t>
            </a:r>
            <a:endParaRPr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　怒り、抑うつ</a:t>
            </a:r>
            <a:endParaRPr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　見捨てられ感</a:t>
            </a:r>
            <a:endParaRPr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　育ちの連続性が立たれること</a:t>
            </a:r>
            <a:endParaRPr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　あきらめと将来への展望の持てなさ</a:t>
            </a:r>
            <a:endParaRPr lang="en-US" altLang="ja-JP" dirty="0">
              <a:latin typeface="Meiryo UI" panose="020B0604030504040204" pitchFamily="50" charset="-128"/>
              <a:ea typeface="Meiryo UI" panose="020B0604030504040204" pitchFamily="50" charset="-128"/>
            </a:endParaRPr>
          </a:p>
          <a:p>
            <a:pPr marL="0" indent="0">
              <a:buNone/>
            </a:pPr>
            <a:r>
              <a:rPr kumimoji="1" lang="ja-JP" altLang="en-US" sz="1100" dirty="0">
                <a:latin typeface="Meiryo UI" panose="020B0604030504040204" pitchFamily="50" charset="-128"/>
                <a:ea typeface="Meiryo UI" panose="020B0604030504040204" pitchFamily="50" charset="-128"/>
              </a:rPr>
              <a:t>　</a:t>
            </a:r>
            <a:endParaRPr kumimoji="1" lang="en-US" altLang="ja-JP" sz="1100"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喪失への対応</a:t>
            </a:r>
            <a:endParaRPr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　大切な人、もの、活動をつなぐこと</a:t>
            </a:r>
            <a:endParaRPr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　子どもの語りを傾聴し、悲しみを受け止めること</a:t>
            </a:r>
            <a:endParaRPr lang="en-US" altLang="ja-JP" dirty="0">
              <a:latin typeface="Meiryo UI" panose="020B0604030504040204" pitchFamily="50" charset="-128"/>
              <a:ea typeface="Meiryo UI" panose="020B0604030504040204" pitchFamily="50" charset="-128"/>
            </a:endParaRPr>
          </a:p>
          <a:p>
            <a:pPr marL="0" indent="0">
              <a:buNone/>
            </a:pPr>
            <a:r>
              <a:rPr kumimoji="1" lang="ja-JP" altLang="en-US" dirty="0">
                <a:latin typeface="Meiryo UI" panose="020B0604030504040204" pitchFamily="50" charset="-128"/>
                <a:ea typeface="Meiryo UI" panose="020B0604030504040204" pitchFamily="50" charset="-128"/>
              </a:rPr>
              <a:t>　現在の暮らしの充実</a:t>
            </a:r>
          </a:p>
        </p:txBody>
      </p:sp>
    </p:spTree>
    <p:extLst>
      <p:ext uri="{BB962C8B-B14F-4D97-AF65-F5344CB8AC3E}">
        <p14:creationId xmlns:p14="http://schemas.microsoft.com/office/powerpoint/2010/main" val="38087353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a:latin typeface="Meiryo UI" panose="020B0604030504040204" pitchFamily="50" charset="-128"/>
                <a:ea typeface="Meiryo UI" panose="020B0604030504040204" pitchFamily="50" charset="-128"/>
              </a:rPr>
              <a:t>虐待等による影響：</a:t>
            </a:r>
            <a:r>
              <a:rPr kumimoji="1" lang="ja-JP" altLang="en-US" sz="4000" dirty="0">
                <a:latin typeface="Meiryo UI" panose="020B0604030504040204" pitchFamily="50" charset="-128"/>
                <a:ea typeface="Meiryo UI" panose="020B0604030504040204" pitchFamily="50" charset="-128"/>
              </a:rPr>
              <a:t>誤学習</a:t>
            </a:r>
          </a:p>
        </p:txBody>
      </p:sp>
      <p:sp>
        <p:nvSpPr>
          <p:cNvPr id="3" name="コンテンツ プレースホルダー 2"/>
          <p:cNvSpPr>
            <a:spLocks noGrp="1"/>
          </p:cNvSpPr>
          <p:nvPr>
            <p:ph idx="1"/>
          </p:nvPr>
        </p:nvSpPr>
        <p:spPr>
          <a:xfrm>
            <a:off x="838200" y="1436914"/>
            <a:ext cx="10515600" cy="4740049"/>
          </a:xfrm>
        </p:spPr>
        <p:txBody>
          <a:bodyPr/>
          <a:lstStyle/>
          <a:p>
            <a:pPr marL="0" indent="0">
              <a:buNone/>
            </a:pPr>
            <a:r>
              <a:rPr lang="ja-JP" altLang="en-US" dirty="0">
                <a:latin typeface="Meiryo UI" panose="020B0604030504040204" pitchFamily="50" charset="-128"/>
                <a:ea typeface="Meiryo UI" panose="020B0604030504040204" pitchFamily="50" charset="-128"/>
              </a:rPr>
              <a:t>誤学習とは・・・</a:t>
            </a:r>
            <a:r>
              <a:rPr lang="ja-JP" altLang="en-US" sz="2400" dirty="0">
                <a:latin typeface="Meiryo UI" panose="020B0604030504040204" pitchFamily="50" charset="-128"/>
                <a:ea typeface="Meiryo UI" panose="020B0604030504040204" pitchFamily="50" charset="-128"/>
              </a:rPr>
              <a:t>　</a:t>
            </a:r>
            <a:endParaRPr lang="en-US" altLang="ja-JP" sz="2400" dirty="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不適切な認知や行動を学習してしまうこと。</a:t>
            </a:r>
            <a:endParaRPr lang="en-US" altLang="ja-JP" sz="2400" dirty="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欲求、</a:t>
            </a:r>
            <a:r>
              <a:rPr kumimoji="1" lang="ja-JP" altLang="en-US" sz="2400" dirty="0">
                <a:latin typeface="Meiryo UI" panose="020B0604030504040204" pitchFamily="50" charset="-128"/>
                <a:ea typeface="Meiryo UI" panose="020B0604030504040204" pitchFamily="50" charset="-128"/>
              </a:rPr>
              <a:t>回避</a:t>
            </a:r>
            <a:r>
              <a:rPr lang="ja-JP" altLang="en-US" sz="2400" dirty="0">
                <a:latin typeface="Meiryo UI" panose="020B0604030504040204" pitchFamily="50" charset="-128"/>
                <a:ea typeface="Meiryo UI" panose="020B0604030504040204" pitchFamily="50" charset="-128"/>
              </a:rPr>
              <a:t>、注目獲得、</a:t>
            </a:r>
            <a:r>
              <a:rPr kumimoji="1" lang="ja-JP" altLang="en-US" sz="2400" dirty="0">
                <a:latin typeface="Meiryo UI" panose="020B0604030504040204" pitchFamily="50" charset="-128"/>
                <a:ea typeface="Meiryo UI" panose="020B0604030504040204" pitchFamily="50" charset="-128"/>
              </a:rPr>
              <a:t>感覚刺激等</a:t>
            </a:r>
            <a:r>
              <a:rPr lang="ja-JP" altLang="en-US" sz="2400" dirty="0">
                <a:latin typeface="Meiryo UI" panose="020B0604030504040204" pitchFamily="50" charset="-128"/>
                <a:ea typeface="Meiryo UI" panose="020B0604030504040204" pitchFamily="50" charset="-128"/>
              </a:rPr>
              <a:t>　これらの要求を通すことで、形成し維持される。</a:t>
            </a:r>
            <a:endParaRPr lang="en-US" altLang="ja-JP" sz="2400" dirty="0">
              <a:latin typeface="Meiryo UI" panose="020B0604030504040204" pitchFamily="50" charset="-128"/>
              <a:ea typeface="Meiryo UI" panose="020B0604030504040204" pitchFamily="50" charset="-128"/>
            </a:endParaRPr>
          </a:p>
          <a:p>
            <a:pPr marL="0" indent="0">
              <a:buNone/>
            </a:pPr>
            <a:endParaRPr kumimoji="1" lang="en-US" altLang="ja-JP" sz="2400"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誤学習による健全な社会化の阻害</a:t>
            </a:r>
            <a:endParaRPr lang="en-US" altLang="ja-JP" dirty="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１．不適切な生活習慣、生活感覚</a:t>
            </a:r>
            <a:endParaRPr lang="en-US" altLang="ja-JP" sz="2400" dirty="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２．生き抜くための嘘、盗み、徘徊等</a:t>
            </a:r>
            <a:endParaRPr lang="en-US" altLang="ja-JP" sz="2400" dirty="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３．虐待対人関係（支配被支配関係など）の取り入れ</a:t>
            </a:r>
            <a:endParaRPr lang="en-US" altLang="ja-JP" sz="2400" dirty="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４．性的刺激への曝露による不適切な性的行動</a:t>
            </a:r>
            <a:endParaRPr lang="en-US" altLang="ja-JP" sz="2400" dirty="0">
              <a:latin typeface="Meiryo UI" panose="020B0604030504040204" pitchFamily="50" charset="-128"/>
              <a:ea typeface="Meiryo UI" panose="020B0604030504040204" pitchFamily="50" charset="-128"/>
            </a:endParaRPr>
          </a:p>
          <a:p>
            <a:pPr marL="0" indent="0">
              <a:buNone/>
            </a:pPr>
            <a:endParaRPr kumimoji="1"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38764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B2A835-388D-4386-8574-0032E1BCA07A}"/>
              </a:ext>
            </a:extLst>
          </p:cNvPr>
          <p:cNvSpPr>
            <a:spLocks noGrp="1"/>
          </p:cNvSpPr>
          <p:nvPr>
            <p:ph type="title"/>
          </p:nvPr>
        </p:nvSpPr>
        <p:spPr/>
        <p:txBody>
          <a:bodyPr>
            <a:normAutofit/>
          </a:bodyPr>
          <a:lstStyle/>
          <a:p>
            <a:r>
              <a:rPr kumimoji="1" lang="ja-JP" altLang="en-US" sz="4000" dirty="0">
                <a:latin typeface="Meiryo UI" panose="020B0604030504040204" pitchFamily="50" charset="-128"/>
                <a:ea typeface="Meiryo UI" panose="020B0604030504040204" pitchFamily="50" charset="-128"/>
              </a:rPr>
              <a:t>本領域で獲得するスキル</a:t>
            </a:r>
          </a:p>
        </p:txBody>
      </p:sp>
      <p:sp>
        <p:nvSpPr>
          <p:cNvPr id="3" name="コンテンツ プレースホルダー 2">
            <a:extLst>
              <a:ext uri="{FF2B5EF4-FFF2-40B4-BE49-F238E27FC236}">
                <a16:creationId xmlns:a16="http://schemas.microsoft.com/office/drawing/2014/main" id="{008BA675-1CE3-476C-8868-B1C7455A9377}"/>
              </a:ext>
            </a:extLst>
          </p:cNvPr>
          <p:cNvSpPr>
            <a:spLocks noGrp="1"/>
          </p:cNvSpPr>
          <p:nvPr>
            <p:ph idx="1"/>
          </p:nvPr>
        </p:nvSpPr>
        <p:spPr>
          <a:xfrm>
            <a:off x="838200" y="1534332"/>
            <a:ext cx="10515600" cy="4958543"/>
          </a:xfrm>
        </p:spPr>
        <p:txBody>
          <a:bodyPr/>
          <a:lstStyle/>
          <a:p>
            <a:pPr algn="just">
              <a:lnSpc>
                <a:spcPct val="100000"/>
              </a:lnSpc>
              <a:spcBef>
                <a:spcPts val="0"/>
              </a:spcBef>
            </a:pPr>
            <a:r>
              <a:rPr lang="ja-JP" altLang="ja-JP"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児童福祉法、児童虐待防止法、その他児童福祉と社会的養護に関連する法制度について学ぶ。</a:t>
            </a:r>
            <a:endPar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00000"/>
              </a:lnSpc>
              <a:spcBef>
                <a:spcPts val="0"/>
              </a:spcBef>
            </a:pPr>
            <a:r>
              <a:rPr lang="ja-JP" altLang="ja-JP"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児童虐待の現状と家族の状況について学ぶ</a:t>
            </a:r>
            <a:endPar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00000"/>
              </a:lnSpc>
              <a:spcBef>
                <a:spcPts val="0"/>
              </a:spcBef>
            </a:pPr>
            <a:r>
              <a:rPr lang="ja-JP" altLang="ja-JP"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衣食住等暮らしを豊かにするための知識や知見を学ぶ。</a:t>
            </a:r>
            <a:endPar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00000"/>
              </a:lnSpc>
              <a:spcBef>
                <a:spcPts val="0"/>
              </a:spcBef>
            </a:pPr>
            <a:r>
              <a:rPr lang="ja-JP" altLang="ja-JP"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身体的健康と身体的発育について学ぶ</a:t>
            </a:r>
            <a:endPar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00000"/>
              </a:lnSpc>
              <a:spcBef>
                <a:spcPts val="0"/>
              </a:spcBef>
            </a:pPr>
            <a:r>
              <a:rPr lang="ja-JP" altLang="ja-JP"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心的発達の概論を学ぶ。</a:t>
            </a:r>
            <a:endPar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00000"/>
              </a:lnSpc>
              <a:spcBef>
                <a:spcPts val="0"/>
              </a:spcBef>
            </a:pPr>
            <a:r>
              <a:rPr lang="ja-JP" altLang="ja-JP"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生涯発達について学ぶ。</a:t>
            </a:r>
            <a:endPar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00000"/>
              </a:lnSpc>
              <a:spcBef>
                <a:spcPts val="0"/>
              </a:spcBef>
            </a:pPr>
            <a:r>
              <a:rPr lang="ja-JP" altLang="ja-JP"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子ども集団に関する心理・社会学的理論や知見を学ぶ。</a:t>
            </a:r>
            <a:endPar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00000"/>
              </a:lnSpc>
              <a:spcBef>
                <a:spcPts val="0"/>
              </a:spcBef>
            </a:pPr>
            <a:r>
              <a:rPr lang="ja-JP" altLang="ja-JP"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虐待等不適切な養育の心身への影響について。</a:t>
            </a:r>
            <a:endPar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00000"/>
              </a:lnSpc>
              <a:spcBef>
                <a:spcPts val="0"/>
              </a:spcBef>
            </a:pPr>
            <a:r>
              <a:rPr lang="ja-JP" altLang="ja-JP"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発達障害、愛着障害などの子どもの精神障害について学ぶ。</a:t>
            </a:r>
            <a:endPar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00000"/>
              </a:lnSpc>
              <a:spcBef>
                <a:spcPts val="0"/>
              </a:spcBef>
            </a:pPr>
            <a:r>
              <a:rPr lang="ja-JP" altLang="ja-JP"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非行の現状と児童虐待との関連等の背景について学ぶ。</a:t>
            </a:r>
            <a:endPar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3824334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186640B-AB72-40B4-B3DC-B8989D8CD19B}"/>
              </a:ext>
            </a:extLst>
          </p:cNvPr>
          <p:cNvSpPr>
            <a:spLocks noGrp="1"/>
          </p:cNvSpPr>
          <p:nvPr>
            <p:ph type="title"/>
          </p:nvPr>
        </p:nvSpPr>
        <p:spPr>
          <a:xfrm>
            <a:off x="838200" y="365125"/>
            <a:ext cx="10515600" cy="874739"/>
          </a:xfrm>
        </p:spPr>
        <p:txBody>
          <a:bodyPr/>
          <a:lstStyle/>
          <a:p>
            <a:r>
              <a:rPr kumimoji="1" lang="ja-JP" altLang="en-US" dirty="0"/>
              <a:t>児童養護施設の基本知識</a:t>
            </a:r>
          </a:p>
        </p:txBody>
      </p:sp>
      <p:sp>
        <p:nvSpPr>
          <p:cNvPr id="3" name="コンテンツ プレースホルダー 2">
            <a:extLst>
              <a:ext uri="{FF2B5EF4-FFF2-40B4-BE49-F238E27FC236}">
                <a16:creationId xmlns:a16="http://schemas.microsoft.com/office/drawing/2014/main" id="{0A15A1EB-EB15-403A-B1B1-B703C83CE493}"/>
              </a:ext>
            </a:extLst>
          </p:cNvPr>
          <p:cNvSpPr>
            <a:spLocks noGrp="1"/>
          </p:cNvSpPr>
          <p:nvPr>
            <p:ph idx="1"/>
          </p:nvPr>
        </p:nvSpPr>
        <p:spPr>
          <a:xfrm>
            <a:off x="729712" y="1347438"/>
            <a:ext cx="10515600" cy="5145437"/>
          </a:xfrm>
        </p:spPr>
        <p:txBody>
          <a:bodyPr>
            <a:normAutofit/>
          </a:bodyPr>
          <a:lstStyle/>
          <a:p>
            <a:pPr marL="0" indent="0">
              <a:buNone/>
            </a:pPr>
            <a:r>
              <a:rPr kumimoji="1" lang="ja-JP" altLang="en-US" dirty="0">
                <a:latin typeface="Meiryo UI" panose="020B0604030504040204" pitchFamily="50" charset="-128"/>
                <a:ea typeface="Meiryo UI" panose="020B0604030504040204" pitchFamily="50" charset="-128"/>
              </a:rPr>
              <a:t>１．個別的養育</a:t>
            </a:r>
            <a:endParaRPr kumimoji="1" lang="en-US" altLang="ja-JP" dirty="0">
              <a:latin typeface="Meiryo UI" panose="020B0604030504040204" pitchFamily="50" charset="-128"/>
              <a:ea typeface="Meiryo UI" panose="020B0604030504040204" pitchFamily="50" charset="-128"/>
            </a:endParaRPr>
          </a:p>
          <a:p>
            <a:pPr marL="0" indent="0">
              <a:buNone/>
            </a:pPr>
            <a:r>
              <a:rPr kumimoji="1" lang="ja-JP" altLang="en-US" sz="2400" dirty="0">
                <a:latin typeface="Meiryo UI" panose="020B0604030504040204" pitchFamily="50" charset="-128"/>
                <a:ea typeface="Meiryo UI" panose="020B0604030504040204" pitchFamily="50" charset="-128"/>
              </a:rPr>
              <a:t>個別的養育とは、子どもの多様性を尊重し、固有の存在として理解し、そのニーズに応じた養育をする。</a:t>
            </a:r>
            <a:endParaRPr kumimoji="1" lang="en-US" altLang="ja-JP" sz="2400" dirty="0">
              <a:latin typeface="Meiryo UI" panose="020B0604030504040204" pitchFamily="50" charset="-128"/>
              <a:ea typeface="Meiryo UI" panose="020B0604030504040204" pitchFamily="50" charset="-128"/>
            </a:endParaRPr>
          </a:p>
          <a:p>
            <a:pPr marL="0" indent="0">
              <a:buNone/>
            </a:pPr>
            <a:endParaRPr lang="en-US" altLang="ja-JP" sz="2400" dirty="0">
              <a:latin typeface="Meiryo UI" panose="020B0604030504040204" pitchFamily="50" charset="-128"/>
              <a:ea typeface="Meiryo UI" panose="020B0604030504040204" pitchFamily="50" charset="-128"/>
            </a:endParaRPr>
          </a:p>
          <a:p>
            <a:pPr marL="0" indent="0">
              <a:buNone/>
            </a:pPr>
            <a:r>
              <a:rPr kumimoji="1" lang="ja-JP" altLang="en-US" dirty="0">
                <a:latin typeface="Meiryo UI" panose="020B0604030504040204" pitchFamily="50" charset="-128"/>
                <a:ea typeface="Meiryo UI" panose="020B0604030504040204" pitchFamily="50" charset="-128"/>
              </a:rPr>
              <a:t>２．自立支援</a:t>
            </a:r>
            <a:endParaRPr kumimoji="1" lang="en-US" altLang="ja-JP" dirty="0">
              <a:latin typeface="Meiryo UI" panose="020B0604030504040204" pitchFamily="50" charset="-128"/>
              <a:ea typeface="Meiryo UI" panose="020B0604030504040204" pitchFamily="50" charset="-128"/>
            </a:endParaRPr>
          </a:p>
          <a:p>
            <a:pPr marL="0" indent="0">
              <a:buNone/>
            </a:pPr>
            <a:r>
              <a:rPr lang="ja-JP" altLang="ja-JP" sz="24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子どもが生まれてから社会で自立した生活をするための成育過程において、養育者が行う様々な支援の総体</a:t>
            </a:r>
            <a:endParaRPr lang="en-US" altLang="ja-JP" sz="24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indent="0">
              <a:buNone/>
            </a:pPr>
            <a:endParaRPr kumimoji="1" lang="en-US" altLang="ja-JP" sz="24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L="0" indent="0">
              <a:buNone/>
            </a:pPr>
            <a:r>
              <a:rPr lang="ja-JP" altLang="en-US"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３．生活支援</a:t>
            </a:r>
            <a:endParaRPr lang="en-US" altLang="ja-JP"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L="0" indent="0">
              <a:buNone/>
            </a:pPr>
            <a:r>
              <a:rPr kumimoji="1" lang="ja-JP" altLang="en-US" sz="2400" dirty="0">
                <a:latin typeface="Meiryo UI" panose="020B0604030504040204" pitchFamily="50" charset="-128"/>
                <a:ea typeface="Meiryo UI" panose="020B0604030504040204" pitchFamily="50" charset="-128"/>
              </a:rPr>
              <a:t>食事、入浴、掃除、洗濯、学習等の基本的な生活活動から、家具や衣類などの生活必需品等、生活環境の様々な側面に配慮し、健康的な日々の営みを享受でき、四季折々の行事などを通じて、家族のいとなみを感じられる生活を提供すること</a:t>
            </a:r>
          </a:p>
        </p:txBody>
      </p:sp>
    </p:spTree>
    <p:extLst>
      <p:ext uri="{BB962C8B-B14F-4D97-AF65-F5344CB8AC3E}">
        <p14:creationId xmlns:p14="http://schemas.microsoft.com/office/powerpoint/2010/main" val="13154137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277826"/>
            <a:ext cx="9144000" cy="815294"/>
          </a:xfrm>
        </p:spPr>
        <p:txBody>
          <a:bodyPr>
            <a:normAutofit/>
          </a:bodyPr>
          <a:lstStyle/>
          <a:p>
            <a:pPr algn="l"/>
            <a:r>
              <a:rPr lang="ja-JP" altLang="en-US" sz="4000" dirty="0">
                <a:latin typeface="Meiryo UI" panose="020B0604030504040204" pitchFamily="50" charset="-128"/>
                <a:ea typeface="Meiryo UI" panose="020B0604030504040204" pitchFamily="50" charset="-128"/>
              </a:rPr>
              <a:t>子どもの健全な生活の営みについて</a:t>
            </a:r>
            <a:endParaRPr kumimoji="1" lang="ja-JP" altLang="en-US" sz="4000" dirty="0">
              <a:latin typeface="Meiryo UI" panose="020B0604030504040204" pitchFamily="50" charset="-128"/>
              <a:ea typeface="Meiryo UI" panose="020B0604030504040204" pitchFamily="50" charset="-128"/>
            </a:endParaRPr>
          </a:p>
        </p:txBody>
      </p:sp>
      <p:sp>
        <p:nvSpPr>
          <p:cNvPr id="3" name="サブタイトル 2"/>
          <p:cNvSpPr>
            <a:spLocks noGrp="1"/>
          </p:cNvSpPr>
          <p:nvPr>
            <p:ph type="subTitle" idx="1"/>
          </p:nvPr>
        </p:nvSpPr>
        <p:spPr>
          <a:xfrm>
            <a:off x="1524000" y="1604564"/>
            <a:ext cx="9144000" cy="4780738"/>
          </a:xfrm>
        </p:spPr>
        <p:txBody>
          <a:bodyPr>
            <a:normAutofit/>
          </a:bodyPr>
          <a:lstStyle/>
          <a:p>
            <a:pPr algn="l"/>
            <a:r>
              <a:rPr lang="ja-JP" altLang="en-US" sz="2800" dirty="0">
                <a:latin typeface="Meiryo UI" panose="020B0604030504040204" pitchFamily="50" charset="-128"/>
                <a:ea typeface="Meiryo UI" panose="020B0604030504040204" pitchFamily="50" charset="-128"/>
              </a:rPr>
              <a:t>１</a:t>
            </a:r>
            <a:r>
              <a:rPr kumimoji="1" lang="en-US" altLang="ja-JP" sz="2800" dirty="0">
                <a:latin typeface="Meiryo UI" panose="020B0604030504040204" pitchFamily="50" charset="-128"/>
                <a:ea typeface="Meiryo UI" panose="020B0604030504040204" pitchFamily="50" charset="-128"/>
              </a:rPr>
              <a:t>.</a:t>
            </a:r>
            <a:r>
              <a:rPr kumimoji="1" lang="ja-JP" altLang="en-US" sz="2800" dirty="0">
                <a:latin typeface="Meiryo UI" panose="020B0604030504040204" pitchFamily="50" charset="-128"/>
                <a:ea typeface="Meiryo UI" panose="020B0604030504040204" pitchFamily="50" charset="-128"/>
              </a:rPr>
              <a:t>基本的な生活習慣と生活リズム</a:t>
            </a:r>
            <a:endParaRPr kumimoji="1" lang="en-US" altLang="ja-JP" sz="2800" dirty="0">
              <a:latin typeface="Meiryo UI" panose="020B0604030504040204" pitchFamily="50" charset="-128"/>
              <a:ea typeface="Meiryo UI" panose="020B0604030504040204" pitchFamily="50" charset="-128"/>
            </a:endParaRPr>
          </a:p>
          <a:p>
            <a:pPr algn="l"/>
            <a:r>
              <a:rPr lang="ja-JP" altLang="en-US" dirty="0">
                <a:latin typeface="Meiryo UI" panose="020B0604030504040204" pitchFamily="50" charset="-128"/>
                <a:ea typeface="Meiryo UI" panose="020B0604030504040204" pitchFamily="50" charset="-128"/>
              </a:rPr>
              <a:t>　食事、睡眠、排せつ等の基本的生活習慣の意味</a:t>
            </a:r>
            <a:endParaRPr lang="en-US" altLang="ja-JP" dirty="0">
              <a:latin typeface="Meiryo UI" panose="020B0604030504040204" pitchFamily="50" charset="-128"/>
              <a:ea typeface="Meiryo UI" panose="020B0604030504040204" pitchFamily="50" charset="-128"/>
            </a:endParaRPr>
          </a:p>
          <a:p>
            <a:pPr algn="l"/>
            <a:r>
              <a:rPr lang="ja-JP" altLang="en-US" dirty="0">
                <a:latin typeface="Meiryo UI" panose="020B0604030504040204" pitchFamily="50" charset="-128"/>
                <a:ea typeface="Meiryo UI" panose="020B0604030504040204" pitchFamily="50" charset="-128"/>
              </a:rPr>
              <a:t>　生活リズムと身体的健康と発育</a:t>
            </a:r>
            <a:r>
              <a:rPr kumimoji="1" lang="ja-JP" altLang="en-US" sz="2800" dirty="0">
                <a:latin typeface="Meiryo UI" panose="020B0604030504040204" pitchFamily="50" charset="-128"/>
                <a:ea typeface="Meiryo UI" panose="020B0604030504040204" pitchFamily="50" charset="-128"/>
              </a:rPr>
              <a:t>　</a:t>
            </a:r>
            <a:endParaRPr kumimoji="1" lang="en-US" altLang="ja-JP" sz="2800" dirty="0">
              <a:latin typeface="Meiryo UI" panose="020B0604030504040204" pitchFamily="50" charset="-128"/>
              <a:ea typeface="Meiryo UI" panose="020B0604030504040204" pitchFamily="50" charset="-128"/>
            </a:endParaRPr>
          </a:p>
          <a:p>
            <a:pPr algn="l"/>
            <a:endParaRPr kumimoji="1" lang="en-US" altLang="ja-JP" dirty="0">
              <a:latin typeface="Meiryo UI" panose="020B0604030504040204" pitchFamily="50" charset="-128"/>
              <a:ea typeface="Meiryo UI" panose="020B0604030504040204" pitchFamily="50" charset="-128"/>
            </a:endParaRPr>
          </a:p>
          <a:p>
            <a:pPr algn="l"/>
            <a:r>
              <a:rPr lang="ja-JP" altLang="en-US" sz="3200" dirty="0">
                <a:latin typeface="Meiryo UI" panose="020B0604030504040204" pitchFamily="50" charset="-128"/>
                <a:ea typeface="Meiryo UI" panose="020B0604030504040204" pitchFamily="50" charset="-128"/>
              </a:rPr>
              <a:t>２</a:t>
            </a:r>
            <a:r>
              <a:rPr lang="en-US" altLang="ja-JP" sz="3200" dirty="0">
                <a:latin typeface="Meiryo UI" panose="020B0604030504040204" pitchFamily="50" charset="-128"/>
                <a:ea typeface="Meiryo UI" panose="020B0604030504040204" pitchFamily="50" charset="-128"/>
              </a:rPr>
              <a:t>.</a:t>
            </a:r>
            <a:r>
              <a:rPr lang="ja-JP" altLang="en-US" sz="3200" dirty="0">
                <a:latin typeface="Meiryo UI" panose="020B0604030504040204" pitchFamily="50" charset="-128"/>
                <a:ea typeface="Meiryo UI" panose="020B0604030504040204" pitchFamily="50" charset="-128"/>
              </a:rPr>
              <a:t>食事</a:t>
            </a:r>
            <a:endParaRPr lang="en-US" altLang="ja-JP" sz="3200" dirty="0">
              <a:latin typeface="Meiryo UI" panose="020B0604030504040204" pitchFamily="50" charset="-128"/>
              <a:ea typeface="Meiryo UI" panose="020B0604030504040204" pitchFamily="50" charset="-128"/>
            </a:endParaRPr>
          </a:p>
          <a:p>
            <a:pPr algn="l"/>
            <a:r>
              <a:rPr kumimoji="1" lang="ja-JP" altLang="en-US" dirty="0">
                <a:latin typeface="Meiryo UI" panose="020B0604030504040204" pitchFamily="50" charset="-128"/>
                <a:ea typeface="Meiryo UI" panose="020B0604030504040204" pitchFamily="50" charset="-128"/>
              </a:rPr>
              <a:t>　生きることの保障と基本的な欲求の充足の場</a:t>
            </a:r>
            <a:endParaRPr kumimoji="1" lang="en-US" altLang="ja-JP" dirty="0">
              <a:latin typeface="Meiryo UI" panose="020B0604030504040204" pitchFamily="50" charset="-128"/>
              <a:ea typeface="Meiryo UI" panose="020B0604030504040204" pitchFamily="50" charset="-128"/>
            </a:endParaRPr>
          </a:p>
          <a:p>
            <a:pPr algn="l"/>
            <a:r>
              <a:rPr lang="ja-JP" altLang="en-US" dirty="0">
                <a:latin typeface="Meiryo UI" panose="020B0604030504040204" pitchFamily="50" charset="-128"/>
                <a:ea typeface="Meiryo UI" panose="020B0604030504040204" pitchFamily="50" charset="-128"/>
              </a:rPr>
              <a:t>　安心と喜びを享受する場</a:t>
            </a:r>
            <a:endParaRPr lang="en-US" altLang="ja-JP" dirty="0">
              <a:latin typeface="Meiryo UI" panose="020B0604030504040204" pitchFamily="50" charset="-128"/>
              <a:ea typeface="Meiryo UI" panose="020B0604030504040204" pitchFamily="50" charset="-128"/>
            </a:endParaRPr>
          </a:p>
          <a:p>
            <a:pPr algn="l"/>
            <a:r>
              <a:rPr lang="ja-JP" altLang="en-US" dirty="0">
                <a:latin typeface="Meiryo UI" panose="020B0604030504040204" pitchFamily="50" charset="-128"/>
                <a:ea typeface="Meiryo UI" panose="020B0604030504040204" pitchFamily="50" charset="-128"/>
              </a:rPr>
              <a:t>　温かな人との関係を育む場</a:t>
            </a:r>
            <a:endParaRPr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3802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95534"/>
            <a:ext cx="9144000" cy="1187356"/>
          </a:xfrm>
        </p:spPr>
        <p:txBody>
          <a:bodyPr>
            <a:normAutofit fontScale="90000"/>
          </a:bodyPr>
          <a:lstStyle/>
          <a:p>
            <a:pPr algn="l"/>
            <a:r>
              <a:rPr lang="ja-JP" altLang="en-US" sz="4400" dirty="0">
                <a:latin typeface="Meiryo UI" panose="020B0604030504040204" pitchFamily="50" charset="-128"/>
                <a:ea typeface="Meiryo UI" panose="020B0604030504040204" pitchFamily="50" charset="-128"/>
              </a:rPr>
              <a:t>子どもの健全な生活の営みについて</a:t>
            </a:r>
            <a:br>
              <a:rPr lang="en-US" altLang="ja-JP" sz="4000" dirty="0">
                <a:latin typeface="Meiryo UI" panose="020B0604030504040204" pitchFamily="50" charset="-128"/>
                <a:ea typeface="Meiryo UI" panose="020B0604030504040204" pitchFamily="50" charset="-128"/>
              </a:rPr>
            </a:br>
            <a:r>
              <a:rPr lang="ja-JP" altLang="en-US" sz="4000" dirty="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（児童養護施設運営ハンドブック）</a:t>
            </a:r>
            <a:endParaRPr kumimoji="1" lang="ja-JP" altLang="en-US" sz="1800" dirty="0">
              <a:latin typeface="Meiryo UI" panose="020B0604030504040204" pitchFamily="50" charset="-128"/>
              <a:ea typeface="Meiryo UI" panose="020B0604030504040204" pitchFamily="50" charset="-128"/>
            </a:endParaRPr>
          </a:p>
        </p:txBody>
      </p:sp>
      <p:sp>
        <p:nvSpPr>
          <p:cNvPr id="3" name="サブタイトル 2"/>
          <p:cNvSpPr>
            <a:spLocks noGrp="1"/>
          </p:cNvSpPr>
          <p:nvPr>
            <p:ph type="subTitle" idx="1"/>
          </p:nvPr>
        </p:nvSpPr>
        <p:spPr>
          <a:xfrm>
            <a:off x="1524000" y="1081137"/>
            <a:ext cx="9144000" cy="5408873"/>
          </a:xfrm>
        </p:spPr>
        <p:txBody>
          <a:bodyPr>
            <a:normAutofit/>
          </a:bodyPr>
          <a:lstStyle/>
          <a:p>
            <a:pPr algn="l"/>
            <a:endParaRPr lang="en-US" altLang="ja-JP" dirty="0">
              <a:latin typeface="Meiryo UI" panose="020B0604030504040204" pitchFamily="50" charset="-128"/>
              <a:ea typeface="Meiryo UI" panose="020B0604030504040204" pitchFamily="50" charset="-128"/>
            </a:endParaRPr>
          </a:p>
          <a:p>
            <a:pPr algn="l"/>
            <a:r>
              <a:rPr lang="ja-JP" altLang="en-US" sz="2800" dirty="0">
                <a:latin typeface="Meiryo UI" panose="020B0604030504040204" pitchFamily="50" charset="-128"/>
                <a:ea typeface="Meiryo UI" panose="020B0604030504040204" pitchFamily="50" charset="-128"/>
              </a:rPr>
              <a:t>３</a:t>
            </a:r>
            <a:r>
              <a:rPr lang="en-US" altLang="ja-JP" sz="2800" dirty="0">
                <a:latin typeface="Meiryo UI" panose="020B0604030504040204" pitchFamily="50" charset="-128"/>
                <a:ea typeface="Meiryo UI" panose="020B0604030504040204" pitchFamily="50" charset="-128"/>
              </a:rPr>
              <a:t>.</a:t>
            </a:r>
            <a:r>
              <a:rPr lang="ja-JP" altLang="en-US" sz="2800" dirty="0">
                <a:latin typeface="Meiryo UI" panose="020B0604030504040204" pitchFamily="50" charset="-128"/>
                <a:ea typeface="Meiryo UI" panose="020B0604030504040204" pitchFamily="50" charset="-128"/>
              </a:rPr>
              <a:t>睡眠</a:t>
            </a:r>
            <a:endParaRPr lang="en-US" altLang="ja-JP" sz="2800" dirty="0">
              <a:latin typeface="Meiryo UI" panose="020B0604030504040204" pitchFamily="50" charset="-128"/>
              <a:ea typeface="Meiryo UI" panose="020B0604030504040204" pitchFamily="50" charset="-128"/>
            </a:endParaRPr>
          </a:p>
          <a:p>
            <a:pPr algn="l"/>
            <a:r>
              <a:rPr lang="ja-JP" altLang="en-US" sz="2800" dirty="0">
                <a:latin typeface="Meiryo UI" panose="020B0604030504040204" pitchFamily="50" charset="-128"/>
                <a:ea typeface="Meiryo UI" panose="020B0604030504040204" pitchFamily="50" charset="-128"/>
              </a:rPr>
              <a:t>　心身の健康と心身の成長と発達に貢献</a:t>
            </a:r>
            <a:endParaRPr lang="en-US" altLang="ja-JP" sz="2800" dirty="0">
              <a:latin typeface="Meiryo UI" panose="020B0604030504040204" pitchFamily="50" charset="-128"/>
              <a:ea typeface="Meiryo UI" panose="020B0604030504040204" pitchFamily="50" charset="-128"/>
            </a:endParaRPr>
          </a:p>
          <a:p>
            <a:pPr algn="l"/>
            <a:r>
              <a:rPr lang="ja-JP" altLang="en-US" sz="2800" dirty="0">
                <a:latin typeface="Meiryo UI" panose="020B0604030504040204" pitchFamily="50" charset="-128"/>
                <a:ea typeface="Meiryo UI" panose="020B0604030504040204" pitchFamily="50" charset="-128"/>
              </a:rPr>
              <a:t>　安心と睡眠：不信感や恐怖感が強い子どもは眠れない</a:t>
            </a:r>
            <a:endParaRPr lang="en-US" altLang="ja-JP" sz="2800" dirty="0">
              <a:latin typeface="Meiryo UI" panose="020B0604030504040204" pitchFamily="50" charset="-128"/>
              <a:ea typeface="Meiryo UI" panose="020B0604030504040204" pitchFamily="50" charset="-128"/>
            </a:endParaRPr>
          </a:p>
          <a:p>
            <a:pPr algn="l"/>
            <a:endParaRPr lang="en-US" altLang="ja-JP" dirty="0">
              <a:latin typeface="Meiryo UI" panose="020B0604030504040204" pitchFamily="50" charset="-128"/>
              <a:ea typeface="Meiryo UI" panose="020B0604030504040204" pitchFamily="50" charset="-128"/>
            </a:endParaRPr>
          </a:p>
          <a:p>
            <a:pPr algn="l"/>
            <a:r>
              <a:rPr lang="ja-JP" altLang="en-US" sz="2800" dirty="0">
                <a:latin typeface="Meiryo UI" panose="020B0604030504040204" pitchFamily="50" charset="-128"/>
                <a:ea typeface="Meiryo UI" panose="020B0604030504040204" pitchFamily="50" charset="-128"/>
              </a:rPr>
              <a:t>４</a:t>
            </a:r>
            <a:r>
              <a:rPr lang="en-US" altLang="ja-JP" sz="2800" dirty="0">
                <a:latin typeface="Meiryo UI" panose="020B0604030504040204" pitchFamily="50" charset="-128"/>
                <a:ea typeface="Meiryo UI" panose="020B0604030504040204" pitchFamily="50" charset="-128"/>
              </a:rPr>
              <a:t>.</a:t>
            </a:r>
            <a:r>
              <a:rPr lang="ja-JP" altLang="en-US" sz="2800" dirty="0">
                <a:latin typeface="Meiryo UI" panose="020B0604030504040204" pitchFamily="50" charset="-128"/>
                <a:ea typeface="Meiryo UI" panose="020B0604030504040204" pitchFamily="50" charset="-128"/>
              </a:rPr>
              <a:t>衣生活と住生活</a:t>
            </a:r>
            <a:endParaRPr lang="en-US" altLang="ja-JP" sz="2800" dirty="0">
              <a:latin typeface="Meiryo UI" panose="020B0604030504040204" pitchFamily="50" charset="-128"/>
              <a:ea typeface="Meiryo UI" panose="020B0604030504040204" pitchFamily="50" charset="-128"/>
            </a:endParaRPr>
          </a:p>
          <a:p>
            <a:pPr algn="l"/>
            <a:r>
              <a:rPr lang="ja-JP" altLang="en-US" dirty="0">
                <a:latin typeface="Meiryo UI" panose="020B0604030504040204" pitchFamily="50" charset="-128"/>
                <a:ea typeface="Meiryo UI" panose="020B0604030504040204" pitchFamily="50" charset="-128"/>
              </a:rPr>
              <a:t>　　健康な体と心を守る衣類と空間：安心の源</a:t>
            </a:r>
            <a:endParaRPr lang="en-US" altLang="ja-JP" dirty="0">
              <a:latin typeface="Meiryo UI" panose="020B0604030504040204" pitchFamily="50" charset="-128"/>
              <a:ea typeface="Meiryo UI" panose="020B0604030504040204" pitchFamily="50" charset="-128"/>
            </a:endParaRPr>
          </a:p>
          <a:p>
            <a:pPr algn="l"/>
            <a:r>
              <a:rPr lang="ja-JP" altLang="en-US" dirty="0">
                <a:latin typeface="Meiryo UI" panose="020B0604030504040204" pitchFamily="50" charset="-128"/>
                <a:ea typeface="Meiryo UI" panose="020B0604030504040204" pitchFamily="50" charset="-128"/>
              </a:rPr>
              <a:t>　　自他のバウンダリー形成：交流の場と個人の空間</a:t>
            </a:r>
            <a:endParaRPr lang="en-US" altLang="ja-JP" dirty="0">
              <a:latin typeface="Meiryo UI" panose="020B0604030504040204" pitchFamily="50" charset="-128"/>
              <a:ea typeface="Meiryo UI" panose="020B0604030504040204" pitchFamily="50" charset="-128"/>
            </a:endParaRPr>
          </a:p>
          <a:p>
            <a:pPr algn="l"/>
            <a:r>
              <a:rPr lang="ja-JP" altLang="en-US" dirty="0">
                <a:latin typeface="Meiryo UI" panose="020B0604030504040204" pitchFamily="50" charset="-128"/>
                <a:ea typeface="Meiryo UI" panose="020B0604030504040204" pitchFamily="50" charset="-128"/>
              </a:rPr>
              <a:t>　　社会性の育み</a:t>
            </a:r>
            <a:endParaRPr lang="en-US" altLang="ja-JP" dirty="0">
              <a:latin typeface="Meiryo UI" panose="020B0604030504040204" pitchFamily="50" charset="-128"/>
              <a:ea typeface="Meiryo UI" panose="020B0604030504040204" pitchFamily="50" charset="-128"/>
            </a:endParaRPr>
          </a:p>
          <a:p>
            <a:pPr algn="l"/>
            <a:r>
              <a:rPr lang="ja-JP" altLang="en-US" dirty="0">
                <a:latin typeface="Meiryo UI" panose="020B0604030504040204" pitchFamily="50" charset="-128"/>
                <a:ea typeface="Meiryo UI" panose="020B0604030504040204" pitchFamily="50" charset="-128"/>
              </a:rPr>
              <a:t>　　自己表現：主体的な衣類の選択、居室等の環境作り</a:t>
            </a:r>
            <a:endParaRPr lang="en-US" altLang="ja-JP" dirty="0">
              <a:latin typeface="Meiryo UI" panose="020B0604030504040204" pitchFamily="50" charset="-128"/>
              <a:ea typeface="Meiryo UI" panose="020B0604030504040204" pitchFamily="50" charset="-128"/>
            </a:endParaRPr>
          </a:p>
          <a:p>
            <a:pPr algn="l"/>
            <a:endParaRPr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74369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a:latin typeface="メイリオ" panose="020B0604030504040204" pitchFamily="50" charset="-128"/>
                <a:ea typeface="メイリオ" panose="020B0604030504040204" pitchFamily="50" charset="-128"/>
              </a:rPr>
              <a:t>社会的養護に関連する法制度</a:t>
            </a:r>
          </a:p>
        </p:txBody>
      </p:sp>
      <p:sp>
        <p:nvSpPr>
          <p:cNvPr id="3" name="コンテンツ プレースホルダー 2"/>
          <p:cNvSpPr>
            <a:spLocks noGrp="1"/>
          </p:cNvSpPr>
          <p:nvPr>
            <p:ph idx="1"/>
          </p:nvPr>
        </p:nvSpPr>
        <p:spPr/>
        <p:txBody>
          <a:bodyPr>
            <a:normAutofit lnSpcReduction="10000"/>
          </a:bodyPr>
          <a:lstStyle/>
          <a:p>
            <a:r>
              <a:rPr kumimoji="1" lang="ja-JP" altLang="en-US" dirty="0">
                <a:latin typeface="メイリオ" panose="020B0604030504040204" pitchFamily="50" charset="-128"/>
                <a:ea typeface="メイリオ" panose="020B0604030504040204" pitchFamily="50" charset="-128"/>
              </a:rPr>
              <a:t>児童福祉法</a:t>
            </a:r>
            <a:endParaRPr kumimoji="1" lang="en-US" altLang="ja-JP" dirty="0">
              <a:latin typeface="メイリオ" panose="020B0604030504040204" pitchFamily="50" charset="-128"/>
              <a:ea typeface="メイリオ" panose="020B0604030504040204" pitchFamily="50" charset="-128"/>
            </a:endParaRPr>
          </a:p>
          <a:p>
            <a:pPr lvl="1"/>
            <a:r>
              <a:rPr lang="ja-JP" altLang="en-US" dirty="0">
                <a:latin typeface="メイリオ" panose="020B0604030504040204" pitchFamily="50" charset="-128"/>
                <a:ea typeface="メイリオ" panose="020B0604030504040204" pitchFamily="50" charset="-128"/>
              </a:rPr>
              <a:t>理念、定義</a:t>
            </a:r>
            <a:endParaRPr lang="en-US" altLang="ja-JP" dirty="0">
              <a:latin typeface="メイリオ" panose="020B0604030504040204" pitchFamily="50" charset="-128"/>
              <a:ea typeface="メイリオ" panose="020B0604030504040204" pitchFamily="50" charset="-128"/>
            </a:endParaRPr>
          </a:p>
          <a:p>
            <a:pPr lvl="1"/>
            <a:r>
              <a:rPr lang="ja-JP" altLang="en-US" dirty="0">
                <a:latin typeface="メイリオ" panose="020B0604030504040204" pitchFamily="50" charset="-128"/>
                <a:ea typeface="メイリオ" panose="020B0604030504040204" pitchFamily="50" charset="-128"/>
              </a:rPr>
              <a:t>主要な条項（第２８条、３３条）</a:t>
            </a:r>
            <a:endParaRPr lang="en-US" altLang="ja-JP" dirty="0">
              <a:latin typeface="メイリオ" panose="020B0604030504040204" pitchFamily="50" charset="-128"/>
              <a:ea typeface="メイリオ" panose="020B0604030504040204" pitchFamily="50" charset="-128"/>
            </a:endParaRPr>
          </a:p>
          <a:p>
            <a:pPr lvl="1"/>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児童虐待防止法</a:t>
            </a:r>
            <a:r>
              <a:rPr lang="en-US" altLang="ja-JP" dirty="0">
                <a:latin typeface="メイリオ" panose="020B0604030504040204" pitchFamily="50" charset="-128"/>
                <a:ea typeface="メイリオ" panose="020B0604030504040204" pitchFamily="50" charset="-128"/>
              </a:rPr>
              <a:t>	</a:t>
            </a:r>
          </a:p>
          <a:p>
            <a:pPr lvl="1"/>
            <a:r>
              <a:rPr lang="ja-JP" altLang="en-US" dirty="0">
                <a:latin typeface="メイリオ" panose="020B0604030504040204" pitchFamily="50" charset="-128"/>
                <a:ea typeface="メイリオ" panose="020B0604030504040204" pitchFamily="50" charset="-128"/>
              </a:rPr>
              <a:t>２００６年改正、施行</a:t>
            </a:r>
            <a:endParaRPr lang="en-US" altLang="ja-JP" dirty="0">
              <a:latin typeface="メイリオ" panose="020B0604030504040204" pitchFamily="50" charset="-128"/>
              <a:ea typeface="メイリオ" panose="020B0604030504040204" pitchFamily="50" charset="-128"/>
            </a:endParaRPr>
          </a:p>
          <a:p>
            <a:pPr lvl="1"/>
            <a:r>
              <a:rPr lang="ja-JP" altLang="en-US" dirty="0">
                <a:latin typeface="メイリオ" panose="020B0604030504040204" pitchFamily="50" charset="-128"/>
                <a:ea typeface="メイリオ" panose="020B0604030504040204" pitchFamily="50" charset="-128"/>
              </a:rPr>
              <a:t>児童虐待の法的定義</a:t>
            </a:r>
            <a:endParaRPr lang="en-US" altLang="ja-JP" dirty="0">
              <a:latin typeface="メイリオ" panose="020B0604030504040204" pitchFamily="50" charset="-128"/>
              <a:ea typeface="メイリオ" panose="020B0604030504040204" pitchFamily="50" charset="-128"/>
            </a:endParaRPr>
          </a:p>
          <a:p>
            <a:pPr marL="457200" lvl="1" indent="0">
              <a:buNone/>
            </a:pPr>
            <a:endParaRPr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子どもの権利条約</a:t>
            </a:r>
            <a:endParaRPr kumimoji="1" lang="en-US" altLang="ja-JP" dirty="0">
              <a:latin typeface="メイリオ" panose="020B0604030504040204" pitchFamily="50" charset="-128"/>
              <a:ea typeface="メイリオ" panose="020B0604030504040204" pitchFamily="50" charset="-128"/>
            </a:endParaRPr>
          </a:p>
          <a:p>
            <a:pPr lvl="1"/>
            <a:r>
              <a:rPr kumimoji="1" lang="ja-JP" altLang="en-US" dirty="0">
                <a:latin typeface="メイリオ" panose="020B0604030504040204" pitchFamily="50" charset="-128"/>
                <a:ea typeface="メイリオ" panose="020B0604030504040204" pitchFamily="50" charset="-128"/>
              </a:rPr>
              <a:t>国連での採択（</a:t>
            </a:r>
            <a:r>
              <a:rPr lang="ja-JP" altLang="en-US" dirty="0">
                <a:latin typeface="メイリオ" panose="020B0604030504040204" pitchFamily="50" charset="-128"/>
                <a:ea typeface="メイリオ" panose="020B0604030504040204" pitchFamily="50" charset="-128"/>
              </a:rPr>
              <a:t>１９８９</a:t>
            </a:r>
            <a:r>
              <a:rPr kumimoji="1" lang="ja-JP" altLang="en-US" dirty="0">
                <a:latin typeface="メイリオ" panose="020B0604030504040204" pitchFamily="50" charset="-128"/>
                <a:ea typeface="メイリオ" panose="020B0604030504040204" pitchFamily="50" charset="-128"/>
              </a:rPr>
              <a:t>年）と批准（１９９４年）</a:t>
            </a:r>
            <a:endParaRPr kumimoji="1" lang="en-US" altLang="ja-JP" dirty="0">
              <a:latin typeface="メイリオ" panose="020B0604030504040204" pitchFamily="50" charset="-128"/>
              <a:ea typeface="メイリオ" panose="020B0604030504040204" pitchFamily="50" charset="-128"/>
            </a:endParaRPr>
          </a:p>
          <a:p>
            <a:pPr lvl="1"/>
            <a:r>
              <a:rPr lang="ja-JP" altLang="en-US" dirty="0">
                <a:latin typeface="メイリオ" panose="020B0604030504040204" pitchFamily="50" charset="-128"/>
                <a:ea typeface="メイリオ" panose="020B0604030504040204" pitchFamily="50" charset="-128"/>
              </a:rPr>
              <a:t>差別の禁止、発達の保障、最善の利益、意見表明権</a:t>
            </a:r>
            <a:endParaRPr kumimoji="1"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674870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18631"/>
            <a:ext cx="10515600" cy="781750"/>
          </a:xfrm>
        </p:spPr>
        <p:txBody>
          <a:bodyPr>
            <a:normAutofit/>
          </a:bodyPr>
          <a:lstStyle/>
          <a:p>
            <a:r>
              <a:rPr kumimoji="1" lang="ja-JP" altLang="en-US" sz="4000" dirty="0">
                <a:latin typeface="メイリオ" panose="020B0604030504040204" pitchFamily="50" charset="-128"/>
                <a:ea typeface="メイリオ" panose="020B0604030504040204" pitchFamily="50" charset="-128"/>
              </a:rPr>
              <a:t>児童虐待の現状</a:t>
            </a:r>
          </a:p>
        </p:txBody>
      </p:sp>
      <p:sp>
        <p:nvSpPr>
          <p:cNvPr id="3" name="コンテンツ プレースホルダー 2"/>
          <p:cNvSpPr>
            <a:spLocks noGrp="1"/>
          </p:cNvSpPr>
          <p:nvPr>
            <p:ph idx="1"/>
          </p:nvPr>
        </p:nvSpPr>
        <p:spPr>
          <a:xfrm>
            <a:off x="838200" y="1100381"/>
            <a:ext cx="10515600" cy="5278061"/>
          </a:xfrm>
        </p:spPr>
        <p:txBody>
          <a:bodyPr>
            <a:noAutofit/>
          </a:bodyPr>
          <a:lstStyle/>
          <a:p>
            <a:r>
              <a:rPr kumimoji="1" lang="ja-JP" altLang="en-US" sz="2400" dirty="0">
                <a:latin typeface="Meiryo UI" panose="020B0604030504040204" pitchFamily="50" charset="-128"/>
                <a:ea typeface="Meiryo UI" panose="020B0604030504040204" pitchFamily="50" charset="-128"/>
              </a:rPr>
              <a:t>児童虐待対応</a:t>
            </a:r>
            <a:endParaRPr kumimoji="1" lang="en-US" altLang="ja-JP" sz="2400" dirty="0">
              <a:latin typeface="Meiryo UI" panose="020B0604030504040204" pitchFamily="50" charset="-128"/>
              <a:ea typeface="Meiryo UI" panose="020B0604030504040204" pitchFamily="50" charset="-128"/>
            </a:endParaRPr>
          </a:p>
          <a:p>
            <a:pPr marL="0" indent="0">
              <a:buNone/>
            </a:pPr>
            <a:r>
              <a:rPr kumimoji="1" lang="ja-JP" altLang="en-US" sz="2400" dirty="0">
                <a:latin typeface="Meiryo UI" panose="020B0604030504040204" pitchFamily="50" charset="-128"/>
                <a:ea typeface="Meiryo UI" panose="020B0604030504040204" pitchFamily="50" charset="-128"/>
              </a:rPr>
              <a:t>　・通告と調査</a:t>
            </a:r>
            <a:endParaRPr kumimoji="1" lang="en-US" altLang="ja-JP" sz="2400" dirty="0">
              <a:latin typeface="Meiryo UI" panose="020B0604030504040204" pitchFamily="50" charset="-128"/>
              <a:ea typeface="Meiryo UI" panose="020B0604030504040204" pitchFamily="50" charset="-128"/>
            </a:endParaRPr>
          </a:p>
          <a:p>
            <a:pPr marL="0" indent="0">
              <a:buNone/>
            </a:pPr>
            <a:r>
              <a:rPr kumimoji="1" lang="ja-JP" altLang="en-US" sz="2400" dirty="0">
                <a:latin typeface="Meiryo UI" panose="020B0604030504040204" pitchFamily="50" charset="-128"/>
                <a:ea typeface="Meiryo UI" panose="020B0604030504040204" pitchFamily="50" charset="-128"/>
              </a:rPr>
              <a:t>　・介入と保護</a:t>
            </a:r>
            <a:endParaRPr kumimoji="1" lang="en-US" altLang="ja-JP" sz="2400" dirty="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　　　</a:t>
            </a:r>
            <a:r>
              <a:rPr kumimoji="1" lang="ja-JP" altLang="en-US" sz="2400" dirty="0">
                <a:latin typeface="Meiryo UI" panose="020B0604030504040204" pitchFamily="50" charset="-128"/>
                <a:ea typeface="Meiryo UI" panose="020B0604030504040204" pitchFamily="50" charset="-128"/>
              </a:rPr>
              <a:t>児童相談所の権限</a:t>
            </a:r>
            <a:endParaRPr kumimoji="1" lang="en-US" altLang="ja-JP" sz="2400" dirty="0">
              <a:latin typeface="Meiryo UI" panose="020B0604030504040204" pitchFamily="50" charset="-128"/>
              <a:ea typeface="Meiryo UI" panose="020B0604030504040204" pitchFamily="50" charset="-128"/>
            </a:endParaRPr>
          </a:p>
          <a:p>
            <a:pPr marL="0" indent="0">
              <a:buNone/>
            </a:pPr>
            <a:r>
              <a:rPr kumimoji="1" lang="ja-JP" altLang="en-US" sz="2400" dirty="0">
                <a:latin typeface="Meiryo UI" panose="020B0604030504040204" pitchFamily="50" charset="-128"/>
                <a:ea typeface="Meiryo UI" panose="020B0604030504040204" pitchFamily="50" charset="-128"/>
              </a:rPr>
              <a:t>　・支援</a:t>
            </a:r>
            <a:endParaRPr kumimoji="1" lang="en-US" altLang="ja-JP" sz="2400" dirty="0">
              <a:latin typeface="Meiryo UI" panose="020B0604030504040204" pitchFamily="50" charset="-128"/>
              <a:ea typeface="Meiryo UI" panose="020B0604030504040204" pitchFamily="50" charset="-128"/>
            </a:endParaRPr>
          </a:p>
          <a:p>
            <a:pPr marL="457200" lvl="1" indent="0">
              <a:buNone/>
            </a:pPr>
            <a:r>
              <a:rPr lang="ja-JP" altLang="en-US" dirty="0">
                <a:latin typeface="Meiryo UI" panose="020B0604030504040204" pitchFamily="50" charset="-128"/>
                <a:ea typeface="Meiryo UI" panose="020B0604030504040204" pitchFamily="50" charset="-128"/>
              </a:rPr>
              <a:t>　在宅支援と代替養育</a:t>
            </a:r>
            <a:endParaRPr lang="en-US" altLang="ja-JP" dirty="0">
              <a:latin typeface="Meiryo UI" panose="020B0604030504040204" pitchFamily="50" charset="-128"/>
              <a:ea typeface="Meiryo UI" panose="020B0604030504040204" pitchFamily="50" charset="-128"/>
            </a:endParaRPr>
          </a:p>
          <a:p>
            <a:pPr marL="457200" lvl="1" indent="0">
              <a:buNone/>
            </a:pPr>
            <a:endParaRPr kumimoji="1" lang="en-US" altLang="ja-JP" sz="8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児童虐待の対応状況</a:t>
            </a:r>
            <a:endParaRPr kumimoji="1" lang="en-US" altLang="ja-JP" sz="2400" dirty="0">
              <a:latin typeface="Meiryo UI" panose="020B0604030504040204" pitchFamily="50" charset="-128"/>
              <a:ea typeface="Meiryo UI" panose="020B0604030504040204" pitchFamily="50" charset="-128"/>
            </a:endParaRPr>
          </a:p>
          <a:p>
            <a:pPr marL="457200" lvl="1" indent="0">
              <a:buNone/>
            </a:pPr>
            <a:r>
              <a:rPr lang="ja-JP" altLang="en-US" dirty="0">
                <a:latin typeface="Meiryo UI" panose="020B0604030504040204" pitchFamily="50" charset="-128"/>
                <a:ea typeface="Meiryo UI" panose="020B0604030504040204" pitchFamily="50" charset="-128"/>
              </a:rPr>
              <a:t>　児童虐待相談対応件数、虐待相談への対応種別件数</a:t>
            </a:r>
            <a:endParaRPr lang="en-US" altLang="ja-JP" dirty="0">
              <a:latin typeface="Meiryo UI" panose="020B0604030504040204" pitchFamily="50" charset="-128"/>
              <a:ea typeface="Meiryo UI" panose="020B0604030504040204" pitchFamily="50" charset="-128"/>
            </a:endParaRPr>
          </a:p>
          <a:p>
            <a:pPr marL="457200" lvl="1" indent="0">
              <a:buNone/>
            </a:pPr>
            <a:r>
              <a:rPr kumimoji="1" lang="ja-JP" altLang="en-US" dirty="0">
                <a:latin typeface="Meiryo UI" panose="020B0604030504040204" pitchFamily="50" charset="-128"/>
                <a:ea typeface="Meiryo UI" panose="020B0604030504040204" pitchFamily="50" charset="-128"/>
              </a:rPr>
              <a:t>　児童虐待による死亡事例</a:t>
            </a:r>
            <a:endParaRPr lang="en-US" altLang="ja-JP" dirty="0">
              <a:latin typeface="Meiryo UI" panose="020B0604030504040204" pitchFamily="50" charset="-128"/>
              <a:ea typeface="Meiryo UI" panose="020B0604030504040204" pitchFamily="50" charset="-128"/>
            </a:endParaRPr>
          </a:p>
          <a:p>
            <a:pPr marL="457200" lvl="1" indent="0">
              <a:buNone/>
            </a:pPr>
            <a:r>
              <a:rPr kumimoji="1" lang="ja-JP" altLang="en-US" dirty="0">
                <a:latin typeface="Meiryo UI" panose="020B0604030504040204" pitchFamily="50" charset="-128"/>
                <a:ea typeface="Meiryo UI" panose="020B0604030504040204" pitchFamily="50" charset="-128"/>
              </a:rPr>
              <a:t>　　　　 </a:t>
            </a:r>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子ども虐待による死亡事例等の検証結果等について・第</a:t>
            </a:r>
            <a:r>
              <a:rPr kumimoji="1" lang="en-US" altLang="ja-JP" dirty="0">
                <a:latin typeface="Meiryo UI" panose="020B0604030504040204" pitchFamily="50" charset="-128"/>
                <a:ea typeface="Meiryo UI" panose="020B0604030504040204" pitchFamily="50" charset="-128"/>
              </a:rPr>
              <a:t>16</a:t>
            </a:r>
            <a:r>
              <a:rPr kumimoji="1" lang="ja-JP" altLang="en-US" dirty="0">
                <a:latin typeface="Meiryo UI" panose="020B0604030504040204" pitchFamily="50" charset="-128"/>
                <a:ea typeface="Meiryo UI" panose="020B0604030504040204" pitchFamily="50" charset="-128"/>
              </a:rPr>
              <a:t>次報告書</a:t>
            </a:r>
            <a:r>
              <a:rPr kumimoji="1" lang="en-US" altLang="ja-JP" dirty="0">
                <a:latin typeface="Meiryo UI" panose="020B0604030504040204" pitchFamily="50" charset="-128"/>
                <a:ea typeface="Meiryo UI" panose="020B0604030504040204" pitchFamily="50" charset="-128"/>
              </a:rPr>
              <a:t>)</a:t>
            </a:r>
          </a:p>
          <a:p>
            <a:pPr marL="457200" lvl="1" indent="0">
              <a:buNone/>
            </a:pPr>
            <a:endParaRPr kumimoji="1" lang="en-US" altLang="ja-JP" sz="8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社会的養護の現状と課題</a:t>
            </a:r>
            <a:endParaRPr lang="en-US" altLang="ja-JP" sz="2400" dirty="0">
              <a:latin typeface="Meiryo UI" panose="020B0604030504040204" pitchFamily="50" charset="-128"/>
              <a:ea typeface="Meiryo UI" panose="020B0604030504040204" pitchFamily="50" charset="-128"/>
            </a:endParaRPr>
          </a:p>
          <a:p>
            <a:pPr marL="457200" lvl="1" indent="0">
              <a:buNone/>
            </a:pPr>
            <a:r>
              <a:rPr lang="ja-JP" altLang="en-US" dirty="0">
                <a:latin typeface="Meiryo UI" panose="020B0604030504040204" pitchFamily="50" charset="-128"/>
                <a:ea typeface="Meiryo UI" panose="020B0604030504040204" pitchFamily="50" charset="-128"/>
              </a:rPr>
              <a:t>　代替養育を担う施設、里親、ファミリーホーム</a:t>
            </a:r>
            <a:endParaRPr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527268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a:latin typeface="メイリオ" panose="020B0604030504040204" pitchFamily="50" charset="-128"/>
                <a:ea typeface="メイリオ" panose="020B0604030504040204" pitchFamily="50" charset="-128"/>
              </a:rPr>
              <a:t>発達理論：ボウルヴィのアタッチメント理論</a:t>
            </a:r>
          </a:p>
        </p:txBody>
      </p:sp>
      <p:sp>
        <p:nvSpPr>
          <p:cNvPr id="3" name="コンテンツ プレースホルダー 2"/>
          <p:cNvSpPr>
            <a:spLocks noGrp="1"/>
          </p:cNvSpPr>
          <p:nvPr>
            <p:ph idx="1"/>
          </p:nvPr>
        </p:nvSpPr>
        <p:spPr>
          <a:xfrm>
            <a:off x="838200" y="1690688"/>
            <a:ext cx="10515600" cy="4351338"/>
          </a:xfrm>
        </p:spPr>
        <p:txBody>
          <a:bodyPr/>
          <a:lstStyle/>
          <a:p>
            <a:r>
              <a:rPr lang="ja-JP" altLang="en-US" dirty="0">
                <a:latin typeface="メイリオ" panose="020B0604030504040204" pitchFamily="50" charset="-128"/>
                <a:ea typeface="メイリオ" panose="020B0604030504040204" pitchFamily="50" charset="-128"/>
              </a:rPr>
              <a:t>アタッチメント行動</a:t>
            </a:r>
            <a:endParaRPr lang="en-US" altLang="ja-JP" dirty="0">
              <a:latin typeface="メイリオ" panose="020B0604030504040204" pitchFamily="50" charset="-128"/>
              <a:ea typeface="メイリオ" panose="020B0604030504040204" pitchFamily="50" charset="-128"/>
            </a:endParaRPr>
          </a:p>
          <a:p>
            <a:pPr lvl="1"/>
            <a:r>
              <a:rPr lang="ja-JP" altLang="en-US" dirty="0">
                <a:latin typeface="メイリオ" panose="020B0604030504040204" pitchFamily="50" charset="-128"/>
                <a:ea typeface="メイリオ" panose="020B0604030504040204" pitchFamily="50" charset="-128"/>
              </a:rPr>
              <a:t>恐怖や不安を感じた時に近接する行動</a:t>
            </a:r>
            <a:endParaRPr lang="en-US" altLang="ja-JP" dirty="0">
              <a:latin typeface="メイリオ" panose="020B0604030504040204" pitchFamily="50" charset="-128"/>
              <a:ea typeface="メイリオ" panose="020B0604030504040204" pitchFamily="50" charset="-128"/>
            </a:endParaRPr>
          </a:p>
          <a:p>
            <a:pPr lvl="1"/>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安全感の輪</a:t>
            </a:r>
            <a:endParaRPr lang="en-US" altLang="ja-JP" dirty="0">
              <a:latin typeface="メイリオ" panose="020B0604030504040204" pitchFamily="50" charset="-128"/>
              <a:ea typeface="メイリオ" panose="020B0604030504040204" pitchFamily="50" charset="-128"/>
            </a:endParaRPr>
          </a:p>
          <a:p>
            <a:pPr lvl="1"/>
            <a:r>
              <a:rPr kumimoji="1" lang="ja-JP" altLang="en-US" dirty="0">
                <a:latin typeface="メイリオ" panose="020B0604030504040204" pitchFamily="50" charset="-128"/>
                <a:ea typeface="メイリオ" panose="020B0604030504040204" pitchFamily="50" charset="-128"/>
              </a:rPr>
              <a:t>安全基地、探索行動</a:t>
            </a:r>
            <a:endParaRPr kumimoji="1" lang="en-US" altLang="ja-JP" dirty="0">
              <a:latin typeface="メイリオ" panose="020B0604030504040204" pitchFamily="50" charset="-128"/>
              <a:ea typeface="メイリオ" panose="020B0604030504040204" pitchFamily="50" charset="-128"/>
            </a:endParaRPr>
          </a:p>
          <a:p>
            <a:endParaRPr lang="en-US" altLang="ja-JP" dirty="0">
              <a:latin typeface="メイリオ" panose="020B0604030504040204" pitchFamily="50" charset="-128"/>
              <a:ea typeface="メイリオ" panose="020B0604030504040204" pitchFamily="50" charset="-128"/>
            </a:endParaRPr>
          </a:p>
          <a:p>
            <a:endParaRPr lang="en-US" altLang="ja-JP" dirty="0"/>
          </a:p>
          <a:p>
            <a:pPr lvl="1"/>
            <a:endParaRPr kumimoji="1" lang="en-US" altLang="ja-JP" dirty="0"/>
          </a:p>
        </p:txBody>
      </p:sp>
      <p:grpSp>
        <p:nvGrpSpPr>
          <p:cNvPr id="11" name="グループ化 10"/>
          <p:cNvGrpSpPr/>
          <p:nvPr/>
        </p:nvGrpSpPr>
        <p:grpSpPr>
          <a:xfrm>
            <a:off x="4765216" y="2900018"/>
            <a:ext cx="7138313" cy="3422734"/>
            <a:chOff x="4765216" y="2900018"/>
            <a:chExt cx="7138313" cy="3422734"/>
          </a:xfrm>
        </p:grpSpPr>
        <p:sp>
          <p:nvSpPr>
            <p:cNvPr id="4" name="円/楕円 3"/>
            <p:cNvSpPr/>
            <p:nvPr/>
          </p:nvSpPr>
          <p:spPr>
            <a:xfrm>
              <a:off x="5829299" y="3593510"/>
              <a:ext cx="5050971" cy="2515193"/>
            </a:xfrm>
            <a:prstGeom prst="ellipse">
              <a:avLst/>
            </a:prstGeom>
            <a:ln w="111125"/>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7" name="テキスト ボックス 6"/>
            <p:cNvSpPr txBox="1"/>
            <p:nvPr/>
          </p:nvSpPr>
          <p:spPr>
            <a:xfrm>
              <a:off x="4765216" y="4638328"/>
              <a:ext cx="2046515" cy="646331"/>
            </a:xfrm>
            <a:prstGeom prst="rect">
              <a:avLst/>
            </a:prstGeom>
            <a:solidFill>
              <a:schemeClr val="accent2">
                <a:lumMod val="40000"/>
                <a:lumOff val="60000"/>
              </a:schemeClr>
            </a:solidFill>
          </p:spPr>
          <p:txBody>
            <a:bodyPr wrap="square" rtlCol="0">
              <a:spAutoFit/>
            </a:bodyPr>
            <a:lstStyle/>
            <a:p>
              <a:r>
                <a:rPr kumimoji="1" lang="ja-JP" altLang="en-US" sz="3600" dirty="0"/>
                <a:t>安全基地</a:t>
              </a:r>
            </a:p>
          </p:txBody>
        </p:sp>
        <p:sp>
          <p:nvSpPr>
            <p:cNvPr id="8" name="テキスト ボックス 7"/>
            <p:cNvSpPr txBox="1"/>
            <p:nvPr/>
          </p:nvSpPr>
          <p:spPr>
            <a:xfrm>
              <a:off x="7331528" y="5676421"/>
              <a:ext cx="2046515" cy="646331"/>
            </a:xfrm>
            <a:prstGeom prst="rect">
              <a:avLst/>
            </a:prstGeom>
            <a:solidFill>
              <a:schemeClr val="accent2">
                <a:lumMod val="40000"/>
                <a:lumOff val="60000"/>
              </a:schemeClr>
            </a:solidFill>
          </p:spPr>
          <p:txBody>
            <a:bodyPr wrap="square" rtlCol="0">
              <a:spAutoFit/>
            </a:bodyPr>
            <a:lstStyle/>
            <a:p>
              <a:r>
                <a:rPr kumimoji="1" lang="ja-JP" altLang="en-US" sz="3600" dirty="0"/>
                <a:t>探索行動</a:t>
              </a:r>
            </a:p>
          </p:txBody>
        </p:sp>
        <p:sp>
          <p:nvSpPr>
            <p:cNvPr id="9" name="テキスト ボックス 8"/>
            <p:cNvSpPr txBox="1"/>
            <p:nvPr/>
          </p:nvSpPr>
          <p:spPr>
            <a:xfrm>
              <a:off x="9378043" y="4621205"/>
              <a:ext cx="2525486" cy="646331"/>
            </a:xfrm>
            <a:prstGeom prst="rect">
              <a:avLst/>
            </a:prstGeom>
            <a:solidFill>
              <a:schemeClr val="accent1">
                <a:lumMod val="60000"/>
                <a:lumOff val="40000"/>
              </a:schemeClr>
            </a:solidFill>
          </p:spPr>
          <p:txBody>
            <a:bodyPr wrap="square" rtlCol="0">
              <a:spAutoFit/>
            </a:bodyPr>
            <a:lstStyle/>
            <a:p>
              <a:r>
                <a:rPr lang="ja-JP" altLang="en-US" sz="3600" dirty="0"/>
                <a:t>不快、不安</a:t>
              </a:r>
              <a:endParaRPr kumimoji="1" lang="ja-JP" altLang="en-US" sz="3600" dirty="0"/>
            </a:p>
          </p:txBody>
        </p:sp>
        <p:sp>
          <p:nvSpPr>
            <p:cNvPr id="10" name="テキスト ボックス 9"/>
            <p:cNvSpPr txBox="1"/>
            <p:nvPr/>
          </p:nvSpPr>
          <p:spPr>
            <a:xfrm>
              <a:off x="6848473" y="2900018"/>
              <a:ext cx="2871108" cy="1200329"/>
            </a:xfrm>
            <a:prstGeom prst="rect">
              <a:avLst/>
            </a:prstGeom>
            <a:solidFill>
              <a:schemeClr val="accent2">
                <a:lumMod val="40000"/>
                <a:lumOff val="60000"/>
              </a:schemeClr>
            </a:solidFill>
          </p:spPr>
          <p:txBody>
            <a:bodyPr wrap="square" rtlCol="0">
              <a:spAutoFit/>
            </a:bodyPr>
            <a:lstStyle/>
            <a:p>
              <a:r>
                <a:rPr kumimoji="1" lang="ja-JP" altLang="en-US" sz="3600" dirty="0"/>
                <a:t>アタッチメント</a:t>
              </a:r>
              <a:endParaRPr kumimoji="1" lang="en-US" altLang="ja-JP" sz="3600" dirty="0"/>
            </a:p>
            <a:p>
              <a:pPr algn="ctr"/>
              <a:r>
                <a:rPr kumimoji="1" lang="ja-JP" altLang="en-US" sz="3600" dirty="0"/>
                <a:t>行動</a:t>
              </a:r>
            </a:p>
          </p:txBody>
        </p:sp>
      </p:grpSp>
    </p:spTree>
    <p:extLst>
      <p:ext uri="{BB962C8B-B14F-4D97-AF65-F5344CB8AC3E}">
        <p14:creationId xmlns:p14="http://schemas.microsoft.com/office/powerpoint/2010/main" val="847063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a:latin typeface="メイリオ" panose="020B0604030504040204" pitchFamily="50" charset="-128"/>
                <a:ea typeface="メイリオ" panose="020B0604030504040204" pitchFamily="50" charset="-128"/>
              </a:rPr>
              <a:t>発達理論：エリクソンの心理社会的発達理論</a:t>
            </a:r>
          </a:p>
        </p:txBody>
      </p:sp>
      <p:sp>
        <p:nvSpPr>
          <p:cNvPr id="3" name="コンテンツ プレースホルダー 2"/>
          <p:cNvSpPr>
            <a:spLocks noGrp="1"/>
          </p:cNvSpPr>
          <p:nvPr>
            <p:ph idx="1"/>
          </p:nvPr>
        </p:nvSpPr>
        <p:spPr>
          <a:xfrm>
            <a:off x="838199" y="1825625"/>
            <a:ext cx="11018003" cy="4351338"/>
          </a:xfrm>
        </p:spPr>
        <p:txBody>
          <a:bodyPr/>
          <a:lstStyle/>
          <a:p>
            <a:r>
              <a:rPr kumimoji="1" lang="ja-JP" altLang="en-US" dirty="0">
                <a:latin typeface="メイリオ" panose="020B0604030504040204" pitchFamily="50" charset="-128"/>
                <a:ea typeface="メイリオ" panose="020B0604030504040204" pitchFamily="50" charset="-128"/>
              </a:rPr>
              <a:t>心の発達のイメージ</a:t>
            </a:r>
            <a:endParaRPr kumimoji="1" lang="en-US" altLang="ja-JP" dirty="0">
              <a:latin typeface="メイリオ" panose="020B0604030504040204" pitchFamily="50" charset="-128"/>
              <a:ea typeface="メイリオ" panose="020B0604030504040204" pitchFamily="50" charset="-128"/>
            </a:endParaRPr>
          </a:p>
          <a:p>
            <a:pPr lvl="1"/>
            <a:r>
              <a:rPr kumimoji="1" lang="ja-JP" altLang="en-US" dirty="0">
                <a:latin typeface="メイリオ" panose="020B0604030504040204" pitchFamily="50" charset="-128"/>
                <a:ea typeface="メイリオ" panose="020B0604030504040204" pitchFamily="50" charset="-128"/>
              </a:rPr>
              <a:t>人生の各段階の心の課題</a:t>
            </a:r>
            <a:r>
              <a:rPr lang="ja-JP" altLang="en-US" dirty="0">
                <a:latin typeface="メイリオ" panose="020B0604030504040204" pitchFamily="50" charset="-128"/>
                <a:ea typeface="メイリオ" panose="020B0604030504040204" pitchFamily="50" charset="-128"/>
              </a:rPr>
              <a:t>を</a:t>
            </a:r>
            <a:r>
              <a:rPr kumimoji="1" lang="ja-JP" altLang="en-US" dirty="0">
                <a:latin typeface="メイリオ" panose="020B0604030504040204" pitchFamily="50" charset="-128"/>
                <a:ea typeface="メイリオ" panose="020B0604030504040204" pitchFamily="50" charset="-128"/>
              </a:rPr>
              <a:t>達成し積み重ねる</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ポジティブな心とネガティブな心での揺れ動き</a:t>
            </a:r>
            <a:endParaRPr kumimoji="1"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発達課題</a:t>
            </a:r>
            <a:endParaRPr lang="en-US" altLang="ja-JP" dirty="0">
              <a:latin typeface="メイリオ" panose="020B0604030504040204" pitchFamily="50" charset="-128"/>
              <a:ea typeface="メイリオ" panose="020B0604030504040204" pitchFamily="50" charset="-128"/>
            </a:endParaRPr>
          </a:p>
          <a:p>
            <a:pPr lvl="1"/>
            <a:r>
              <a:rPr lang="ja-JP" altLang="en-US" dirty="0">
                <a:latin typeface="メイリオ" panose="020B0604030504040204" pitchFamily="50" charset="-128"/>
                <a:ea typeface="メイリオ" panose="020B0604030504040204" pitchFamily="50" charset="-128"/>
              </a:rPr>
              <a:t>乳児期</a:t>
            </a:r>
            <a:r>
              <a:rPr lang="en-US" altLang="ja-JP" dirty="0">
                <a:latin typeface="メイリオ" panose="020B0604030504040204" pitchFamily="50" charset="-128"/>
                <a:ea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rPr>
              <a:t>基本的信頼　対　不信</a:t>
            </a:r>
            <a:endParaRPr lang="en-US" altLang="ja-JP" dirty="0">
              <a:latin typeface="メイリオ" panose="020B0604030504040204" pitchFamily="50" charset="-128"/>
              <a:ea typeface="メイリオ" panose="020B0604030504040204" pitchFamily="50" charset="-128"/>
            </a:endParaRPr>
          </a:p>
          <a:p>
            <a:pPr lvl="1"/>
            <a:r>
              <a:rPr kumimoji="1" lang="ja-JP" altLang="en-US" dirty="0">
                <a:latin typeface="メイリオ" panose="020B0604030504040204" pitchFamily="50" charset="-128"/>
                <a:ea typeface="メイリオ" panose="020B0604030504040204" pitchFamily="50" charset="-128"/>
              </a:rPr>
              <a:t>幼児期前期</a:t>
            </a:r>
            <a:r>
              <a:rPr kumimoji="1" lang="en-US" altLang="ja-JP" dirty="0">
                <a:latin typeface="メイリオ" panose="020B0604030504040204" pitchFamily="50" charset="-128"/>
                <a:ea typeface="メイリオ" panose="020B0604030504040204" pitchFamily="50" charset="-128"/>
              </a:rPr>
              <a:t>	</a:t>
            </a:r>
            <a:r>
              <a:rPr kumimoji="1" lang="ja-JP" altLang="en-US" dirty="0">
                <a:latin typeface="メイリオ" panose="020B0604030504040204" pitchFamily="50" charset="-128"/>
                <a:ea typeface="メイリオ" panose="020B0604030504040204" pitchFamily="50" charset="-128"/>
              </a:rPr>
              <a:t>自律性　　　　対　恥、疑惑</a:t>
            </a:r>
            <a:endParaRPr kumimoji="1" lang="en-US" altLang="ja-JP" dirty="0">
              <a:latin typeface="メイリオ" panose="020B0604030504040204" pitchFamily="50" charset="-128"/>
              <a:ea typeface="メイリオ" panose="020B0604030504040204" pitchFamily="50" charset="-128"/>
            </a:endParaRPr>
          </a:p>
          <a:p>
            <a:pPr lvl="1"/>
            <a:r>
              <a:rPr lang="ja-JP" altLang="en-US" dirty="0">
                <a:latin typeface="メイリオ" panose="020B0604030504040204" pitchFamily="50" charset="-128"/>
                <a:ea typeface="メイリオ" panose="020B0604030504040204" pitchFamily="50" charset="-128"/>
              </a:rPr>
              <a:t>幼児期後期</a:t>
            </a:r>
            <a:r>
              <a:rPr lang="en-US" altLang="ja-JP" dirty="0">
                <a:latin typeface="メイリオ" panose="020B0604030504040204" pitchFamily="50" charset="-128"/>
                <a:ea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rPr>
              <a:t>自主性　　　　対　罪悪感</a:t>
            </a:r>
            <a:endParaRPr lang="en-US" altLang="ja-JP" dirty="0">
              <a:latin typeface="メイリオ" panose="020B0604030504040204" pitchFamily="50" charset="-128"/>
              <a:ea typeface="メイリオ" panose="020B0604030504040204" pitchFamily="50" charset="-128"/>
            </a:endParaRPr>
          </a:p>
          <a:p>
            <a:pPr lvl="1"/>
            <a:r>
              <a:rPr kumimoji="1" lang="ja-JP" altLang="en-US" dirty="0">
                <a:latin typeface="メイリオ" panose="020B0604030504040204" pitchFamily="50" charset="-128"/>
                <a:ea typeface="メイリオ" panose="020B0604030504040204" pitchFamily="50" charset="-128"/>
              </a:rPr>
              <a:t>学童期</a:t>
            </a:r>
            <a:r>
              <a:rPr lang="en-US" altLang="ja-JP" dirty="0">
                <a:latin typeface="メイリオ" panose="020B0604030504040204" pitchFamily="50" charset="-128"/>
                <a:ea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rPr>
              <a:t>勤勉性　　　　対　劣等感</a:t>
            </a:r>
            <a:endParaRPr lang="en-US" altLang="ja-JP" dirty="0">
              <a:latin typeface="メイリオ" panose="020B0604030504040204" pitchFamily="50" charset="-128"/>
              <a:ea typeface="メイリオ" panose="020B0604030504040204" pitchFamily="50" charset="-128"/>
            </a:endParaRPr>
          </a:p>
          <a:p>
            <a:pPr lvl="1"/>
            <a:r>
              <a:rPr lang="ja-JP" altLang="en-US" dirty="0">
                <a:latin typeface="メイリオ" panose="020B0604030504040204" pitchFamily="50" charset="-128"/>
                <a:ea typeface="メイリオ" panose="020B0604030504040204" pitchFamily="50" charset="-128"/>
              </a:rPr>
              <a:t>青年期　　　  アイデンティティの確立    対　アイデンティティの拡散</a:t>
            </a:r>
            <a:endParaRPr lang="en-US" altLang="ja-JP"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10019688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960</TotalTime>
  <Words>4648</Words>
  <Application>Microsoft Office PowerPoint</Application>
  <PresentationFormat>ワイド画面</PresentationFormat>
  <Paragraphs>367</Paragraphs>
  <Slides>14</Slides>
  <Notes>13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14</vt:i4>
      </vt:variant>
    </vt:vector>
  </HeadingPairs>
  <TitlesOfParts>
    <vt:vector size="22" baseType="lpstr">
      <vt:lpstr>Meiryo UI</vt:lpstr>
      <vt:lpstr>ＭＳ Ｐゴシック</vt:lpstr>
      <vt:lpstr>メイリオ</vt:lpstr>
      <vt:lpstr>游明朝</vt:lpstr>
      <vt:lpstr>Arial</vt:lpstr>
      <vt:lpstr>Calibri</vt:lpstr>
      <vt:lpstr>Calibri Light</vt:lpstr>
      <vt:lpstr>Office テーマ</vt:lpstr>
      <vt:lpstr>➃　知識</vt:lpstr>
      <vt:lpstr>本領域で獲得するスキル</vt:lpstr>
      <vt:lpstr>児童養護施設の基本知識</vt:lpstr>
      <vt:lpstr>子どもの健全な生活の営みについて</vt:lpstr>
      <vt:lpstr>子どもの健全な生活の営みについて 　　　　　　　　　　　　　　　　　（児童養護施設運営ハンドブック）</vt:lpstr>
      <vt:lpstr>社会的養護に関連する法制度</vt:lpstr>
      <vt:lpstr>児童虐待の現状</vt:lpstr>
      <vt:lpstr>発達理論：ボウルヴィのアタッチメント理論</vt:lpstr>
      <vt:lpstr>発達理論：エリクソンの心理社会的発達理論</vt:lpstr>
      <vt:lpstr>発達理論：思春期・青年期の発達</vt:lpstr>
      <vt:lpstr>虐待等による影響：トラウマ</vt:lpstr>
      <vt:lpstr>虐待等による影響：アタッチメント障害</vt:lpstr>
      <vt:lpstr>虐待等による影響：喪失体験</vt:lpstr>
      <vt:lpstr>虐待等による影響：誤学習</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子どもの健全な生活の営みについて</dc:title>
  <dc:creator>hutabasou-pc</dc:creator>
  <cp:lastModifiedBy>増沢 高</cp:lastModifiedBy>
  <cp:revision>75</cp:revision>
  <cp:lastPrinted>2021-03-05T04:32:41Z</cp:lastPrinted>
  <dcterms:created xsi:type="dcterms:W3CDTF">2021-02-24T04:52:04Z</dcterms:created>
  <dcterms:modified xsi:type="dcterms:W3CDTF">2021-03-23T02:15:58Z</dcterms:modified>
</cp:coreProperties>
</file>