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59" r:id="rId5"/>
    <p:sldId id="273" r:id="rId6"/>
    <p:sldId id="281" r:id="rId7"/>
    <p:sldId id="264" r:id="rId8"/>
    <p:sldId id="282" r:id="rId9"/>
    <p:sldId id="280" r:id="rId10"/>
    <p:sldId id="283" r:id="rId11"/>
    <p:sldId id="284" r:id="rId12"/>
    <p:sldId id="285" r:id="rId13"/>
    <p:sldId id="286" r:id="rId14"/>
    <p:sldId id="287" r:id="rId15"/>
    <p:sldId id="288" r:id="rId16"/>
  </p:sldIdLst>
  <p:sldSz cx="12192000" cy="6858000"/>
  <p:notesSz cx="6770688" cy="990282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5189" autoAdjust="0"/>
  </p:normalViewPr>
  <p:slideViewPr>
    <p:cSldViewPr snapToGrid="0">
      <p:cViewPr>
        <p:scale>
          <a:sx n="50" d="100"/>
          <a:sy n="50" d="100"/>
        </p:scale>
        <p:origin x="1692" y="520"/>
      </p:cViewPr>
      <p:guideLst/>
    </p:cSldViewPr>
  </p:slideViewPr>
  <p:notesTextViewPr>
    <p:cViewPr>
      <p:scale>
        <a:sx n="1" d="1"/>
        <a:sy n="1" d="1"/>
      </p:scale>
      <p:origin x="0" y="0"/>
    </p:cViewPr>
  </p:notesTextViewPr>
  <p:notesViewPr>
    <p:cSldViewPr snapToGrid="0">
      <p:cViewPr varScale="1">
        <p:scale>
          <a:sx n="67" d="100"/>
          <a:sy n="67" d="100"/>
        </p:scale>
        <p:origin x="2848"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33965" cy="496861"/>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35156" y="0"/>
            <a:ext cx="2933965" cy="496861"/>
          </a:xfrm>
          <a:prstGeom prst="rect">
            <a:avLst/>
          </a:prstGeom>
        </p:spPr>
        <p:txBody>
          <a:bodyPr vert="horz" lIns="91440" tIns="45720" rIns="91440" bIns="45720" rtlCol="0"/>
          <a:lstStyle>
            <a:lvl1pPr algn="r">
              <a:defRPr sz="1200"/>
            </a:lvl1pPr>
          </a:lstStyle>
          <a:p>
            <a:fld id="{1B3D84D6-0AB7-4A40-943B-42A9D3033C21}" type="datetimeFigureOut">
              <a:rPr kumimoji="1" lang="ja-JP" altLang="en-US" smtClean="0"/>
              <a:t>2021/3/29</a:t>
            </a:fld>
            <a:endParaRPr kumimoji="1" lang="ja-JP" altLang="en-US"/>
          </a:p>
        </p:txBody>
      </p:sp>
      <p:sp>
        <p:nvSpPr>
          <p:cNvPr id="4" name="スライド イメージ プレースホルダー 3"/>
          <p:cNvSpPr>
            <a:spLocks noGrp="1" noRot="1" noChangeAspect="1"/>
          </p:cNvSpPr>
          <p:nvPr>
            <p:ph type="sldImg" idx="2"/>
          </p:nvPr>
        </p:nvSpPr>
        <p:spPr>
          <a:xfrm>
            <a:off x="415925" y="1238250"/>
            <a:ext cx="5940425" cy="3341688"/>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7069" y="4765735"/>
            <a:ext cx="5416550" cy="389923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05966"/>
            <a:ext cx="2933965" cy="49686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35156" y="9405966"/>
            <a:ext cx="2933965" cy="496860"/>
          </a:xfrm>
          <a:prstGeom prst="rect">
            <a:avLst/>
          </a:prstGeom>
        </p:spPr>
        <p:txBody>
          <a:bodyPr vert="horz" lIns="91440" tIns="45720" rIns="91440" bIns="45720" rtlCol="0" anchor="b"/>
          <a:lstStyle>
            <a:lvl1pPr algn="r">
              <a:defRPr sz="1200"/>
            </a:lvl1pPr>
          </a:lstStyle>
          <a:p>
            <a:fld id="{F9F23107-AC8A-4FFA-8895-3BEFB7C7EFCD}" type="slidenum">
              <a:rPr kumimoji="1" lang="ja-JP" altLang="en-US" smtClean="0"/>
              <a:t>‹#›</a:t>
            </a:fld>
            <a:endParaRPr kumimoji="1" lang="ja-JP" altLang="en-US"/>
          </a:p>
        </p:txBody>
      </p:sp>
    </p:spTree>
    <p:extLst>
      <p:ext uri="{BB962C8B-B14F-4D97-AF65-F5344CB8AC3E}">
        <p14:creationId xmlns:p14="http://schemas.microsoft.com/office/powerpoint/2010/main" val="254579430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9F23107-AC8A-4FFA-8895-3BEFB7C7EFCD}" type="slidenum">
              <a:rPr kumimoji="1" lang="ja-JP" altLang="en-US" smtClean="0"/>
              <a:t>1</a:t>
            </a:fld>
            <a:endParaRPr kumimoji="1" lang="ja-JP" altLang="en-US"/>
          </a:p>
        </p:txBody>
      </p:sp>
    </p:spTree>
    <p:extLst>
      <p:ext uri="{BB962C8B-B14F-4D97-AF65-F5344CB8AC3E}">
        <p14:creationId xmlns:p14="http://schemas.microsoft.com/office/powerpoint/2010/main" val="2074863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74650" y="1238250"/>
            <a:ext cx="5940425" cy="3341688"/>
          </a:xfrm>
        </p:spPr>
      </p:sp>
      <p:sp>
        <p:nvSpPr>
          <p:cNvPr id="3" name="ノート プレースホルダー 2"/>
          <p:cNvSpPr>
            <a:spLocks noGrp="1"/>
          </p:cNvSpPr>
          <p:nvPr>
            <p:ph type="body" idx="1"/>
          </p:nvPr>
        </p:nvSpPr>
        <p:spPr>
          <a:xfrm>
            <a:off x="677069" y="4765735"/>
            <a:ext cx="5416550" cy="5137090"/>
          </a:xfrm>
        </p:spPr>
        <p:txBody>
          <a:bodyPr/>
          <a:lstStyle/>
          <a:p>
            <a:r>
              <a:rPr kumimoji="1" lang="ja-JP" altLang="en-US" sz="1800" dirty="0">
                <a:latin typeface="Meiryo UI" panose="020B0604030504040204" pitchFamily="50" charset="-128"/>
                <a:ea typeface="Meiryo UI" panose="020B0604030504040204" pitchFamily="50" charset="-128"/>
              </a:rPr>
              <a:t>１．見る「力」・・</a:t>
            </a:r>
            <a:r>
              <a:rPr kumimoji="1" lang="ja-JP" altLang="en-US" sz="1800" dirty="0" smtClean="0">
                <a:latin typeface="Meiryo UI" panose="020B0604030504040204" pitchFamily="50" charset="-128"/>
                <a:ea typeface="Meiryo UI" panose="020B0604030504040204" pitchFamily="50" charset="-128"/>
              </a:rPr>
              <a:t>・子ども</a:t>
            </a:r>
            <a:r>
              <a:rPr kumimoji="1" lang="ja-JP" altLang="en-US" sz="1800" dirty="0">
                <a:latin typeface="Meiryo UI" panose="020B0604030504040204" pitchFamily="50" charset="-128"/>
                <a:ea typeface="Meiryo UI" panose="020B0604030504040204" pitchFamily="50" charset="-128"/>
              </a:rPr>
              <a:t>が施設の中で表現する言葉、行動、表情、態度など広範囲を観察する力を身につけることが大切。</a:t>
            </a:r>
            <a:endParaRPr lang="en-US" altLang="ja-JP" sz="1800" dirty="0">
              <a:latin typeface="Meiryo UI" panose="020B0604030504040204" pitchFamily="50" charset="-128"/>
              <a:ea typeface="Meiryo UI" panose="020B0604030504040204" pitchFamily="50" charset="-128"/>
            </a:endParaRPr>
          </a:p>
          <a:p>
            <a:r>
              <a:rPr kumimoji="1" lang="ja-JP" altLang="en-US" sz="1800" dirty="0" smtClean="0">
                <a:latin typeface="Meiryo UI" panose="020B0604030504040204" pitchFamily="50" charset="-128"/>
                <a:ea typeface="Meiryo UI" panose="020B0604030504040204" pitchFamily="50" charset="-128"/>
              </a:rPr>
              <a:t>また、「</a:t>
            </a:r>
            <a:r>
              <a:rPr kumimoji="1" lang="ja-JP" altLang="en-US" sz="1800" dirty="0">
                <a:latin typeface="Meiryo UI" panose="020B0604030504040204" pitchFamily="50" charset="-128"/>
                <a:ea typeface="Meiryo UI" panose="020B0604030504040204" pitchFamily="50" charset="-128"/>
              </a:rPr>
              <a:t>見る、観察する」とは、何をどう見るのか、観察するのか、そのポイントを教えていくことも</a:t>
            </a:r>
            <a:r>
              <a:rPr kumimoji="1" lang="ja-JP" altLang="en-US" sz="1800" dirty="0" smtClean="0">
                <a:latin typeface="Meiryo UI" panose="020B0604030504040204" pitchFamily="50" charset="-128"/>
                <a:ea typeface="Meiryo UI" panose="020B0604030504040204" pitchFamily="50" charset="-128"/>
              </a:rPr>
              <a:t>大切。</a:t>
            </a:r>
            <a:endParaRPr kumimoji="1" lang="en-US" altLang="ja-JP" sz="1800" dirty="0">
              <a:latin typeface="Meiryo UI" panose="020B0604030504040204" pitchFamily="50" charset="-128"/>
              <a:ea typeface="Meiryo UI" panose="020B0604030504040204" pitchFamily="50" charset="-128"/>
            </a:endParaRPr>
          </a:p>
          <a:p>
            <a:endParaRPr kumimoji="1" lang="en-US" altLang="ja-JP" sz="1800" dirty="0">
              <a:latin typeface="Meiryo UI" panose="020B0604030504040204" pitchFamily="50" charset="-128"/>
              <a:ea typeface="Meiryo UI" panose="020B0604030504040204" pitchFamily="50" charset="-128"/>
            </a:endParaRPr>
          </a:p>
          <a:p>
            <a:r>
              <a:rPr kumimoji="1" lang="ja-JP" altLang="en-US" sz="1800" dirty="0">
                <a:latin typeface="Meiryo UI" panose="020B0604030504040204" pitchFamily="50" charset="-128"/>
                <a:ea typeface="Meiryo UI" panose="020B0604030504040204" pitchFamily="50" charset="-128"/>
              </a:rPr>
              <a:t>２．考える「力」・・・子どもが表現</a:t>
            </a:r>
            <a:r>
              <a:rPr kumimoji="1" lang="ja-JP" altLang="en-US" sz="1800" dirty="0" smtClean="0">
                <a:latin typeface="Meiryo UI" panose="020B0604030504040204" pitchFamily="50" charset="-128"/>
                <a:ea typeface="Meiryo UI" panose="020B0604030504040204" pitchFamily="50" charset="-128"/>
              </a:rPr>
              <a:t>する言動等</a:t>
            </a:r>
            <a:r>
              <a:rPr kumimoji="1" lang="ja-JP" altLang="en-US" sz="1800" dirty="0">
                <a:latin typeface="Meiryo UI" panose="020B0604030504040204" pitchFamily="50" charset="-128"/>
                <a:ea typeface="Meiryo UI" panose="020B0604030504040204" pitchFamily="50" charset="-128"/>
              </a:rPr>
              <a:t>をどう考える</a:t>
            </a:r>
            <a:r>
              <a:rPr kumimoji="1" lang="ja-JP" altLang="en-US" sz="1800" dirty="0" smtClean="0">
                <a:latin typeface="Meiryo UI" panose="020B0604030504040204" pitchFamily="50" charset="-128"/>
                <a:ea typeface="Meiryo UI" panose="020B0604030504040204" pitchFamily="50" charset="-128"/>
              </a:rPr>
              <a:t>か。</a:t>
            </a:r>
            <a:r>
              <a:rPr kumimoji="1" lang="ja-JP" altLang="en-US" sz="1800" dirty="0">
                <a:latin typeface="Meiryo UI" panose="020B0604030504040204" pitchFamily="50" charset="-128"/>
                <a:ea typeface="Meiryo UI" panose="020B0604030504040204" pitchFamily="50" charset="-128"/>
              </a:rPr>
              <a:t>自分なりの見立て、必要な支援について考えることが大切。</a:t>
            </a:r>
            <a:endParaRPr kumimoji="1" lang="en-US" altLang="ja-JP" sz="1800" dirty="0">
              <a:latin typeface="Meiryo UI" panose="020B0604030504040204" pitchFamily="50" charset="-128"/>
              <a:ea typeface="Meiryo UI" panose="020B0604030504040204" pitchFamily="50" charset="-128"/>
            </a:endParaRPr>
          </a:p>
          <a:p>
            <a:r>
              <a:rPr kumimoji="1" lang="ja-JP" altLang="en-US" sz="1800" dirty="0">
                <a:latin typeface="Meiryo UI" panose="020B0604030504040204" pitchFamily="50" charset="-128"/>
                <a:ea typeface="Meiryo UI" panose="020B0604030504040204" pitchFamily="50" charset="-128"/>
              </a:rPr>
              <a:t>子どもがその言動をとる理由は何なのか、要因は？今どのような支援が必要かなどを考える。</a:t>
            </a:r>
            <a:endParaRPr kumimoji="1" lang="en-US" altLang="ja-JP" sz="1800" dirty="0">
              <a:latin typeface="Meiryo UI" panose="020B0604030504040204" pitchFamily="50" charset="-128"/>
              <a:ea typeface="Meiryo UI" panose="020B0604030504040204" pitchFamily="50" charset="-128"/>
            </a:endParaRPr>
          </a:p>
          <a:p>
            <a:endParaRPr kumimoji="1" lang="en-US" altLang="ja-JP" sz="1800" dirty="0">
              <a:latin typeface="Meiryo UI" panose="020B0604030504040204" pitchFamily="50" charset="-128"/>
              <a:ea typeface="Meiryo UI" panose="020B0604030504040204" pitchFamily="50" charset="-128"/>
            </a:endParaRPr>
          </a:p>
          <a:p>
            <a:r>
              <a:rPr kumimoji="1" lang="ja-JP" altLang="en-US" sz="1800" dirty="0">
                <a:latin typeface="Meiryo UI" panose="020B0604030504040204" pitchFamily="50" charset="-128"/>
                <a:ea typeface="Meiryo UI" panose="020B0604030504040204" pitchFamily="50" charset="-128"/>
              </a:rPr>
              <a:t>３．動く「力」・・・見立てたことに対する必要な支援を実践する。</a:t>
            </a:r>
            <a:endParaRPr kumimoji="1" lang="en-US" altLang="ja-JP" sz="1800" dirty="0">
              <a:latin typeface="Meiryo UI" panose="020B0604030504040204" pitchFamily="50" charset="-128"/>
              <a:ea typeface="Meiryo UI" panose="020B0604030504040204" pitchFamily="50" charset="-128"/>
            </a:endParaRPr>
          </a:p>
          <a:p>
            <a:r>
              <a:rPr kumimoji="1" lang="ja-JP" altLang="en-US" sz="1800" dirty="0">
                <a:latin typeface="Meiryo UI" panose="020B0604030504040204" pitchFamily="50" charset="-128"/>
                <a:ea typeface="Meiryo UI" panose="020B0604030504040204" pitchFamily="50" charset="-128"/>
              </a:rPr>
              <a:t>観察し、考えてもその後何もしなければ意味がない。どう動くか。</a:t>
            </a:r>
            <a:endParaRPr kumimoji="1" lang="en-US" altLang="ja-JP" sz="1800" dirty="0">
              <a:latin typeface="Meiryo UI" panose="020B0604030504040204" pitchFamily="50" charset="-128"/>
              <a:ea typeface="Meiryo UI" panose="020B0604030504040204" pitchFamily="50" charset="-128"/>
            </a:endParaRPr>
          </a:p>
          <a:p>
            <a:endParaRPr kumimoji="1" lang="en-US" altLang="ja-JP" sz="1800" dirty="0">
              <a:latin typeface="Meiryo UI" panose="020B0604030504040204" pitchFamily="50" charset="-128"/>
              <a:ea typeface="Meiryo UI" panose="020B0604030504040204" pitchFamily="50" charset="-128"/>
            </a:endParaRPr>
          </a:p>
          <a:p>
            <a:r>
              <a:rPr kumimoji="1" lang="ja-JP" altLang="en-US" sz="1800" dirty="0">
                <a:latin typeface="Meiryo UI" panose="020B0604030504040204" pitchFamily="50" charset="-128"/>
                <a:ea typeface="Meiryo UI" panose="020B0604030504040204" pitchFamily="50" charset="-128"/>
              </a:rPr>
              <a:t>４．受け入れる「力」・・・行動化する事象にどう対応するか。</a:t>
            </a:r>
            <a:endParaRPr kumimoji="1" lang="en-US" altLang="ja-JP" sz="1800" dirty="0">
              <a:latin typeface="Meiryo UI" panose="020B0604030504040204" pitchFamily="50" charset="-128"/>
              <a:ea typeface="Meiryo UI" panose="020B0604030504040204" pitchFamily="50" charset="-128"/>
            </a:endParaRPr>
          </a:p>
          <a:p>
            <a:r>
              <a:rPr kumimoji="1" lang="ja-JP" altLang="en-US" sz="1800" dirty="0">
                <a:latin typeface="Meiryo UI" panose="020B0604030504040204" pitchFamily="50" charset="-128"/>
                <a:ea typeface="Meiryo UI" panose="020B0604030504040204" pitchFamily="50" charset="-128"/>
              </a:rPr>
              <a:t>行動化する子どもを受け入れることは大変。「受け入れる」とはどういうことかを事例などを用いて説明するとよい。</a:t>
            </a:r>
            <a:endParaRPr kumimoji="1" lang="en-US" altLang="ja-JP" sz="1800" dirty="0">
              <a:latin typeface="Meiryo UI" panose="020B0604030504040204" pitchFamily="50" charset="-128"/>
              <a:ea typeface="Meiryo UI" panose="020B0604030504040204" pitchFamily="50" charset="-128"/>
            </a:endParaRPr>
          </a:p>
          <a:p>
            <a:endParaRPr kumimoji="1" lang="en-US" altLang="ja-JP" sz="1800" dirty="0">
              <a:latin typeface="Meiryo UI" panose="020B0604030504040204" pitchFamily="50" charset="-128"/>
              <a:ea typeface="Meiryo UI" panose="020B0604030504040204" pitchFamily="50" charset="-128"/>
            </a:endParaRPr>
          </a:p>
          <a:p>
            <a:r>
              <a:rPr kumimoji="1" lang="ja-JP" altLang="en-US" sz="1800" dirty="0">
                <a:latin typeface="Meiryo UI" panose="020B0604030504040204" pitchFamily="50" charset="-128"/>
                <a:ea typeface="Meiryo UI" panose="020B0604030504040204" pitchFamily="50" charset="-128"/>
              </a:rPr>
              <a:t>５．話す「力」・・・自分の見立て、支援内容など職員と共有する時など、自分の言葉で相手に伝えることができるようになる。</a:t>
            </a:r>
            <a:endParaRPr kumimoji="1" lang="en-US" altLang="ja-JP" sz="1800" dirty="0">
              <a:latin typeface="Meiryo UI" panose="020B0604030504040204" pitchFamily="50" charset="-128"/>
              <a:ea typeface="Meiryo UI" panose="020B0604030504040204" pitchFamily="50" charset="-128"/>
            </a:endParaRPr>
          </a:p>
          <a:p>
            <a:r>
              <a:rPr kumimoji="1" lang="ja-JP" altLang="en-US" sz="1800" dirty="0">
                <a:latin typeface="Meiryo UI" panose="020B0604030504040204" pitchFamily="50" charset="-128"/>
                <a:ea typeface="Meiryo UI" panose="020B0604030504040204" pitchFamily="50" charset="-128"/>
              </a:rPr>
              <a:t>自分の振り返りとして、職員間で共有するためにも言語化することが大切。</a:t>
            </a:r>
          </a:p>
        </p:txBody>
      </p:sp>
      <p:sp>
        <p:nvSpPr>
          <p:cNvPr id="4" name="スライド番号プレースホルダー 3"/>
          <p:cNvSpPr>
            <a:spLocks noGrp="1"/>
          </p:cNvSpPr>
          <p:nvPr>
            <p:ph type="sldNum" sz="quarter" idx="10"/>
          </p:nvPr>
        </p:nvSpPr>
        <p:spPr/>
        <p:txBody>
          <a:bodyPr/>
          <a:lstStyle/>
          <a:p>
            <a:fld id="{1650E508-4736-4883-A7A0-646134968226}" type="slidenum">
              <a:rPr kumimoji="1" lang="ja-JP" altLang="en-US" smtClean="0"/>
              <a:t>10</a:t>
            </a:fld>
            <a:endParaRPr kumimoji="1" lang="ja-JP" altLang="en-US"/>
          </a:p>
        </p:txBody>
      </p:sp>
    </p:spTree>
    <p:extLst>
      <p:ext uri="{BB962C8B-B14F-4D97-AF65-F5344CB8AC3E}">
        <p14:creationId xmlns:p14="http://schemas.microsoft.com/office/powerpoint/2010/main" val="4179223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74650" y="1238250"/>
            <a:ext cx="5940425" cy="3341688"/>
          </a:xfrm>
        </p:spPr>
      </p:sp>
      <p:sp>
        <p:nvSpPr>
          <p:cNvPr id="3" name="ノート プレースホルダー 2"/>
          <p:cNvSpPr>
            <a:spLocks noGrp="1"/>
          </p:cNvSpPr>
          <p:nvPr>
            <p:ph type="body" idx="1"/>
          </p:nvPr>
        </p:nvSpPr>
        <p:spPr/>
        <p:txBody>
          <a:bodyPr/>
          <a:lstStyle/>
          <a:p>
            <a:r>
              <a:rPr kumimoji="1" lang="ja-JP" altLang="en-US" sz="1600" dirty="0" smtClean="0">
                <a:latin typeface="Meiryo UI" panose="020B0604030504040204" pitchFamily="50" charset="-128"/>
                <a:ea typeface="Meiryo UI" panose="020B0604030504040204" pitchFamily="50" charset="-128"/>
              </a:rPr>
              <a:t>○それぞれの施設の事例を通して考えていきましょう。</a:t>
            </a:r>
            <a:endParaRPr kumimoji="1" lang="ja-JP" altLang="en-US" sz="16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650E508-4736-4883-A7A0-646134968226}" type="slidenum">
              <a:rPr kumimoji="1" lang="ja-JP" altLang="en-US" smtClean="0"/>
              <a:t>11</a:t>
            </a:fld>
            <a:endParaRPr kumimoji="1" lang="ja-JP" altLang="en-US"/>
          </a:p>
        </p:txBody>
      </p:sp>
    </p:spTree>
    <p:extLst>
      <p:ext uri="{BB962C8B-B14F-4D97-AF65-F5344CB8AC3E}">
        <p14:creationId xmlns:p14="http://schemas.microsoft.com/office/powerpoint/2010/main" val="35202742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74650" y="1238250"/>
            <a:ext cx="5940425" cy="3341688"/>
          </a:xfrm>
        </p:spPr>
      </p:sp>
      <p:sp>
        <p:nvSpPr>
          <p:cNvPr id="3" name="ノート プレースホルダー 2"/>
          <p:cNvSpPr>
            <a:spLocks noGrp="1"/>
          </p:cNvSpPr>
          <p:nvPr>
            <p:ph type="body" idx="1"/>
          </p:nvPr>
        </p:nvSpPr>
        <p:spPr/>
        <p:txBody>
          <a:bodyPr/>
          <a:lstStyle/>
          <a:p>
            <a:r>
              <a:rPr kumimoji="1" lang="ja-JP" altLang="en-US" sz="1800" dirty="0">
                <a:latin typeface="Meiryo UI" panose="020B0604030504040204" pitchFamily="50" charset="-128"/>
                <a:ea typeface="Meiryo UI" panose="020B0604030504040204" pitchFamily="50" charset="-128"/>
              </a:rPr>
              <a:t>○職場の人間関係は、私たち職員にとってもとても重要。</a:t>
            </a:r>
            <a:endParaRPr kumimoji="1" lang="en-US" altLang="ja-JP" sz="1800" dirty="0">
              <a:latin typeface="Meiryo UI" panose="020B0604030504040204" pitchFamily="50" charset="-128"/>
              <a:ea typeface="Meiryo UI" panose="020B0604030504040204" pitchFamily="50" charset="-128"/>
            </a:endParaRPr>
          </a:p>
          <a:p>
            <a:r>
              <a:rPr kumimoji="1" lang="ja-JP" altLang="en-US" sz="1800" dirty="0">
                <a:latin typeface="Meiryo UI" panose="020B0604030504040204" pitchFamily="50" charset="-128"/>
                <a:ea typeface="Meiryo UI" panose="020B0604030504040204" pitchFamily="50" charset="-128"/>
              </a:rPr>
              <a:t>　　職員が活き活きと働ける職場、風通しの良い職場は、働く側だけでなく子ども達への養育にも影響</a:t>
            </a:r>
            <a:r>
              <a:rPr kumimoji="1" lang="ja-JP" altLang="en-US" sz="1800" dirty="0" smtClean="0">
                <a:latin typeface="Meiryo UI" panose="020B0604030504040204" pitchFamily="50" charset="-128"/>
                <a:ea typeface="Meiryo UI" panose="020B0604030504040204" pitchFamily="50" charset="-128"/>
              </a:rPr>
              <a:t>する。</a:t>
            </a:r>
            <a:endParaRPr kumimoji="1" lang="en-US" altLang="ja-JP" sz="1800" dirty="0">
              <a:latin typeface="Meiryo UI" panose="020B0604030504040204" pitchFamily="50" charset="-128"/>
              <a:ea typeface="Meiryo UI" panose="020B0604030504040204" pitchFamily="50" charset="-128"/>
            </a:endParaRPr>
          </a:p>
          <a:p>
            <a:r>
              <a:rPr kumimoji="1" lang="ja-JP" altLang="en-US" sz="1800" dirty="0">
                <a:latin typeface="Meiryo UI" panose="020B0604030504040204" pitchFamily="50" charset="-128"/>
                <a:ea typeface="Meiryo UI" panose="020B0604030504040204" pitchFamily="50" charset="-128"/>
              </a:rPr>
              <a:t>　　気持ちよく働ける職場とは。　　風通しの良い職場とは。　どういう職場を目指すか。ということを話す、考えてもらうとよい。</a:t>
            </a:r>
            <a:endParaRPr kumimoji="1" lang="en-US" altLang="ja-JP" sz="1800" dirty="0">
              <a:latin typeface="Meiryo UI" panose="020B0604030504040204" pitchFamily="50" charset="-128"/>
              <a:ea typeface="Meiryo UI" panose="020B0604030504040204" pitchFamily="50" charset="-128"/>
            </a:endParaRPr>
          </a:p>
          <a:p>
            <a:endParaRPr kumimoji="1" lang="en-US" altLang="ja-JP" sz="1800" dirty="0">
              <a:latin typeface="Meiryo UI" panose="020B0604030504040204" pitchFamily="50" charset="-128"/>
              <a:ea typeface="Meiryo UI" panose="020B0604030504040204" pitchFamily="50" charset="-128"/>
            </a:endParaRPr>
          </a:p>
          <a:p>
            <a:r>
              <a:rPr kumimoji="1" lang="ja-JP" altLang="en-US" sz="1800" dirty="0">
                <a:latin typeface="Meiryo UI" panose="020B0604030504040204" pitchFamily="50" charset="-128"/>
                <a:ea typeface="Meiryo UI" panose="020B0604030504040204" pitchFamily="50" charset="-128"/>
              </a:rPr>
              <a:t>○職員同士がお互いを尊重しつつも「子ども」を主体とした議論や意見が言える職場を目指す。</a:t>
            </a:r>
            <a:endParaRPr kumimoji="1" lang="en-US" altLang="ja-JP" sz="1800" dirty="0">
              <a:latin typeface="Meiryo UI" panose="020B0604030504040204" pitchFamily="50" charset="-128"/>
              <a:ea typeface="Meiryo UI" panose="020B0604030504040204" pitchFamily="50" charset="-128"/>
            </a:endParaRPr>
          </a:p>
          <a:p>
            <a:r>
              <a:rPr kumimoji="1" lang="ja-JP" altLang="en-US" sz="1800" dirty="0">
                <a:latin typeface="Meiryo UI" panose="020B0604030504040204" pitchFamily="50" charset="-128"/>
                <a:ea typeface="Meiryo UI" panose="020B0604030504040204" pitchFamily="50" charset="-128"/>
              </a:rPr>
              <a:t>　職員間の関係は、子ども達もよく見ている。「元気がいい」「よく話している」「楽しそう」と職員の姿が子どもに反映される。</a:t>
            </a:r>
            <a:endParaRPr kumimoji="1" lang="en-US" altLang="ja-JP" sz="1800" dirty="0">
              <a:latin typeface="Meiryo UI" panose="020B0604030504040204" pitchFamily="50" charset="-128"/>
              <a:ea typeface="Meiryo UI" panose="020B0604030504040204" pitchFamily="50" charset="-128"/>
            </a:endParaRPr>
          </a:p>
          <a:p>
            <a:r>
              <a:rPr kumimoji="1" lang="ja-JP" altLang="en-US" sz="1800" dirty="0">
                <a:latin typeface="Meiryo UI" panose="020B0604030504040204" pitchFamily="50" charset="-128"/>
                <a:ea typeface="Meiryo UI" panose="020B0604030504040204" pitchFamily="50" charset="-128"/>
              </a:rPr>
              <a:t>　コミュニケーションを通して、チーム力、チームケアの大切さを知る。</a:t>
            </a:r>
            <a:endParaRPr kumimoji="1" lang="en-US" altLang="ja-JP" sz="18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650E508-4736-4883-A7A0-646134968226}" type="slidenum">
              <a:rPr kumimoji="1" lang="ja-JP" altLang="en-US" smtClean="0"/>
              <a:t>12</a:t>
            </a:fld>
            <a:endParaRPr kumimoji="1" lang="ja-JP" altLang="en-US"/>
          </a:p>
        </p:txBody>
      </p:sp>
    </p:spTree>
    <p:extLst>
      <p:ext uri="{BB962C8B-B14F-4D97-AF65-F5344CB8AC3E}">
        <p14:creationId xmlns:p14="http://schemas.microsoft.com/office/powerpoint/2010/main" val="34627181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74650" y="1238250"/>
            <a:ext cx="5940425" cy="3341688"/>
          </a:xfrm>
        </p:spPr>
      </p:sp>
      <p:sp>
        <p:nvSpPr>
          <p:cNvPr id="3" name="ノート プレースホルダー 2"/>
          <p:cNvSpPr>
            <a:spLocks noGrp="1"/>
          </p:cNvSpPr>
          <p:nvPr>
            <p:ph type="body" idx="1"/>
          </p:nvPr>
        </p:nvSpPr>
        <p:spPr>
          <a:xfrm>
            <a:off x="677069" y="4765735"/>
            <a:ext cx="5416550" cy="4252438"/>
          </a:xfrm>
        </p:spPr>
        <p:txBody>
          <a:bodyPr/>
          <a:lstStyle/>
          <a:p>
            <a:r>
              <a:rPr kumimoji="1" lang="ja-JP" altLang="en-US" sz="1800" dirty="0">
                <a:latin typeface="Meiryo UI" panose="020B0604030504040204" pitchFamily="50" charset="-128"/>
                <a:ea typeface="Meiryo UI" panose="020B0604030504040204" pitchFamily="50" charset="-128"/>
              </a:rPr>
              <a:t>○相手を知る・理解するためにもまず「自分を知る」ということが大切。</a:t>
            </a:r>
            <a:endParaRPr kumimoji="1"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 </a:t>
            </a:r>
            <a:r>
              <a:rPr kumimoji="1" lang="ja-JP" altLang="en-US" sz="1800" dirty="0">
                <a:latin typeface="Meiryo UI" panose="020B0604030504040204" pitchFamily="50" charset="-128"/>
                <a:ea typeface="Meiryo UI" panose="020B0604030504040204" pitchFamily="50" charset="-128"/>
              </a:rPr>
              <a:t>自分を知るとは、自分の苦手、得意なことを知るだけでなく、「こだわり」を発見することでもある。</a:t>
            </a:r>
            <a:endParaRPr lang="en-US" altLang="ja-JP" sz="1800" dirty="0">
              <a:latin typeface="Meiryo UI" panose="020B0604030504040204" pitchFamily="50" charset="-128"/>
              <a:ea typeface="Meiryo UI" panose="020B0604030504040204" pitchFamily="50" charset="-128"/>
            </a:endParaRPr>
          </a:p>
          <a:p>
            <a:r>
              <a:rPr kumimoji="1" lang="ja-JP" altLang="en-US" sz="1800" dirty="0">
                <a:latin typeface="Meiryo UI" panose="020B0604030504040204" pitchFamily="50" charset="-128"/>
                <a:ea typeface="Meiryo UI" panose="020B0604030504040204" pitchFamily="50" charset="-128"/>
              </a:rPr>
              <a:t> 自分を知り、相手も知る・理解する、という意識を高めていきましょう。</a:t>
            </a:r>
            <a:endParaRPr kumimoji="1" lang="en-US" altLang="ja-JP" sz="1800" dirty="0">
              <a:latin typeface="Meiryo UI" panose="020B0604030504040204" pitchFamily="50" charset="-128"/>
              <a:ea typeface="Meiryo UI" panose="020B0604030504040204" pitchFamily="50" charset="-128"/>
            </a:endParaRPr>
          </a:p>
          <a:p>
            <a:endParaRPr kumimoji="1" lang="en-US" altLang="ja-JP" sz="1800" dirty="0">
              <a:latin typeface="Meiryo UI" panose="020B0604030504040204" pitchFamily="50" charset="-128"/>
              <a:ea typeface="Meiryo UI" panose="020B0604030504040204" pitchFamily="50" charset="-128"/>
            </a:endParaRPr>
          </a:p>
          <a:p>
            <a:r>
              <a:rPr kumimoji="1" lang="ja-JP" altLang="en-US" sz="1800" dirty="0">
                <a:latin typeface="Meiryo UI" panose="020B0604030504040204" pitchFamily="50" charset="-128"/>
                <a:ea typeface="Meiryo UI" panose="020B0604030504040204" pitchFamily="50" charset="-128"/>
              </a:rPr>
              <a:t>○会議等で自分の思いや考えを語ることは、新任職員にとっては勇気が必要。</a:t>
            </a:r>
            <a:endParaRPr lang="en-US" altLang="ja-JP" sz="1800" dirty="0">
              <a:latin typeface="Meiryo UI" panose="020B0604030504040204" pitchFamily="50" charset="-128"/>
              <a:ea typeface="Meiryo UI" panose="020B0604030504040204" pitchFamily="50" charset="-128"/>
            </a:endParaRPr>
          </a:p>
          <a:p>
            <a:r>
              <a:rPr kumimoji="1" lang="ja-JP" altLang="en-US" sz="1800" dirty="0">
                <a:latin typeface="Meiryo UI" panose="020B0604030504040204" pitchFamily="50" charset="-128"/>
                <a:ea typeface="Meiryo UI" panose="020B0604030504040204" pitchFamily="50" charset="-128"/>
              </a:rPr>
              <a:t> 「間違ったらどうしよう」「発言できない雰囲気」など、新任職員に語らせる機会をどう作るか。</a:t>
            </a:r>
            <a:endParaRPr kumimoji="1" lang="en-US" altLang="ja-JP" sz="1800" dirty="0">
              <a:latin typeface="Meiryo UI" panose="020B0604030504040204" pitchFamily="50" charset="-128"/>
              <a:ea typeface="Meiryo UI" panose="020B0604030504040204" pitchFamily="50" charset="-128"/>
            </a:endParaRPr>
          </a:p>
          <a:p>
            <a:r>
              <a:rPr kumimoji="1" lang="ja-JP" altLang="en-US" sz="1800" dirty="0">
                <a:latin typeface="Meiryo UI" panose="020B0604030504040204" pitchFamily="50" charset="-128"/>
                <a:ea typeface="Meiryo UI" panose="020B0604030504040204" pitchFamily="50" charset="-128"/>
              </a:rPr>
              <a:t> 会議では、子どもの支援内容、方法で議論されることがほとんどだが、職員間でお互いの考えや思いなど職員自身のことについて語る機会は少ない。</a:t>
            </a:r>
            <a:endParaRPr lang="en-US" altLang="ja-JP" sz="1800" dirty="0">
              <a:latin typeface="Meiryo UI" panose="020B0604030504040204" pitchFamily="50" charset="-128"/>
              <a:ea typeface="Meiryo UI" panose="020B0604030504040204" pitchFamily="50" charset="-128"/>
            </a:endParaRPr>
          </a:p>
          <a:p>
            <a:r>
              <a:rPr kumimoji="1" lang="en-US" altLang="ja-JP" sz="1800" dirty="0">
                <a:latin typeface="Meiryo UI" panose="020B0604030504040204" pitchFamily="50" charset="-128"/>
                <a:ea typeface="Meiryo UI" panose="020B0604030504040204" pitchFamily="50" charset="-128"/>
              </a:rPr>
              <a:t> </a:t>
            </a:r>
            <a:r>
              <a:rPr kumimoji="1" lang="ja-JP" altLang="en-US" sz="1800" dirty="0">
                <a:latin typeface="Meiryo UI" panose="020B0604030504040204" pitchFamily="50" charset="-128"/>
                <a:ea typeface="Meiryo UI" panose="020B0604030504040204" pitchFamily="50" charset="-128"/>
              </a:rPr>
              <a:t>「子どもを主体」とした議論がどこまでできるか。</a:t>
            </a:r>
            <a:endParaRPr kumimoji="1" lang="en-US" altLang="ja-JP" sz="1800" dirty="0">
              <a:latin typeface="Meiryo UI" panose="020B0604030504040204" pitchFamily="50" charset="-128"/>
              <a:ea typeface="Meiryo UI" panose="020B0604030504040204" pitchFamily="50" charset="-128"/>
            </a:endParaRPr>
          </a:p>
          <a:p>
            <a:r>
              <a:rPr kumimoji="1" lang="ja-JP" altLang="en-US" sz="1800" dirty="0">
                <a:latin typeface="Meiryo UI" panose="020B0604030504040204" pitchFamily="50" charset="-128"/>
                <a:ea typeface="Meiryo UI" panose="020B0604030504040204" pitchFamily="50" charset="-128"/>
              </a:rPr>
              <a:t>　</a:t>
            </a:r>
          </a:p>
        </p:txBody>
      </p:sp>
      <p:sp>
        <p:nvSpPr>
          <p:cNvPr id="4" name="スライド番号プレースホルダー 3"/>
          <p:cNvSpPr>
            <a:spLocks noGrp="1"/>
          </p:cNvSpPr>
          <p:nvPr>
            <p:ph type="sldNum" sz="quarter" idx="10"/>
          </p:nvPr>
        </p:nvSpPr>
        <p:spPr/>
        <p:txBody>
          <a:bodyPr/>
          <a:lstStyle/>
          <a:p>
            <a:fld id="{1650E508-4736-4883-A7A0-646134968226}" type="slidenum">
              <a:rPr kumimoji="1" lang="ja-JP" altLang="en-US" smtClean="0"/>
              <a:t>13</a:t>
            </a:fld>
            <a:endParaRPr kumimoji="1" lang="ja-JP" altLang="en-US"/>
          </a:p>
        </p:txBody>
      </p:sp>
    </p:spTree>
    <p:extLst>
      <p:ext uri="{BB962C8B-B14F-4D97-AF65-F5344CB8AC3E}">
        <p14:creationId xmlns:p14="http://schemas.microsoft.com/office/powerpoint/2010/main" val="34684414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74650" y="1238250"/>
            <a:ext cx="5940425" cy="3341688"/>
          </a:xfrm>
        </p:spPr>
      </p:sp>
      <p:sp>
        <p:nvSpPr>
          <p:cNvPr id="3" name="ノート プレースホルダー 2"/>
          <p:cNvSpPr>
            <a:spLocks noGrp="1"/>
          </p:cNvSpPr>
          <p:nvPr>
            <p:ph type="body" idx="1"/>
          </p:nvPr>
        </p:nvSpPr>
        <p:spPr>
          <a:xfrm>
            <a:off x="677069" y="4765735"/>
            <a:ext cx="5416550" cy="4767385"/>
          </a:xfrm>
        </p:spPr>
        <p:txBody>
          <a:bodyPr/>
          <a:lstStyle/>
          <a:p>
            <a:r>
              <a:rPr kumimoji="1" lang="ja-JP" altLang="en-US" sz="1800" dirty="0">
                <a:latin typeface="Meiryo UI" panose="020B0604030504040204" pitchFamily="50" charset="-128"/>
                <a:ea typeface="Meiryo UI" panose="020B0604030504040204" pitchFamily="50" charset="-128"/>
              </a:rPr>
              <a:t>○火災、地震など災害に対する備え、対応について実践することが大切。</a:t>
            </a:r>
            <a:endParaRPr kumimoji="1" lang="en-US" altLang="ja-JP" sz="1800" dirty="0">
              <a:latin typeface="Meiryo UI" panose="020B0604030504040204" pitchFamily="50" charset="-128"/>
              <a:ea typeface="Meiryo UI" panose="020B0604030504040204" pitchFamily="50" charset="-128"/>
            </a:endParaRPr>
          </a:p>
          <a:p>
            <a:r>
              <a:rPr kumimoji="1" lang="ja-JP" altLang="en-US" sz="1800" dirty="0">
                <a:latin typeface="Meiryo UI" panose="020B0604030504040204" pitchFamily="50" charset="-128"/>
                <a:ea typeface="Meiryo UI" panose="020B0604030504040204" pitchFamily="50" charset="-128"/>
              </a:rPr>
              <a:t> ・火災が起きたら・・・</a:t>
            </a:r>
            <a:endParaRPr kumimoji="1"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 </a:t>
            </a:r>
            <a:r>
              <a:rPr kumimoji="1" lang="ja-JP" altLang="en-US" sz="1800" dirty="0">
                <a:latin typeface="Meiryo UI" panose="020B0604030504040204" pitchFamily="50" charset="-128"/>
                <a:ea typeface="Meiryo UI" panose="020B0604030504040204" pitchFamily="50" charset="-128"/>
              </a:rPr>
              <a:t>・地震が起きたら・・・　　</a:t>
            </a:r>
            <a:r>
              <a:rPr kumimoji="1" lang="ja-JP" altLang="en-US" sz="1800" dirty="0" smtClean="0">
                <a:latin typeface="Meiryo UI" panose="020B0604030504040204" pitchFamily="50" charset="-128"/>
                <a:ea typeface="Meiryo UI" panose="020B0604030504040204" pitchFamily="50" charset="-128"/>
              </a:rPr>
              <a:t>など、機器の取り扱い方についても実際に説明する。</a:t>
            </a:r>
            <a:endParaRPr kumimoji="1" lang="en-US" altLang="ja-JP" sz="1800" dirty="0">
              <a:latin typeface="Meiryo UI" panose="020B0604030504040204" pitchFamily="50" charset="-128"/>
              <a:ea typeface="Meiryo UI" panose="020B0604030504040204" pitchFamily="50" charset="-128"/>
            </a:endParaRPr>
          </a:p>
          <a:p>
            <a:r>
              <a:rPr kumimoji="1" lang="en-US" altLang="ja-JP" sz="1800" dirty="0" smtClean="0">
                <a:latin typeface="Meiryo UI" panose="020B0604030504040204" pitchFamily="50" charset="-128"/>
                <a:ea typeface="Meiryo UI" panose="020B0604030504040204" pitchFamily="50" charset="-128"/>
              </a:rPr>
              <a:t> </a:t>
            </a:r>
            <a:r>
              <a:rPr kumimoji="1" lang="ja-JP" altLang="en-US" sz="1800" dirty="0">
                <a:latin typeface="Meiryo UI" panose="020B0604030504040204" pitchFamily="50" charset="-128"/>
                <a:ea typeface="Meiryo UI" panose="020B0604030504040204" pitchFamily="50" charset="-128"/>
              </a:rPr>
              <a:t>緊急時の対応の仕方、避難場所、救急蘇生法の講習、近隣住民との協力体制、災害マップの確認など。</a:t>
            </a:r>
            <a:endParaRPr kumimoji="1" lang="en-US" altLang="ja-JP" sz="1800" dirty="0">
              <a:latin typeface="Meiryo UI" panose="020B0604030504040204" pitchFamily="50" charset="-128"/>
              <a:ea typeface="Meiryo UI" panose="020B0604030504040204" pitchFamily="50" charset="-128"/>
            </a:endParaRPr>
          </a:p>
          <a:p>
            <a:r>
              <a:rPr kumimoji="1" lang="en-US" altLang="ja-JP" sz="1800" dirty="0" smtClean="0">
                <a:latin typeface="Meiryo UI" panose="020B0604030504040204" pitchFamily="50" charset="-128"/>
                <a:ea typeface="Meiryo UI" panose="020B0604030504040204" pitchFamily="50" charset="-128"/>
              </a:rPr>
              <a:t> </a:t>
            </a:r>
            <a:r>
              <a:rPr kumimoji="1" lang="ja-JP" altLang="en-US" sz="1800" dirty="0">
                <a:latin typeface="Meiryo UI" panose="020B0604030504040204" pitchFamily="50" charset="-128"/>
                <a:ea typeface="Meiryo UI" panose="020B0604030504040204" pitchFamily="50" charset="-128"/>
              </a:rPr>
              <a:t>また、リスクには、上記の災害等だけでなく、施設としてのリスク（個人情報保護、情報漏洩等）もあるということも</a:t>
            </a:r>
            <a:r>
              <a:rPr kumimoji="1" lang="ja-JP" altLang="en-US" sz="1800" dirty="0" smtClean="0">
                <a:latin typeface="Meiryo UI" panose="020B0604030504040204" pitchFamily="50" charset="-128"/>
                <a:ea typeface="Meiryo UI" panose="020B0604030504040204" pitchFamily="50" charset="-128"/>
              </a:rPr>
              <a:t>伝えることも大切。</a:t>
            </a:r>
            <a:endParaRPr kumimoji="1" lang="en-US" altLang="ja-JP" sz="1800" dirty="0">
              <a:latin typeface="Meiryo UI" panose="020B0604030504040204" pitchFamily="50" charset="-128"/>
              <a:ea typeface="Meiryo UI" panose="020B0604030504040204" pitchFamily="50" charset="-128"/>
            </a:endParaRPr>
          </a:p>
          <a:p>
            <a:endParaRPr kumimoji="1" lang="en-US" altLang="ja-JP" sz="1800" dirty="0">
              <a:latin typeface="Meiryo UI" panose="020B0604030504040204" pitchFamily="50" charset="-128"/>
              <a:ea typeface="Meiryo UI" panose="020B0604030504040204" pitchFamily="50" charset="-128"/>
            </a:endParaRPr>
          </a:p>
          <a:p>
            <a:r>
              <a:rPr kumimoji="1" lang="ja-JP" altLang="en-US" sz="1800" dirty="0">
                <a:latin typeface="Meiryo UI" panose="020B0604030504040204" pitchFamily="50" charset="-128"/>
                <a:ea typeface="Meiryo UI" panose="020B0604030504040204" pitchFamily="50" charset="-128"/>
              </a:rPr>
              <a:t>○また、子どもの病気</a:t>
            </a:r>
            <a:r>
              <a:rPr kumimoji="1" lang="ja-JP" altLang="en-US" sz="1800" dirty="0" smtClean="0">
                <a:latin typeface="Meiryo UI" panose="020B0604030504040204" pitchFamily="50" charset="-128"/>
                <a:ea typeface="Meiryo UI" panose="020B0604030504040204" pitchFamily="50" charset="-128"/>
              </a:rPr>
              <a:t>や感染症に</a:t>
            </a:r>
            <a:r>
              <a:rPr kumimoji="1" lang="ja-JP" altLang="en-US" sz="1800" dirty="0">
                <a:latin typeface="Meiryo UI" panose="020B0604030504040204" pitchFamily="50" charset="-128"/>
                <a:ea typeface="Meiryo UI" panose="020B0604030504040204" pitchFamily="50" charset="-128"/>
              </a:rPr>
              <a:t>対する基礎知識とその対処方法について学ぶことも大切。</a:t>
            </a:r>
            <a:endParaRPr lang="en-US" altLang="ja-JP" sz="1800" dirty="0">
              <a:latin typeface="Meiryo UI" panose="020B0604030504040204" pitchFamily="50" charset="-128"/>
              <a:ea typeface="Meiryo UI" panose="020B0604030504040204" pitchFamily="50" charset="-128"/>
            </a:endParaRPr>
          </a:p>
          <a:p>
            <a:r>
              <a:rPr kumimoji="1" lang="ja-JP" altLang="en-US" sz="1800" dirty="0">
                <a:latin typeface="Meiryo UI" panose="020B0604030504040204" pitchFamily="50" charset="-128"/>
                <a:ea typeface="Meiryo UI" panose="020B0604030504040204" pitchFamily="50" charset="-128"/>
              </a:rPr>
              <a:t>看護師、嘱託医などとも共同して研修する機会を作りましょう。</a:t>
            </a:r>
            <a:endParaRPr kumimoji="1" lang="en-US" altLang="ja-JP" sz="18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650E508-4736-4883-A7A0-646134968226}" type="slidenum">
              <a:rPr kumimoji="1" lang="ja-JP" altLang="en-US" smtClean="0"/>
              <a:t>14</a:t>
            </a:fld>
            <a:endParaRPr kumimoji="1" lang="ja-JP" altLang="en-US"/>
          </a:p>
        </p:txBody>
      </p:sp>
    </p:spTree>
    <p:extLst>
      <p:ext uri="{BB962C8B-B14F-4D97-AF65-F5344CB8AC3E}">
        <p14:creationId xmlns:p14="http://schemas.microsoft.com/office/powerpoint/2010/main" val="15333891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74650" y="1238250"/>
            <a:ext cx="5940425" cy="3341688"/>
          </a:xfrm>
        </p:spPr>
      </p:sp>
      <p:sp>
        <p:nvSpPr>
          <p:cNvPr id="3" name="ノート プレースホルダー 2"/>
          <p:cNvSpPr>
            <a:spLocks noGrp="1"/>
          </p:cNvSpPr>
          <p:nvPr>
            <p:ph type="body" idx="1"/>
          </p:nvPr>
        </p:nvSpPr>
        <p:spPr/>
        <p:txBody>
          <a:bodyPr/>
          <a:lstStyle/>
          <a:p>
            <a:r>
              <a:rPr kumimoji="1" lang="ja-JP" altLang="en-US" sz="1800" dirty="0">
                <a:latin typeface="Meiryo UI" panose="020B0604030504040204" pitchFamily="50" charset="-128"/>
                <a:ea typeface="Meiryo UI" panose="020B0604030504040204" pitchFamily="50" charset="-128"/>
              </a:rPr>
              <a:t>○新任職員に先輩職員として、どうあって欲しいか、今後どのような職員を目指していくか</a:t>
            </a:r>
            <a:r>
              <a:rPr kumimoji="1" lang="ja-JP" altLang="en-US" sz="1800" dirty="0" smtClean="0">
                <a:latin typeface="Meiryo UI" panose="020B0604030504040204" pitchFamily="50" charset="-128"/>
                <a:ea typeface="Meiryo UI" panose="020B0604030504040204" pitchFamily="50" charset="-128"/>
              </a:rPr>
              <a:t>なども伝える。</a:t>
            </a:r>
            <a:endParaRPr kumimoji="1" lang="en-US" altLang="ja-JP" sz="18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650E508-4736-4883-A7A0-646134968226}" type="slidenum">
              <a:rPr kumimoji="1" lang="ja-JP" altLang="en-US" smtClean="0"/>
              <a:t>15</a:t>
            </a:fld>
            <a:endParaRPr kumimoji="1" lang="ja-JP" altLang="en-US"/>
          </a:p>
        </p:txBody>
      </p:sp>
    </p:spTree>
    <p:extLst>
      <p:ext uri="{BB962C8B-B14F-4D97-AF65-F5344CB8AC3E}">
        <p14:creationId xmlns:p14="http://schemas.microsoft.com/office/powerpoint/2010/main" val="395628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F23107-AC8A-4FFA-8895-3BEFB7C7EFCD}" type="slidenum">
              <a:rPr kumimoji="1" lang="ja-JP" altLang="en-US" smtClean="0"/>
              <a:t>2</a:t>
            </a:fld>
            <a:endParaRPr kumimoji="1" lang="ja-JP" altLang="en-US"/>
          </a:p>
        </p:txBody>
      </p:sp>
    </p:spTree>
    <p:extLst>
      <p:ext uri="{BB962C8B-B14F-4D97-AF65-F5344CB8AC3E}">
        <p14:creationId xmlns:p14="http://schemas.microsoft.com/office/powerpoint/2010/main" val="4104320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800" dirty="0">
                <a:latin typeface="Meiryo UI" panose="020B0604030504040204" pitchFamily="50" charset="-128"/>
                <a:ea typeface="Meiryo UI" panose="020B0604030504040204" pitchFamily="50" charset="-128"/>
              </a:rPr>
              <a:t>・シフト制の交代勤務で働いているので、毎日朝起きて夜眠るという規則正しい生活ではない。体内時計が狂いやすくなり、注意散漫になると思わぬミスや事故につながることも考えられる。</a:t>
            </a:r>
            <a:endParaRPr kumimoji="1" lang="en-US" altLang="ja-JP" sz="1800" dirty="0">
              <a:latin typeface="Meiryo UI" panose="020B0604030504040204" pitchFamily="50" charset="-128"/>
              <a:ea typeface="Meiryo UI" panose="020B0604030504040204" pitchFamily="50" charset="-128"/>
            </a:endParaRPr>
          </a:p>
          <a:p>
            <a:r>
              <a:rPr kumimoji="1" lang="ja-JP" altLang="en-US" sz="1800" dirty="0">
                <a:latin typeface="Meiryo UI" panose="020B0604030504040204" pitchFamily="50" charset="-128"/>
                <a:ea typeface="Meiryo UI" panose="020B0604030504040204" pitchFamily="50" charset="-128"/>
              </a:rPr>
              <a:t>・意識的に休憩を取ること、しっかりと食事・睡眠を摂ることを心掛け、身体的な健康を守る。</a:t>
            </a:r>
            <a:endParaRPr kumimoji="1" lang="en-US" altLang="ja-JP" sz="1800" dirty="0">
              <a:latin typeface="Meiryo UI" panose="020B0604030504040204" pitchFamily="50" charset="-128"/>
              <a:ea typeface="Meiryo UI" panose="020B0604030504040204" pitchFamily="50" charset="-128"/>
            </a:endParaRPr>
          </a:p>
          <a:p>
            <a:r>
              <a:rPr kumimoji="1" lang="ja-JP" altLang="en-US" sz="1800" dirty="0">
                <a:latin typeface="Meiryo UI" panose="020B0604030504040204" pitchFamily="50" charset="-128"/>
                <a:ea typeface="Meiryo UI" panose="020B0604030504040204" pitchFamily="50" charset="-128"/>
              </a:rPr>
              <a:t>・健康でいることで勤務に穴を開けず、他の職員の負担になることを防ぐというのは基本中の基本。</a:t>
            </a:r>
            <a:endParaRPr kumimoji="1" lang="en-US" altLang="ja-JP" sz="1800" dirty="0">
              <a:latin typeface="Meiryo UI" panose="020B0604030504040204" pitchFamily="50" charset="-128"/>
              <a:ea typeface="Meiryo UI" panose="020B0604030504040204" pitchFamily="50" charset="-128"/>
            </a:endParaRPr>
          </a:p>
          <a:p>
            <a:r>
              <a:rPr kumimoji="1" lang="ja-JP" altLang="en-US" sz="1800" dirty="0">
                <a:latin typeface="Meiryo UI" panose="020B0604030504040204" pitchFamily="50" charset="-128"/>
                <a:ea typeface="Meiryo UI" panose="020B0604030504040204" pitchFamily="50" charset="-128"/>
              </a:rPr>
              <a:t>・子どもたちの試し行動、虐待的人間関係の再現性（保護者的な存在に対して挑発し、その人の怒りを引き出してしまうこと）、時には暴力などで職員自身の心が傷つくことも少なくない。</a:t>
            </a:r>
            <a:endParaRPr kumimoji="1" lang="en-US" altLang="ja-JP" sz="1800" dirty="0">
              <a:latin typeface="Meiryo UI" panose="020B0604030504040204" pitchFamily="50" charset="-128"/>
              <a:ea typeface="Meiryo UI" panose="020B0604030504040204" pitchFamily="50" charset="-128"/>
            </a:endParaRPr>
          </a:p>
          <a:p>
            <a:r>
              <a:rPr kumimoji="1" lang="ja-JP" altLang="en-US" sz="1800" dirty="0">
                <a:latin typeface="Meiryo UI" panose="020B0604030504040204" pitchFamily="50" charset="-128"/>
                <a:ea typeface="Meiryo UI" panose="020B0604030504040204" pitchFamily="50" charset="-128"/>
              </a:rPr>
              <a:t>・</a:t>
            </a:r>
            <a:r>
              <a:rPr kumimoji="1" lang="en-US" altLang="ja-JP" sz="1800" dirty="0">
                <a:latin typeface="Meiryo UI" panose="020B0604030504040204" pitchFamily="50" charset="-128"/>
                <a:ea typeface="Meiryo UI" panose="020B0604030504040204" pitchFamily="50" charset="-128"/>
              </a:rPr>
              <a:t>1</a:t>
            </a:r>
            <a:r>
              <a:rPr kumimoji="1" lang="ja-JP" altLang="en-US" sz="1800" dirty="0">
                <a:latin typeface="Meiryo UI" panose="020B0604030504040204" pitchFamily="50" charset="-128"/>
                <a:ea typeface="Meiryo UI" panose="020B0604030504040204" pitchFamily="50" charset="-128"/>
              </a:rPr>
              <a:t>人で抱え込むとストレスフルな状況に陥り、精神的に辛くなってしまうので、チームの先輩、同僚、施設内外の相談できる人に相談しましょう。自分が辛いのだということを恥じることはない。愚痴を吐くことで少しでも心の持ちようが軽くなるもの。</a:t>
            </a:r>
          </a:p>
        </p:txBody>
      </p:sp>
      <p:sp>
        <p:nvSpPr>
          <p:cNvPr id="4" name="スライド番号プレースホルダー 3"/>
          <p:cNvSpPr>
            <a:spLocks noGrp="1"/>
          </p:cNvSpPr>
          <p:nvPr>
            <p:ph type="sldNum" sz="quarter" idx="5"/>
          </p:nvPr>
        </p:nvSpPr>
        <p:spPr/>
        <p:txBody>
          <a:bodyPr/>
          <a:lstStyle/>
          <a:p>
            <a:fld id="{F9F23107-AC8A-4FFA-8895-3BEFB7C7EFCD}" type="slidenum">
              <a:rPr kumimoji="1" lang="ja-JP" altLang="en-US" smtClean="0"/>
              <a:t>3</a:t>
            </a:fld>
            <a:endParaRPr kumimoji="1" lang="ja-JP" altLang="en-US"/>
          </a:p>
        </p:txBody>
      </p:sp>
    </p:spTree>
    <p:extLst>
      <p:ext uri="{BB962C8B-B14F-4D97-AF65-F5344CB8AC3E}">
        <p14:creationId xmlns:p14="http://schemas.microsoft.com/office/powerpoint/2010/main" val="1895656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7069" y="4765734"/>
            <a:ext cx="5416550" cy="4503310"/>
          </a:xfrm>
        </p:spPr>
        <p:txBody>
          <a:bodyPr/>
          <a:lstStyle/>
          <a:p>
            <a:r>
              <a:rPr lang="ja-JP" altLang="en-US" sz="1800" dirty="0">
                <a:latin typeface="Meiryo UI" panose="020B0604030504040204" pitchFamily="50" charset="-128"/>
                <a:ea typeface="Meiryo UI" panose="020B0604030504040204" pitchFamily="50" charset="-128"/>
              </a:rPr>
              <a:t>①発達段階に応じ、身体の健康（清潔、病気、事故等）について自己管理ができる よう支援する。 </a:t>
            </a:r>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・幼児については、常に良好な健康状態を保持できるよう、睡眠、食事摂取、排泄 等の状況を職員がきちんと把握する。 </a:t>
            </a:r>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・発達段階に応じて、排泄後の始末や手洗い、うがい、洗面、洗髪、歯磨きなどの 身だしなみ等について、自ら行えるように支援する。 </a:t>
            </a:r>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・寝具や衣類などを清潔に保つなど、自ら健康管理できるよう支援する。 ・夜尿のある子どもについて、常に寝具や衣類が清潔に保てるよう支援する。</a:t>
            </a:r>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 ②医療機関と連携して一人一人の子どもに対する心身の健康を管理するとともに、 異常がある場合は適切に対応する。 </a:t>
            </a:r>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・健康上特別な配慮を要する子どもについて、医療機関と連携するなど、子どもの 心身の状態に応じて、健康状態並びに心身の状態について、定期的、継続的に、 また、必要に応じて随時、把握する。 </a:t>
            </a:r>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・受診や服薬が必要な場合、子どもがその必要性を理解できるよう説明する。 </a:t>
            </a:r>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・感染症に関する対応マニュアル等を作成し、感染症や食中毒が発生し、又は、まん延しないように必要な措置を講じるよう努める。また、あらかじめ関係機関 の協力が得られるよう体制整備をしておく。</a:t>
            </a:r>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（以上児童養護施設営指針</a:t>
            </a:r>
            <a:r>
              <a:rPr lang="en-US" altLang="ja-JP" sz="1800" dirty="0">
                <a:latin typeface="Meiryo UI" panose="020B0604030504040204" pitchFamily="50" charset="-128"/>
                <a:ea typeface="Meiryo UI" panose="020B0604030504040204" pitchFamily="50" charset="-128"/>
              </a:rPr>
              <a:t>P12</a:t>
            </a:r>
            <a:r>
              <a:rPr lang="ja-JP" altLang="en-US" sz="1800" dirty="0">
                <a:latin typeface="Meiryo UI" panose="020B0604030504040204" pitchFamily="50" charset="-128"/>
                <a:ea typeface="Meiryo UI" panose="020B0604030504040204" pitchFamily="50" charset="-128"/>
              </a:rPr>
              <a:t>）</a:t>
            </a:r>
            <a:endParaRPr lang="en-US" altLang="ja-JP" sz="18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F9F23107-AC8A-4FFA-8895-3BEFB7C7EFCD}" type="slidenum">
              <a:rPr kumimoji="1" lang="ja-JP" altLang="en-US" smtClean="0"/>
              <a:t>4</a:t>
            </a:fld>
            <a:endParaRPr kumimoji="1" lang="ja-JP" altLang="en-US"/>
          </a:p>
        </p:txBody>
      </p:sp>
    </p:spTree>
    <p:extLst>
      <p:ext uri="{BB962C8B-B14F-4D97-AF65-F5344CB8AC3E}">
        <p14:creationId xmlns:p14="http://schemas.microsoft.com/office/powerpoint/2010/main" val="3143229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4"/>
        <p:cNvGrpSpPr/>
        <p:nvPr/>
      </p:nvGrpSpPr>
      <p:grpSpPr>
        <a:xfrm>
          <a:off x="0" y="0"/>
          <a:ext cx="0" cy="0"/>
          <a:chOff x="0" y="0"/>
          <a:chExt cx="0" cy="0"/>
        </a:xfrm>
      </p:grpSpPr>
      <p:sp>
        <p:nvSpPr>
          <p:cNvPr id="1655" name="Google Shape;1655;p7:notes"/>
          <p:cNvSpPr txBox="1">
            <a:spLocks noGrp="1"/>
          </p:cNvSpPr>
          <p:nvPr>
            <p:ph type="body" idx="1"/>
          </p:nvPr>
        </p:nvSpPr>
        <p:spPr>
          <a:xfrm>
            <a:off x="678477" y="5141563"/>
            <a:ext cx="5421566" cy="3836999"/>
          </a:xfrm>
          <a:prstGeom prst="rect">
            <a:avLst/>
          </a:prstGeom>
        </p:spPr>
        <p:txBody>
          <a:bodyPr spcFirstLastPara="1" wrap="square" lIns="94950" tIns="47475" rIns="94950" bIns="47475" anchor="t" anchorCtr="0">
            <a:noAutofit/>
          </a:bodyPr>
          <a:lstStyle/>
          <a:p>
            <a:r>
              <a:rPr lang="ja-JP" altLang="en-US" sz="1800" dirty="0">
                <a:latin typeface="Meiryo UI" panose="020B0604030504040204" pitchFamily="50" charset="-128"/>
                <a:ea typeface="Meiryo UI" panose="020B0604030504040204" pitchFamily="50" charset="-128"/>
              </a:rPr>
              <a:t>・</a:t>
            </a:r>
            <a:r>
              <a:rPr lang="ja-JP" altLang="en-US" sz="1800" b="0" i="0" dirty="0">
                <a:solidFill>
                  <a:srgbClr val="000000"/>
                </a:solidFill>
                <a:effectLst/>
                <a:latin typeface="Meiryo UI" panose="020B0604030504040204" pitchFamily="50" charset="-128"/>
                <a:ea typeface="Meiryo UI" panose="020B0604030504040204" pitchFamily="50" charset="-128"/>
              </a:rPr>
              <a:t>養護施設は、乳児を除いて、保護者のない児童、虐待されている児童その他環境上養護を要する児童を入所させて、これを養護することを目的とする施設とする。（児童福祉法第</a:t>
            </a:r>
            <a:r>
              <a:rPr lang="en-US" altLang="ja-JP" sz="1800" b="0" i="0" dirty="0">
                <a:solidFill>
                  <a:srgbClr val="000000"/>
                </a:solidFill>
                <a:effectLst/>
                <a:latin typeface="Meiryo UI" panose="020B0604030504040204" pitchFamily="50" charset="-128"/>
                <a:ea typeface="Meiryo UI" panose="020B0604030504040204" pitchFamily="50" charset="-128"/>
              </a:rPr>
              <a:t>41</a:t>
            </a:r>
            <a:r>
              <a:rPr lang="ja-JP" altLang="en-US" sz="1800" b="0" i="0" dirty="0">
                <a:solidFill>
                  <a:srgbClr val="000000"/>
                </a:solidFill>
                <a:effectLst/>
                <a:latin typeface="Meiryo UI" panose="020B0604030504040204" pitchFamily="50" charset="-128"/>
                <a:ea typeface="Meiryo UI" panose="020B0604030504040204" pitchFamily="50" charset="-128"/>
              </a:rPr>
              <a:t>条）という根拠法に基づいて私たちは働いていることを押さえておく。</a:t>
            </a:r>
            <a:endParaRPr lang="en-US" altLang="ja-JP" sz="1800" b="0" i="0" dirty="0">
              <a:solidFill>
                <a:srgbClr val="000000"/>
              </a:solidFill>
              <a:effectLst/>
              <a:latin typeface="Meiryo UI" panose="020B0604030504040204" pitchFamily="50" charset="-128"/>
              <a:ea typeface="Meiryo UI" panose="020B0604030504040204" pitchFamily="50" charset="-128"/>
            </a:endParaRPr>
          </a:p>
          <a:p>
            <a:r>
              <a:rPr lang="en-US" altLang="ja-JP" sz="1800" dirty="0">
                <a:latin typeface="Meiryo UI" panose="020B0604030504040204" pitchFamily="50" charset="-128"/>
                <a:ea typeface="Meiryo UI" panose="020B0604030504040204" pitchFamily="50" charset="-128"/>
              </a:rPr>
              <a:t> </a:t>
            </a:r>
            <a:r>
              <a:rPr lang="ja-JP" altLang="en-US" sz="1800" dirty="0">
                <a:latin typeface="Meiryo UI" panose="020B0604030504040204" pitchFamily="50" charset="-128"/>
                <a:ea typeface="Meiryo UI" panose="020B0604030504040204" pitchFamily="50" charset="-128"/>
              </a:rPr>
              <a:t>・</a:t>
            </a:r>
            <a:r>
              <a:rPr lang="ja-JP" altLang="ja-JP" sz="1800" dirty="0">
                <a:latin typeface="Meiryo UI" panose="020B0604030504040204" pitchFamily="50" charset="-128"/>
                <a:ea typeface="Meiryo UI" panose="020B0604030504040204" pitchFamily="50" charset="-128"/>
              </a:rPr>
              <a:t>「倫理」とは、「人として守り行うべき道。道徳。モラル。」また、「規程」とは、</a:t>
            </a:r>
            <a:r>
              <a:rPr lang="ja-JP" altLang="en-US" sz="1800" dirty="0">
                <a:latin typeface="Meiryo UI" panose="020B0604030504040204" pitchFamily="50" charset="-128"/>
                <a:ea typeface="Meiryo UI" panose="020B0604030504040204" pitchFamily="50" charset="-128"/>
              </a:rPr>
              <a:t>「</a:t>
            </a:r>
            <a:r>
              <a:rPr lang="ja-JP" altLang="ja-JP" sz="1800" dirty="0">
                <a:latin typeface="Meiryo UI" panose="020B0604030504040204" pitchFamily="50" charset="-128"/>
                <a:ea typeface="Meiryo UI" panose="020B0604030504040204" pitchFamily="50" charset="-128"/>
              </a:rPr>
              <a:t>決まり、さだめ</a:t>
            </a:r>
            <a:r>
              <a:rPr lang="ja-JP" altLang="en-US" sz="1800" dirty="0">
                <a:latin typeface="Meiryo UI" panose="020B0604030504040204" pitchFamily="50" charset="-128"/>
                <a:ea typeface="Meiryo UI" panose="020B0604030504040204" pitchFamily="50" charset="-128"/>
              </a:rPr>
              <a:t>」</a:t>
            </a:r>
            <a:r>
              <a:rPr lang="ja-JP" altLang="ja-JP" sz="1800" dirty="0">
                <a:latin typeface="Meiryo UI" panose="020B0604030504040204" pitchFamily="50" charset="-128"/>
                <a:ea typeface="Meiryo UI" panose="020B0604030504040204" pitchFamily="50" charset="-128"/>
              </a:rPr>
              <a:t>という意味。つまり、「倫理規定」とは、「人として守り行うべき行動の基準を定めたもの」</a:t>
            </a:r>
            <a:r>
              <a:rPr lang="ja-JP" altLang="en-US" sz="1800" dirty="0">
                <a:latin typeface="Meiryo UI" panose="020B0604030504040204" pitchFamily="50" charset="-128"/>
                <a:ea typeface="Meiryo UI" panose="020B0604030504040204" pitchFamily="50" charset="-128"/>
              </a:rPr>
              <a:t>のことを言う。</a:t>
            </a:r>
            <a:endParaRPr lang="en-US" altLang="ja-JP" sz="1800" dirty="0">
              <a:latin typeface="Meiryo UI" panose="020B0604030504040204" pitchFamily="50" charset="-128"/>
              <a:ea typeface="Meiryo UI" panose="020B0604030504040204" pitchFamily="50" charset="-128"/>
            </a:endParaRPr>
          </a:p>
          <a:p>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a:t>
            </a:r>
            <a:r>
              <a:rPr lang="ja-JP" altLang="ja-JP" sz="1800" dirty="0">
                <a:latin typeface="Meiryo UI" panose="020B0604030504040204" pitchFamily="50" charset="-128"/>
                <a:ea typeface="Meiryo UI" panose="020B0604030504040204" pitchFamily="50" charset="-128"/>
              </a:rPr>
              <a:t>法人において、</a:t>
            </a:r>
            <a:r>
              <a:rPr lang="ja-JP" altLang="en-US" sz="1800" dirty="0">
                <a:latin typeface="Meiryo UI" panose="020B0604030504040204" pitchFamily="50" charset="-128"/>
                <a:ea typeface="Meiryo UI" panose="020B0604030504040204" pitchFamily="50" charset="-128"/>
              </a:rPr>
              <a:t>「</a:t>
            </a:r>
            <a:r>
              <a:rPr lang="ja-JP" altLang="ja-JP" sz="1800" dirty="0">
                <a:latin typeface="Meiryo UI" panose="020B0604030504040204" pitchFamily="50" charset="-128"/>
                <a:ea typeface="Meiryo UI" panose="020B0604030504040204" pitchFamily="50" charset="-128"/>
              </a:rPr>
              <a:t>職員倫理規定</a:t>
            </a:r>
            <a:r>
              <a:rPr lang="ja-JP" altLang="en-US" sz="1800" dirty="0">
                <a:latin typeface="Meiryo UI" panose="020B0604030504040204" pitchFamily="50" charset="-128"/>
                <a:ea typeface="Meiryo UI" panose="020B0604030504040204" pitchFamily="50" charset="-128"/>
              </a:rPr>
              <a:t>」</a:t>
            </a:r>
            <a:r>
              <a:rPr lang="ja-JP" altLang="ja-JP" sz="1800" dirty="0">
                <a:latin typeface="Meiryo UI" panose="020B0604030504040204" pitchFamily="50" charset="-128"/>
                <a:ea typeface="Meiryo UI" panose="020B0604030504040204" pitchFamily="50" charset="-128"/>
              </a:rPr>
              <a:t>や</a:t>
            </a:r>
            <a:r>
              <a:rPr lang="ja-JP" altLang="en-US" sz="1800" dirty="0">
                <a:latin typeface="Meiryo UI" panose="020B0604030504040204" pitchFamily="50" charset="-128"/>
                <a:ea typeface="Meiryo UI" panose="020B0604030504040204" pitchFamily="50" charset="-128"/>
              </a:rPr>
              <a:t>「</a:t>
            </a:r>
            <a:r>
              <a:rPr lang="ja-JP" altLang="ja-JP" sz="1800" dirty="0">
                <a:latin typeface="Meiryo UI" panose="020B0604030504040204" pitchFamily="50" charset="-128"/>
                <a:ea typeface="Meiryo UI" panose="020B0604030504040204" pitchFamily="50" charset="-128"/>
              </a:rPr>
              <a:t>職員倫理規定に基づく行動指針</a:t>
            </a:r>
            <a:r>
              <a:rPr lang="ja-JP" altLang="en-US" sz="1800" dirty="0">
                <a:latin typeface="Meiryo UI" panose="020B0604030504040204" pitchFamily="50" charset="-128"/>
                <a:ea typeface="Meiryo UI" panose="020B0604030504040204" pitchFamily="50" charset="-128"/>
              </a:rPr>
              <a:t>」</a:t>
            </a:r>
            <a:r>
              <a:rPr lang="ja-JP" altLang="ja-JP" sz="1800" dirty="0">
                <a:latin typeface="Meiryo UI" panose="020B0604030504040204" pitchFamily="50" charset="-128"/>
                <a:ea typeface="Meiryo UI" panose="020B0604030504040204" pitchFamily="50" charset="-128"/>
              </a:rPr>
              <a:t>がありますので、確認し遵守</a:t>
            </a:r>
            <a:r>
              <a:rPr lang="ja-JP" altLang="en-US" sz="1800" dirty="0">
                <a:latin typeface="Meiryo UI" panose="020B0604030504040204" pitchFamily="50" charset="-128"/>
                <a:ea typeface="Meiryo UI" panose="020B0604030504040204" pitchFamily="50" charset="-128"/>
              </a:rPr>
              <a:t>する</a:t>
            </a:r>
            <a:r>
              <a:rPr lang="ja-JP" altLang="ja-JP" sz="1800" dirty="0">
                <a:latin typeface="Meiryo UI" panose="020B0604030504040204" pitchFamily="50" charset="-128"/>
                <a:ea typeface="Meiryo UI" panose="020B0604030504040204" pitchFamily="50" charset="-128"/>
              </a:rPr>
              <a:t>。</a:t>
            </a:r>
            <a:endParaRPr lang="en-US" altLang="ja-JP" sz="1800" dirty="0">
              <a:latin typeface="Meiryo UI" panose="020B0604030504040204" pitchFamily="50" charset="-128"/>
              <a:ea typeface="Meiryo UI" panose="020B0604030504040204" pitchFamily="50" charset="-128"/>
            </a:endParaRPr>
          </a:p>
          <a:p>
            <a:pPr marL="0" lvl="0" indent="0" algn="l" rtl="0">
              <a:spcBef>
                <a:spcPts val="360"/>
              </a:spcBef>
              <a:spcAft>
                <a:spcPts val="0"/>
              </a:spcAft>
              <a:buNone/>
            </a:pPr>
            <a:endParaRPr dirty="0"/>
          </a:p>
        </p:txBody>
      </p:sp>
      <p:sp>
        <p:nvSpPr>
          <p:cNvPr id="1656" name="Google Shape;1656;p7:notes"/>
          <p:cNvSpPr>
            <a:spLocks noGrp="1" noRot="1" noChangeAspect="1"/>
          </p:cNvSpPr>
          <p:nvPr>
            <p:ph type="sldImg" idx="2"/>
          </p:nvPr>
        </p:nvSpPr>
        <p:spPr>
          <a:xfrm>
            <a:off x="287338" y="1114425"/>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415925" y="1238250"/>
            <a:ext cx="5940425" cy="3341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677069" y="4765735"/>
            <a:ext cx="5416550" cy="38992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ja-JP" altLang="en-US" sz="1800" dirty="0">
                <a:latin typeface="Meiryo UI" panose="020B0604030504040204" pitchFamily="50" charset="-128"/>
                <a:ea typeface="Meiryo UI" panose="020B0604030504040204" pitchFamily="50" charset="-128"/>
              </a:rPr>
              <a:t>・倫理綱領には職員として職業人として守るべき倫理が定められている。</a:t>
            </a:r>
            <a:endParaRPr lang="en-US" altLang="ja-JP" sz="1800" dirty="0">
              <a:latin typeface="Meiryo UI" panose="020B0604030504040204" pitchFamily="50" charset="-128"/>
              <a:ea typeface="Meiryo UI" panose="020B0604030504040204" pitchFamily="50" charset="-128"/>
            </a:endParaRPr>
          </a:p>
          <a:p>
            <a:pPr marL="0" lvl="0" indent="0" algn="l" rtl="0">
              <a:spcBef>
                <a:spcPts val="0"/>
              </a:spcBef>
              <a:spcAft>
                <a:spcPts val="0"/>
              </a:spcAft>
              <a:buNone/>
            </a:pPr>
            <a:r>
              <a:rPr lang="ja-JP" altLang="en-US" sz="1800" dirty="0">
                <a:latin typeface="Meiryo UI" panose="020B0604030504040204" pitchFamily="50" charset="-128"/>
                <a:ea typeface="Meiryo UI" panose="020B0604030504040204" pitchFamily="50" charset="-128"/>
              </a:rPr>
              <a:t>・各都道府県でも倫理綱領がある場合があるので、そちらも確認しておく。</a:t>
            </a:r>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具体的に各項目が自分たちの仕事に置き換えたときにどのような支援と繋がっているのかを考え落とし込んでいくことが、子どもたちの安心・安全な生活を豊かにすることである。また、倫理綱領を守っていくことで子どもたちだけでなく、働いている私たち職員自身も守られることを覚えておくこと。</a:t>
            </a:r>
            <a:endParaRPr lang="en-US" altLang="ja-JP" sz="1800" dirty="0">
              <a:latin typeface="Meiryo UI" panose="020B0604030504040204" pitchFamily="50" charset="-128"/>
              <a:ea typeface="Meiryo UI" panose="020B0604030504040204" pitchFamily="50" charset="-128"/>
            </a:endParaRPr>
          </a:p>
          <a:p>
            <a:pPr marL="0" lvl="0" indent="0" algn="l" rtl="0">
              <a:spcBef>
                <a:spcPts val="0"/>
              </a:spcBef>
              <a:spcAft>
                <a:spcPts val="0"/>
              </a:spcAft>
              <a:buNone/>
            </a:pPr>
            <a:endParaRPr sz="1800" dirty="0">
              <a:latin typeface="Meiryo UI" panose="020B0604030504040204" pitchFamily="50" charset="-128"/>
              <a:ea typeface="Meiryo UI" panose="020B0604030504040204" pitchFamily="50" charset="-128"/>
            </a:endParaRPr>
          </a:p>
        </p:txBody>
      </p:sp>
      <p:sp>
        <p:nvSpPr>
          <p:cNvPr id="93" name="Google Shape;93;p2:notes"/>
          <p:cNvSpPr txBox="1">
            <a:spLocks noGrp="1"/>
          </p:cNvSpPr>
          <p:nvPr>
            <p:ph type="sldNum" idx="12"/>
          </p:nvPr>
        </p:nvSpPr>
        <p:spPr>
          <a:xfrm>
            <a:off x="3835156" y="9405966"/>
            <a:ext cx="2933965" cy="49686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7069" y="4765735"/>
            <a:ext cx="5416550" cy="5137090"/>
          </a:xfrm>
        </p:spPr>
        <p:txBody>
          <a:bodyPr/>
          <a:lstStyle/>
          <a:p>
            <a:pPr marL="0" indent="0">
              <a:buNone/>
            </a:pPr>
            <a:r>
              <a:rPr lang="ja-JP" altLang="en-US" sz="1800" b="0" dirty="0">
                <a:latin typeface="Meiryo UI" panose="020B0604030504040204" pitchFamily="50" charset="-128"/>
                <a:ea typeface="Meiryo UI" panose="020B0604030504040204" pitchFamily="50" charset="-128"/>
              </a:rPr>
              <a:t>○児童憲章</a:t>
            </a:r>
            <a:endParaRPr lang="en-US" altLang="ja-JP" sz="1800" b="0" dirty="0">
              <a:latin typeface="Meiryo UI" panose="020B0604030504040204" pitchFamily="50" charset="-128"/>
              <a:ea typeface="Meiryo UI" panose="020B0604030504040204" pitchFamily="50" charset="-128"/>
            </a:endParaRPr>
          </a:p>
          <a:p>
            <a:pPr marL="0" indent="0">
              <a:buNone/>
            </a:pPr>
            <a:r>
              <a:rPr lang="ja-JP" altLang="en-US" sz="1800" b="0" dirty="0">
                <a:latin typeface="Meiryo UI" panose="020B0604030504040204" pitchFamily="50" charset="-128"/>
                <a:ea typeface="Meiryo UI" panose="020B0604030504040204" pitchFamily="50" charset="-128"/>
              </a:rPr>
              <a:t>・児童は、人として尊ばれる。 ・児童は、社会の一員として重んじられる。・児童は、よい環境のなかで育てられる。</a:t>
            </a:r>
            <a:endParaRPr lang="en-US" altLang="ja-JP" sz="1800" b="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8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dirty="0">
                <a:latin typeface="Meiryo UI" panose="020B0604030504040204" pitchFamily="50" charset="-128"/>
                <a:ea typeface="Meiryo UI" panose="020B0604030504040204" pitchFamily="50" charset="-128"/>
              </a:rPr>
              <a:t>社会的養護は</a:t>
            </a:r>
            <a:r>
              <a:rPr lang="en-US" altLang="ja-JP" sz="1800" dirty="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養育のいとなみ</a:t>
            </a:r>
            <a:r>
              <a:rPr lang="en-US" altLang="ja-JP" sz="1800" dirty="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である。子どもたちとともにする日々の生活の 中から紡ぎ出されてくる、子どもたちの求めているもの、さらには子どもたち が容易には言葉にしえない思いをもくみ取ろうとするようないとなみが求めら れている。子どもにとっての「切実さ」「必要不可欠なもの」に気づいていく ことが大切である。（児童養護施設運営指針</a:t>
            </a:r>
            <a:r>
              <a:rPr lang="en-US" altLang="ja-JP" sz="1800" dirty="0">
                <a:latin typeface="Meiryo UI" panose="020B0604030504040204" pitchFamily="50" charset="-128"/>
                <a:ea typeface="Meiryo UI" panose="020B0604030504040204" pitchFamily="50" charset="-128"/>
              </a:rPr>
              <a:t>P7</a:t>
            </a:r>
            <a:r>
              <a:rPr lang="ja-JP" altLang="en-US" sz="1800" dirty="0">
                <a:latin typeface="Meiryo UI" panose="020B0604030504040204" pitchFamily="50" charset="-128"/>
                <a:ea typeface="Meiryo UI" panose="020B0604030504040204" pitchFamily="50" charset="-128"/>
              </a:rPr>
              <a:t>）</a:t>
            </a:r>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○食事</a:t>
            </a:r>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様々な入所背景があるからこそ食への対応は重要。栄養を考えられて作られた食事が</a:t>
            </a:r>
            <a:r>
              <a:rPr lang="en-US" altLang="ja-JP" sz="1800" dirty="0">
                <a:latin typeface="Meiryo UI" panose="020B0604030504040204" pitchFamily="50" charset="-128"/>
                <a:ea typeface="Meiryo UI" panose="020B0604030504040204" pitchFamily="50" charset="-128"/>
              </a:rPr>
              <a:t>1</a:t>
            </a:r>
            <a:r>
              <a:rPr lang="ja-JP" altLang="en-US" sz="1800" dirty="0">
                <a:latin typeface="Meiryo UI" panose="020B0604030504040204" pitchFamily="50" charset="-128"/>
                <a:ea typeface="Meiryo UI" panose="020B0604030504040204" pitchFamily="50" charset="-128"/>
              </a:rPr>
              <a:t>日</a:t>
            </a:r>
            <a:r>
              <a:rPr lang="en-US" altLang="ja-JP" sz="1800" dirty="0">
                <a:latin typeface="Meiryo UI" panose="020B0604030504040204" pitchFamily="50" charset="-128"/>
                <a:ea typeface="Meiryo UI" panose="020B0604030504040204" pitchFamily="50" charset="-128"/>
              </a:rPr>
              <a:t>3</a:t>
            </a:r>
            <a:r>
              <a:rPr lang="ja-JP" altLang="en-US" sz="1800" dirty="0">
                <a:latin typeface="Meiryo UI" panose="020B0604030504040204" pitchFamily="50" charset="-128"/>
                <a:ea typeface="Meiryo UI" panose="020B0604030504040204" pitchFamily="50" charset="-128"/>
              </a:rPr>
              <a:t>回安定的に提供されることが子どもたちの安心感につながることも少なくない。</a:t>
            </a:r>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好き嫌い、過食・小食などについてはそれぞれの課題に合わせた対応が求められる。子どもたちの食べたいもののリクエストを取り入れることで生活の満足度が上がる。</a:t>
            </a:r>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食事中のマナーを日々の生活の中で伝えていくことで将来につなげていくこと。</a:t>
            </a:r>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○洗濯</a:t>
            </a:r>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清潔な衣服を着ることはもちろん自分のためでもあるが、“他人からどうみられるか”ということにもつながる。身だしなみを整えることは社会的なマナーであることも同時に伝えられると良い。</a:t>
            </a:r>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○掃除</a:t>
            </a:r>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環境整備は子どもが安心安全に生活することの基本中の基本。あなたは清潔な部屋で生活する価値があるということを言外に伝えること。子どもの居室の掃除には寝具の管理なども含まれる。</a:t>
            </a:r>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施設の環境整備は地域の方々へ施設をより受け入れてもらうための第一歩にも。</a:t>
            </a:r>
            <a:endParaRPr lang="en-US" altLang="ja-JP" sz="1800" dirty="0">
              <a:latin typeface="Meiryo UI" panose="020B0604030504040204" pitchFamily="50" charset="-128"/>
              <a:ea typeface="Meiryo UI" panose="020B0604030504040204" pitchFamily="50" charset="-128"/>
            </a:endParaRPr>
          </a:p>
          <a:p>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日々の生活の中で子どもたちの様子をしっかりと観察することで少しでも違和感があるときにはすぐに気づくことができるようアンテナを張っておくことが求められる。</a:t>
            </a:r>
            <a:endParaRPr lang="en-US" altLang="ja-JP" sz="18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F9F23107-AC8A-4FFA-8895-3BEFB7C7EFCD}" type="slidenum">
              <a:rPr kumimoji="1" lang="ja-JP" altLang="en-US" smtClean="0"/>
              <a:t>7</a:t>
            </a:fld>
            <a:endParaRPr kumimoji="1" lang="ja-JP" altLang="en-US"/>
          </a:p>
        </p:txBody>
      </p:sp>
    </p:spTree>
    <p:extLst>
      <p:ext uri="{BB962C8B-B14F-4D97-AF65-F5344CB8AC3E}">
        <p14:creationId xmlns:p14="http://schemas.microsoft.com/office/powerpoint/2010/main" val="1454220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74650" y="1238250"/>
            <a:ext cx="5940425" cy="3341688"/>
          </a:xfrm>
        </p:spPr>
      </p:sp>
      <p:sp>
        <p:nvSpPr>
          <p:cNvPr id="3" name="ノート プレースホルダー 2"/>
          <p:cNvSpPr>
            <a:spLocks noGrp="1"/>
          </p:cNvSpPr>
          <p:nvPr>
            <p:ph type="body" idx="1"/>
          </p:nvPr>
        </p:nvSpPr>
        <p:spPr/>
        <p:txBody>
          <a:bodyPr/>
          <a:lstStyle/>
          <a:p>
            <a:r>
              <a:rPr kumimoji="1" lang="ja-JP" altLang="en-US" sz="1800" dirty="0" smtClean="0">
                <a:latin typeface="Meiryo UI" panose="020B0604030504040204" pitchFamily="50" charset="-128"/>
                <a:ea typeface="Meiryo UI" panose="020B0604030504040204" pitchFamily="50" charset="-128"/>
              </a:rPr>
              <a:t>○基本的な社会的スキルとは何か、なぜ必要なのか、を説明する。</a:t>
            </a:r>
            <a:endParaRPr kumimoji="1" lang="en-US" altLang="ja-JP" sz="1800" dirty="0" smtClean="0">
              <a:latin typeface="Meiryo UI" panose="020B0604030504040204" pitchFamily="50" charset="-128"/>
              <a:ea typeface="Meiryo UI" panose="020B0604030504040204" pitchFamily="50" charset="-128"/>
            </a:endParaRPr>
          </a:p>
          <a:p>
            <a:r>
              <a:rPr kumimoji="1" lang="ja-JP" altLang="en-US" sz="1800" dirty="0" smtClean="0">
                <a:latin typeface="Meiryo UI" panose="020B0604030504040204" pitchFamily="50" charset="-128"/>
                <a:ea typeface="Meiryo UI" panose="020B0604030504040204" pitchFamily="50" charset="-128"/>
              </a:rPr>
              <a:t>　</a:t>
            </a:r>
            <a:r>
              <a:rPr kumimoji="1" lang="en-US" altLang="ja-JP" sz="1800" dirty="0" smtClean="0">
                <a:latin typeface="Meiryo UI" panose="020B0604030504040204" pitchFamily="50" charset="-128"/>
                <a:ea typeface="Meiryo UI" panose="020B0604030504040204" pitchFamily="50" charset="-128"/>
              </a:rPr>
              <a:t>※</a:t>
            </a:r>
            <a:r>
              <a:rPr kumimoji="1" lang="ja-JP" altLang="en-US" sz="1800" dirty="0" smtClean="0">
                <a:latin typeface="Meiryo UI" panose="020B0604030504040204" pitchFamily="50" charset="-128"/>
                <a:ea typeface="Meiryo UI" panose="020B0604030504040204" pitchFamily="50" charset="-128"/>
              </a:rPr>
              <a:t>考えられる事例を話すとよい。</a:t>
            </a:r>
            <a:endParaRPr kumimoji="1" lang="en-US" altLang="ja-JP" sz="1800" dirty="0" smtClean="0">
              <a:latin typeface="Meiryo UI" panose="020B0604030504040204" pitchFamily="50" charset="-128"/>
              <a:ea typeface="Meiryo UI" panose="020B0604030504040204" pitchFamily="50" charset="-128"/>
            </a:endParaRPr>
          </a:p>
          <a:p>
            <a:endParaRPr kumimoji="1" lang="en-US" altLang="ja-JP" sz="1800" dirty="0" smtClean="0">
              <a:latin typeface="Meiryo UI" panose="020B0604030504040204" pitchFamily="50" charset="-128"/>
              <a:ea typeface="Meiryo UI" panose="020B0604030504040204" pitchFamily="50" charset="-128"/>
            </a:endParaRPr>
          </a:p>
          <a:p>
            <a:r>
              <a:rPr kumimoji="1" lang="ja-JP" altLang="en-US" sz="1800" dirty="0" smtClean="0">
                <a:latin typeface="Meiryo UI" panose="020B0604030504040204" pitchFamily="50" charset="-128"/>
                <a:ea typeface="Meiryo UI" panose="020B0604030504040204" pitchFamily="50" charset="-128"/>
              </a:rPr>
              <a:t>○</a:t>
            </a:r>
            <a:r>
              <a:rPr kumimoji="1" lang="ja-JP" altLang="en-US" sz="1800" dirty="0">
                <a:latin typeface="Meiryo UI" panose="020B0604030504040204" pitchFamily="50" charset="-128"/>
                <a:ea typeface="Meiryo UI" panose="020B0604030504040204" pitchFamily="50" charset="-128"/>
              </a:rPr>
              <a:t>その一つとして、「接遇」があります。</a:t>
            </a:r>
            <a:endParaRPr lang="en-US" altLang="ja-JP" sz="1800" dirty="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　接遇とは何か、基本的な社会的スキル同様、事例を用いて話すとよい。</a:t>
            </a:r>
            <a:r>
              <a:rPr kumimoji="1" lang="ja-JP" altLang="en-US" sz="1600" dirty="0">
                <a:latin typeface="Meiryo UI" panose="020B0604030504040204" pitchFamily="50" charset="-128"/>
                <a:ea typeface="Meiryo UI" panose="020B0604030504040204" pitchFamily="50" charset="-128"/>
              </a:rPr>
              <a:t>　　</a:t>
            </a:r>
          </a:p>
        </p:txBody>
      </p:sp>
      <p:sp>
        <p:nvSpPr>
          <p:cNvPr id="4" name="スライド番号プレースホルダー 3"/>
          <p:cNvSpPr>
            <a:spLocks noGrp="1"/>
          </p:cNvSpPr>
          <p:nvPr>
            <p:ph type="sldNum" sz="quarter" idx="10"/>
          </p:nvPr>
        </p:nvSpPr>
        <p:spPr/>
        <p:txBody>
          <a:bodyPr/>
          <a:lstStyle/>
          <a:p>
            <a:fld id="{1650E508-4736-4883-A7A0-646134968226}" type="slidenum">
              <a:rPr kumimoji="1" lang="ja-JP" altLang="en-US" smtClean="0"/>
              <a:t>8</a:t>
            </a:fld>
            <a:endParaRPr kumimoji="1" lang="ja-JP" altLang="en-US"/>
          </a:p>
        </p:txBody>
      </p:sp>
    </p:spTree>
    <p:extLst>
      <p:ext uri="{BB962C8B-B14F-4D97-AF65-F5344CB8AC3E}">
        <p14:creationId xmlns:p14="http://schemas.microsoft.com/office/powerpoint/2010/main" val="2864728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77069" y="4765735"/>
            <a:ext cx="5416550" cy="38992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ja-JP" altLang="en-US" sz="1800" dirty="0">
                <a:latin typeface="Meiryo UI" panose="020B0604030504040204" pitchFamily="50" charset="-128"/>
                <a:ea typeface="Meiryo UI" panose="020B0604030504040204" pitchFamily="50" charset="-128"/>
              </a:rPr>
              <a:t>・全養協が平成</a:t>
            </a:r>
            <a:r>
              <a:rPr lang="en-US" altLang="ja-JP" sz="1800" dirty="0">
                <a:latin typeface="Meiryo UI" panose="020B0604030504040204" pitchFamily="50" charset="-128"/>
                <a:ea typeface="Meiryo UI" panose="020B0604030504040204" pitchFamily="50" charset="-128"/>
              </a:rPr>
              <a:t>29</a:t>
            </a:r>
            <a:r>
              <a:rPr lang="ja-JP" altLang="en-US" sz="1800" dirty="0">
                <a:latin typeface="Meiryo UI" panose="020B0604030504040204" pitchFamily="50" charset="-128"/>
                <a:ea typeface="Meiryo UI" panose="020B0604030504040204" pitchFamily="50" charset="-128"/>
              </a:rPr>
              <a:t>年</a:t>
            </a:r>
            <a:r>
              <a:rPr lang="en-US" altLang="ja-JP" sz="1800" dirty="0">
                <a:latin typeface="Meiryo UI" panose="020B0604030504040204" pitchFamily="50" charset="-128"/>
                <a:ea typeface="Meiryo UI" panose="020B0604030504040204" pitchFamily="50" charset="-128"/>
              </a:rPr>
              <a:t>3</a:t>
            </a:r>
            <a:r>
              <a:rPr lang="ja-JP" altLang="en-US" sz="1800" dirty="0">
                <a:latin typeface="Meiryo UI" panose="020B0604030504040204" pitchFamily="50" charset="-128"/>
                <a:ea typeface="Meiryo UI" panose="020B0604030504040204" pitchFamily="50" charset="-128"/>
              </a:rPr>
              <a:t>月に出している児童養護施設の研修体系ー人材育成のための指針ーにて示しているもの。</a:t>
            </a:r>
            <a:endParaRPr lang="en-US" altLang="ja-JP" sz="1800" dirty="0">
              <a:latin typeface="Meiryo UI" panose="020B0604030504040204" pitchFamily="50" charset="-128"/>
              <a:ea typeface="Meiryo UI" panose="020B0604030504040204" pitchFamily="50" charset="-128"/>
            </a:endParaRPr>
          </a:p>
          <a:p>
            <a:pPr marL="0" lvl="0" indent="0" algn="l" rtl="0">
              <a:spcBef>
                <a:spcPts val="0"/>
              </a:spcBef>
              <a:spcAft>
                <a:spcPts val="0"/>
              </a:spcAft>
              <a:buNone/>
            </a:pPr>
            <a:r>
              <a:rPr lang="ja-JP" altLang="en-US" sz="1800" dirty="0">
                <a:latin typeface="Meiryo UI" panose="020B0604030504040204" pitchFamily="50" charset="-128"/>
                <a:ea typeface="Meiryo UI" panose="020B0604030504040204" pitchFamily="50" charset="-128"/>
              </a:rPr>
              <a:t>「児童養護施設職員として向上させ続けるべき、重要な専門的要件である」としている。</a:t>
            </a:r>
            <a:endParaRPr lang="en-US" altLang="ja-JP" sz="1800" dirty="0">
              <a:latin typeface="Meiryo UI" panose="020B0604030504040204" pitchFamily="50" charset="-128"/>
              <a:ea typeface="Meiryo UI" panose="020B0604030504040204" pitchFamily="50" charset="-128"/>
            </a:endParaRPr>
          </a:p>
          <a:p>
            <a:pPr marL="0" lvl="0" indent="0" algn="l" rtl="0">
              <a:spcBef>
                <a:spcPts val="0"/>
              </a:spcBef>
              <a:spcAft>
                <a:spcPts val="0"/>
              </a:spcAft>
              <a:buNone/>
            </a:pPr>
            <a:endParaRPr sz="1800" dirty="0">
              <a:latin typeface="Meiryo UI" panose="020B0604030504040204" pitchFamily="50" charset="-128"/>
              <a:ea typeface="Meiryo UI" panose="020B0604030504040204" pitchFamily="50" charset="-128"/>
            </a:endParaRPr>
          </a:p>
        </p:txBody>
      </p:sp>
      <p:sp>
        <p:nvSpPr>
          <p:cNvPr id="86" name="Google Shape;86;p1:notes"/>
          <p:cNvSpPr>
            <a:spLocks noGrp="1" noRot="1" noChangeAspect="1"/>
          </p:cNvSpPr>
          <p:nvPr>
            <p:ph type="sldImg" idx="2"/>
          </p:nvPr>
        </p:nvSpPr>
        <p:spPr>
          <a:xfrm>
            <a:off x="415925" y="1238250"/>
            <a:ext cx="5940425" cy="33416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C69735-28A7-4B52-9019-EBAAF371C0D7}"/>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FC22344B-E03D-4075-8595-A624070808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A1D54D4A-91FA-4D82-98C0-FE37B44F84C1}"/>
              </a:ext>
            </a:extLst>
          </p:cNvPr>
          <p:cNvSpPr>
            <a:spLocks noGrp="1"/>
          </p:cNvSpPr>
          <p:nvPr>
            <p:ph type="dt" sz="half" idx="10"/>
          </p:nvPr>
        </p:nvSpPr>
        <p:spPr/>
        <p:txBody>
          <a:bodyPr/>
          <a:lstStyle/>
          <a:p>
            <a:fld id="{4A4946B8-3DCA-4383-9643-9A279FFF6D6A}" type="datetimeFigureOut">
              <a:rPr kumimoji="1" lang="ja-JP" altLang="en-US" smtClean="0"/>
              <a:t>2021/3/29</a:t>
            </a:fld>
            <a:endParaRPr kumimoji="1" lang="ja-JP" altLang="en-US"/>
          </a:p>
        </p:txBody>
      </p:sp>
      <p:sp>
        <p:nvSpPr>
          <p:cNvPr id="5" name="フッター プレースホルダー 4">
            <a:extLst>
              <a:ext uri="{FF2B5EF4-FFF2-40B4-BE49-F238E27FC236}">
                <a16:creationId xmlns:a16="http://schemas.microsoft.com/office/drawing/2014/main" id="{2EF70FE9-FD20-4EDE-8793-C3CFADCFCF3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84F90F4-F5B4-45E1-8985-8FE34CCFCF6E}"/>
              </a:ext>
            </a:extLst>
          </p:cNvPr>
          <p:cNvSpPr>
            <a:spLocks noGrp="1"/>
          </p:cNvSpPr>
          <p:nvPr>
            <p:ph type="sldNum" sz="quarter" idx="12"/>
          </p:nvPr>
        </p:nvSpPr>
        <p:spPr/>
        <p:txBody>
          <a:bodyPr/>
          <a:lstStyle/>
          <a:p>
            <a:fld id="{E7F531CB-B16E-4602-8A18-B6773276FB1F}" type="slidenum">
              <a:rPr kumimoji="1" lang="ja-JP" altLang="en-US" smtClean="0"/>
              <a:t>‹#›</a:t>
            </a:fld>
            <a:endParaRPr kumimoji="1" lang="ja-JP" altLang="en-US"/>
          </a:p>
        </p:txBody>
      </p:sp>
    </p:spTree>
    <p:extLst>
      <p:ext uri="{BB962C8B-B14F-4D97-AF65-F5344CB8AC3E}">
        <p14:creationId xmlns:p14="http://schemas.microsoft.com/office/powerpoint/2010/main" val="1703485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48D1457-6134-4DC3-A4C6-DB4BBE2EBD9C}"/>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183D900-E6EB-4144-9D3C-EE45EC566177}"/>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B1AC9D2-70E0-4F4B-B91C-3DBFE09FED39}"/>
              </a:ext>
            </a:extLst>
          </p:cNvPr>
          <p:cNvSpPr>
            <a:spLocks noGrp="1"/>
          </p:cNvSpPr>
          <p:nvPr>
            <p:ph type="dt" sz="half" idx="10"/>
          </p:nvPr>
        </p:nvSpPr>
        <p:spPr/>
        <p:txBody>
          <a:bodyPr/>
          <a:lstStyle/>
          <a:p>
            <a:fld id="{4A4946B8-3DCA-4383-9643-9A279FFF6D6A}" type="datetimeFigureOut">
              <a:rPr kumimoji="1" lang="ja-JP" altLang="en-US" smtClean="0"/>
              <a:t>2021/3/29</a:t>
            </a:fld>
            <a:endParaRPr kumimoji="1" lang="ja-JP" altLang="en-US"/>
          </a:p>
        </p:txBody>
      </p:sp>
      <p:sp>
        <p:nvSpPr>
          <p:cNvPr id="5" name="フッター プレースホルダー 4">
            <a:extLst>
              <a:ext uri="{FF2B5EF4-FFF2-40B4-BE49-F238E27FC236}">
                <a16:creationId xmlns:a16="http://schemas.microsoft.com/office/drawing/2014/main" id="{F6085E43-1E6F-40C0-8699-ADE78A67453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3CA7F4A-650A-4814-90A6-42F7A8F17DD7}"/>
              </a:ext>
            </a:extLst>
          </p:cNvPr>
          <p:cNvSpPr>
            <a:spLocks noGrp="1"/>
          </p:cNvSpPr>
          <p:nvPr>
            <p:ph type="sldNum" sz="quarter" idx="12"/>
          </p:nvPr>
        </p:nvSpPr>
        <p:spPr/>
        <p:txBody>
          <a:bodyPr/>
          <a:lstStyle/>
          <a:p>
            <a:fld id="{E7F531CB-B16E-4602-8A18-B6773276FB1F}" type="slidenum">
              <a:rPr kumimoji="1" lang="ja-JP" altLang="en-US" smtClean="0"/>
              <a:t>‹#›</a:t>
            </a:fld>
            <a:endParaRPr kumimoji="1" lang="ja-JP" altLang="en-US"/>
          </a:p>
        </p:txBody>
      </p:sp>
    </p:spTree>
    <p:extLst>
      <p:ext uri="{BB962C8B-B14F-4D97-AF65-F5344CB8AC3E}">
        <p14:creationId xmlns:p14="http://schemas.microsoft.com/office/powerpoint/2010/main" val="1212815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6B3403B3-E1E3-4A64-AAD6-8EE874C8B781}"/>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C09ED90-8DD8-4911-BC9E-9409CDC5827A}"/>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106B294-F24D-4D85-9E2C-986B494A6D04}"/>
              </a:ext>
            </a:extLst>
          </p:cNvPr>
          <p:cNvSpPr>
            <a:spLocks noGrp="1"/>
          </p:cNvSpPr>
          <p:nvPr>
            <p:ph type="dt" sz="half" idx="10"/>
          </p:nvPr>
        </p:nvSpPr>
        <p:spPr/>
        <p:txBody>
          <a:bodyPr/>
          <a:lstStyle/>
          <a:p>
            <a:fld id="{4A4946B8-3DCA-4383-9643-9A279FFF6D6A}" type="datetimeFigureOut">
              <a:rPr kumimoji="1" lang="ja-JP" altLang="en-US" smtClean="0"/>
              <a:t>2021/3/29</a:t>
            </a:fld>
            <a:endParaRPr kumimoji="1" lang="ja-JP" altLang="en-US"/>
          </a:p>
        </p:txBody>
      </p:sp>
      <p:sp>
        <p:nvSpPr>
          <p:cNvPr id="5" name="フッター プレースホルダー 4">
            <a:extLst>
              <a:ext uri="{FF2B5EF4-FFF2-40B4-BE49-F238E27FC236}">
                <a16:creationId xmlns:a16="http://schemas.microsoft.com/office/drawing/2014/main" id="{9F46ECE0-83E9-4457-A66D-1D113822CE7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9859BB3-CCDC-4336-BE3F-22E5DB1D93CF}"/>
              </a:ext>
            </a:extLst>
          </p:cNvPr>
          <p:cNvSpPr>
            <a:spLocks noGrp="1"/>
          </p:cNvSpPr>
          <p:nvPr>
            <p:ph type="sldNum" sz="quarter" idx="12"/>
          </p:nvPr>
        </p:nvSpPr>
        <p:spPr/>
        <p:txBody>
          <a:bodyPr/>
          <a:lstStyle/>
          <a:p>
            <a:fld id="{E7F531CB-B16E-4602-8A18-B6773276FB1F}" type="slidenum">
              <a:rPr kumimoji="1" lang="ja-JP" altLang="en-US" smtClean="0"/>
              <a:t>‹#›</a:t>
            </a:fld>
            <a:endParaRPr kumimoji="1" lang="ja-JP" altLang="en-US"/>
          </a:p>
        </p:txBody>
      </p:sp>
    </p:spTree>
    <p:extLst>
      <p:ext uri="{BB962C8B-B14F-4D97-AF65-F5344CB8AC3E}">
        <p14:creationId xmlns:p14="http://schemas.microsoft.com/office/powerpoint/2010/main" val="1305144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AA5A92-F954-4F13-AD26-E40C5AA4768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D5CE9C8-E701-4CC9-B56D-D00522196BE4}"/>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93A7CF3-D935-41A4-B93A-BEFE80E1DA47}"/>
              </a:ext>
            </a:extLst>
          </p:cNvPr>
          <p:cNvSpPr>
            <a:spLocks noGrp="1"/>
          </p:cNvSpPr>
          <p:nvPr>
            <p:ph type="dt" sz="half" idx="10"/>
          </p:nvPr>
        </p:nvSpPr>
        <p:spPr/>
        <p:txBody>
          <a:bodyPr/>
          <a:lstStyle/>
          <a:p>
            <a:fld id="{4A4946B8-3DCA-4383-9643-9A279FFF6D6A}" type="datetimeFigureOut">
              <a:rPr kumimoji="1" lang="ja-JP" altLang="en-US" smtClean="0"/>
              <a:t>2021/3/29</a:t>
            </a:fld>
            <a:endParaRPr kumimoji="1" lang="ja-JP" altLang="en-US"/>
          </a:p>
        </p:txBody>
      </p:sp>
      <p:sp>
        <p:nvSpPr>
          <p:cNvPr id="5" name="フッター プレースホルダー 4">
            <a:extLst>
              <a:ext uri="{FF2B5EF4-FFF2-40B4-BE49-F238E27FC236}">
                <a16:creationId xmlns:a16="http://schemas.microsoft.com/office/drawing/2014/main" id="{E63A493F-8736-4906-B874-AFED2C050EC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0311ACE-A98F-4778-96D9-5FE01BC4A4C9}"/>
              </a:ext>
            </a:extLst>
          </p:cNvPr>
          <p:cNvSpPr>
            <a:spLocks noGrp="1"/>
          </p:cNvSpPr>
          <p:nvPr>
            <p:ph type="sldNum" sz="quarter" idx="12"/>
          </p:nvPr>
        </p:nvSpPr>
        <p:spPr/>
        <p:txBody>
          <a:bodyPr/>
          <a:lstStyle/>
          <a:p>
            <a:fld id="{E7F531CB-B16E-4602-8A18-B6773276FB1F}" type="slidenum">
              <a:rPr kumimoji="1" lang="ja-JP" altLang="en-US" smtClean="0"/>
              <a:t>‹#›</a:t>
            </a:fld>
            <a:endParaRPr kumimoji="1" lang="ja-JP" altLang="en-US"/>
          </a:p>
        </p:txBody>
      </p:sp>
    </p:spTree>
    <p:extLst>
      <p:ext uri="{BB962C8B-B14F-4D97-AF65-F5344CB8AC3E}">
        <p14:creationId xmlns:p14="http://schemas.microsoft.com/office/powerpoint/2010/main" val="3991125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710D699-6909-438A-A061-FD7412A6F8C6}"/>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783EF99-6435-4A82-B83E-390B3B011D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893E7C44-9361-43A3-A2B3-832C27ABBAA4}"/>
              </a:ext>
            </a:extLst>
          </p:cNvPr>
          <p:cNvSpPr>
            <a:spLocks noGrp="1"/>
          </p:cNvSpPr>
          <p:nvPr>
            <p:ph type="dt" sz="half" idx="10"/>
          </p:nvPr>
        </p:nvSpPr>
        <p:spPr/>
        <p:txBody>
          <a:bodyPr/>
          <a:lstStyle/>
          <a:p>
            <a:fld id="{4A4946B8-3DCA-4383-9643-9A279FFF6D6A}" type="datetimeFigureOut">
              <a:rPr kumimoji="1" lang="ja-JP" altLang="en-US" smtClean="0"/>
              <a:t>2021/3/29</a:t>
            </a:fld>
            <a:endParaRPr kumimoji="1" lang="ja-JP" altLang="en-US"/>
          </a:p>
        </p:txBody>
      </p:sp>
      <p:sp>
        <p:nvSpPr>
          <p:cNvPr id="5" name="フッター プレースホルダー 4">
            <a:extLst>
              <a:ext uri="{FF2B5EF4-FFF2-40B4-BE49-F238E27FC236}">
                <a16:creationId xmlns:a16="http://schemas.microsoft.com/office/drawing/2014/main" id="{0825A343-DA87-4ECE-8115-3DDA966B6CA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1E15A10-1BC6-4EDA-A0EF-3180CB83FA77}"/>
              </a:ext>
            </a:extLst>
          </p:cNvPr>
          <p:cNvSpPr>
            <a:spLocks noGrp="1"/>
          </p:cNvSpPr>
          <p:nvPr>
            <p:ph type="sldNum" sz="quarter" idx="12"/>
          </p:nvPr>
        </p:nvSpPr>
        <p:spPr/>
        <p:txBody>
          <a:bodyPr/>
          <a:lstStyle/>
          <a:p>
            <a:fld id="{E7F531CB-B16E-4602-8A18-B6773276FB1F}" type="slidenum">
              <a:rPr kumimoji="1" lang="ja-JP" altLang="en-US" smtClean="0"/>
              <a:t>‹#›</a:t>
            </a:fld>
            <a:endParaRPr kumimoji="1" lang="ja-JP" altLang="en-US"/>
          </a:p>
        </p:txBody>
      </p:sp>
    </p:spTree>
    <p:extLst>
      <p:ext uri="{BB962C8B-B14F-4D97-AF65-F5344CB8AC3E}">
        <p14:creationId xmlns:p14="http://schemas.microsoft.com/office/powerpoint/2010/main" val="1723187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87D99D-C6B2-4F2F-9FFA-7F1FFA34F48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098AE0C-4E09-4A96-9E28-6E89A5282177}"/>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29A78AB0-E4FA-459A-984E-D57CD7580384}"/>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5D81CE76-7527-4D3C-A28C-AA5DA68A3547}"/>
              </a:ext>
            </a:extLst>
          </p:cNvPr>
          <p:cNvSpPr>
            <a:spLocks noGrp="1"/>
          </p:cNvSpPr>
          <p:nvPr>
            <p:ph type="dt" sz="half" idx="10"/>
          </p:nvPr>
        </p:nvSpPr>
        <p:spPr/>
        <p:txBody>
          <a:bodyPr/>
          <a:lstStyle/>
          <a:p>
            <a:fld id="{4A4946B8-3DCA-4383-9643-9A279FFF6D6A}" type="datetimeFigureOut">
              <a:rPr kumimoji="1" lang="ja-JP" altLang="en-US" smtClean="0"/>
              <a:t>2021/3/29</a:t>
            </a:fld>
            <a:endParaRPr kumimoji="1" lang="ja-JP" altLang="en-US"/>
          </a:p>
        </p:txBody>
      </p:sp>
      <p:sp>
        <p:nvSpPr>
          <p:cNvPr id="6" name="フッター プレースホルダー 5">
            <a:extLst>
              <a:ext uri="{FF2B5EF4-FFF2-40B4-BE49-F238E27FC236}">
                <a16:creationId xmlns:a16="http://schemas.microsoft.com/office/drawing/2014/main" id="{6B09F6DC-EA95-4A0C-838F-610F0A132D0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4C0534C-9F0A-46DF-BF94-988DB1EAF74E}"/>
              </a:ext>
            </a:extLst>
          </p:cNvPr>
          <p:cNvSpPr>
            <a:spLocks noGrp="1"/>
          </p:cNvSpPr>
          <p:nvPr>
            <p:ph type="sldNum" sz="quarter" idx="12"/>
          </p:nvPr>
        </p:nvSpPr>
        <p:spPr/>
        <p:txBody>
          <a:bodyPr/>
          <a:lstStyle/>
          <a:p>
            <a:fld id="{E7F531CB-B16E-4602-8A18-B6773276FB1F}" type="slidenum">
              <a:rPr kumimoji="1" lang="ja-JP" altLang="en-US" smtClean="0"/>
              <a:t>‹#›</a:t>
            </a:fld>
            <a:endParaRPr kumimoji="1" lang="ja-JP" altLang="en-US"/>
          </a:p>
        </p:txBody>
      </p:sp>
    </p:spTree>
    <p:extLst>
      <p:ext uri="{BB962C8B-B14F-4D97-AF65-F5344CB8AC3E}">
        <p14:creationId xmlns:p14="http://schemas.microsoft.com/office/powerpoint/2010/main" val="1487191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11507B-85A0-447E-83E8-CA7617AF8453}"/>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8DBBA4D-D75F-4574-B3CE-7BBFDD584A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C6107708-E117-4B15-881C-4717814B7015}"/>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12C1F30A-1533-4C4D-A4CC-22B939BD85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23A2A0C4-F5EF-4A4C-ADEB-E361E50C03EC}"/>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BB4F75D9-16A2-4DF0-A029-4C85AE19CBDC}"/>
              </a:ext>
            </a:extLst>
          </p:cNvPr>
          <p:cNvSpPr>
            <a:spLocks noGrp="1"/>
          </p:cNvSpPr>
          <p:nvPr>
            <p:ph type="dt" sz="half" idx="10"/>
          </p:nvPr>
        </p:nvSpPr>
        <p:spPr/>
        <p:txBody>
          <a:bodyPr/>
          <a:lstStyle/>
          <a:p>
            <a:fld id="{4A4946B8-3DCA-4383-9643-9A279FFF6D6A}" type="datetimeFigureOut">
              <a:rPr kumimoji="1" lang="ja-JP" altLang="en-US" smtClean="0"/>
              <a:t>2021/3/29</a:t>
            </a:fld>
            <a:endParaRPr kumimoji="1" lang="ja-JP" altLang="en-US"/>
          </a:p>
        </p:txBody>
      </p:sp>
      <p:sp>
        <p:nvSpPr>
          <p:cNvPr id="8" name="フッター プレースホルダー 7">
            <a:extLst>
              <a:ext uri="{FF2B5EF4-FFF2-40B4-BE49-F238E27FC236}">
                <a16:creationId xmlns:a16="http://schemas.microsoft.com/office/drawing/2014/main" id="{1D8C8911-611A-4DE2-A0FD-AD266DAD3B46}"/>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682A089C-CE22-44A2-89F7-AEC2B2B1A318}"/>
              </a:ext>
            </a:extLst>
          </p:cNvPr>
          <p:cNvSpPr>
            <a:spLocks noGrp="1"/>
          </p:cNvSpPr>
          <p:nvPr>
            <p:ph type="sldNum" sz="quarter" idx="12"/>
          </p:nvPr>
        </p:nvSpPr>
        <p:spPr/>
        <p:txBody>
          <a:bodyPr/>
          <a:lstStyle/>
          <a:p>
            <a:fld id="{E7F531CB-B16E-4602-8A18-B6773276FB1F}" type="slidenum">
              <a:rPr kumimoji="1" lang="ja-JP" altLang="en-US" smtClean="0"/>
              <a:t>‹#›</a:t>
            </a:fld>
            <a:endParaRPr kumimoji="1" lang="ja-JP" altLang="en-US"/>
          </a:p>
        </p:txBody>
      </p:sp>
    </p:spTree>
    <p:extLst>
      <p:ext uri="{BB962C8B-B14F-4D97-AF65-F5344CB8AC3E}">
        <p14:creationId xmlns:p14="http://schemas.microsoft.com/office/powerpoint/2010/main" val="2066183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8C89B7-4107-4ECF-A79E-D48D5AADC447}"/>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9D603357-A0EF-4FC8-A651-A4CDF76DCBBE}"/>
              </a:ext>
            </a:extLst>
          </p:cNvPr>
          <p:cNvSpPr>
            <a:spLocks noGrp="1"/>
          </p:cNvSpPr>
          <p:nvPr>
            <p:ph type="dt" sz="half" idx="10"/>
          </p:nvPr>
        </p:nvSpPr>
        <p:spPr/>
        <p:txBody>
          <a:bodyPr/>
          <a:lstStyle/>
          <a:p>
            <a:fld id="{4A4946B8-3DCA-4383-9643-9A279FFF6D6A}" type="datetimeFigureOut">
              <a:rPr kumimoji="1" lang="ja-JP" altLang="en-US" smtClean="0"/>
              <a:t>2021/3/29</a:t>
            </a:fld>
            <a:endParaRPr kumimoji="1" lang="ja-JP" altLang="en-US"/>
          </a:p>
        </p:txBody>
      </p:sp>
      <p:sp>
        <p:nvSpPr>
          <p:cNvPr id="4" name="フッター プレースホルダー 3">
            <a:extLst>
              <a:ext uri="{FF2B5EF4-FFF2-40B4-BE49-F238E27FC236}">
                <a16:creationId xmlns:a16="http://schemas.microsoft.com/office/drawing/2014/main" id="{A6CD054E-5EA4-4933-ABC2-9DA73AC86E32}"/>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2D7DFBE4-2F45-4341-8190-C3C59F855F88}"/>
              </a:ext>
            </a:extLst>
          </p:cNvPr>
          <p:cNvSpPr>
            <a:spLocks noGrp="1"/>
          </p:cNvSpPr>
          <p:nvPr>
            <p:ph type="sldNum" sz="quarter" idx="12"/>
          </p:nvPr>
        </p:nvSpPr>
        <p:spPr/>
        <p:txBody>
          <a:bodyPr/>
          <a:lstStyle/>
          <a:p>
            <a:fld id="{E7F531CB-B16E-4602-8A18-B6773276FB1F}" type="slidenum">
              <a:rPr kumimoji="1" lang="ja-JP" altLang="en-US" smtClean="0"/>
              <a:t>‹#›</a:t>
            </a:fld>
            <a:endParaRPr kumimoji="1" lang="ja-JP" altLang="en-US"/>
          </a:p>
        </p:txBody>
      </p:sp>
    </p:spTree>
    <p:extLst>
      <p:ext uri="{BB962C8B-B14F-4D97-AF65-F5344CB8AC3E}">
        <p14:creationId xmlns:p14="http://schemas.microsoft.com/office/powerpoint/2010/main" val="920456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6114CC4-ACEC-4DC6-A68A-4E2113A39E40}"/>
              </a:ext>
            </a:extLst>
          </p:cNvPr>
          <p:cNvSpPr>
            <a:spLocks noGrp="1"/>
          </p:cNvSpPr>
          <p:nvPr>
            <p:ph type="dt" sz="half" idx="10"/>
          </p:nvPr>
        </p:nvSpPr>
        <p:spPr/>
        <p:txBody>
          <a:bodyPr/>
          <a:lstStyle/>
          <a:p>
            <a:fld id="{4A4946B8-3DCA-4383-9643-9A279FFF6D6A}" type="datetimeFigureOut">
              <a:rPr kumimoji="1" lang="ja-JP" altLang="en-US" smtClean="0"/>
              <a:t>2021/3/29</a:t>
            </a:fld>
            <a:endParaRPr kumimoji="1" lang="ja-JP" altLang="en-US"/>
          </a:p>
        </p:txBody>
      </p:sp>
      <p:sp>
        <p:nvSpPr>
          <p:cNvPr id="3" name="フッター プレースホルダー 2">
            <a:extLst>
              <a:ext uri="{FF2B5EF4-FFF2-40B4-BE49-F238E27FC236}">
                <a16:creationId xmlns:a16="http://schemas.microsoft.com/office/drawing/2014/main" id="{EBBB4C97-5D5D-48B0-B5B7-976A38274EAD}"/>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699B9AD3-B7E6-4A38-854F-1F1B40678D12}"/>
              </a:ext>
            </a:extLst>
          </p:cNvPr>
          <p:cNvSpPr>
            <a:spLocks noGrp="1"/>
          </p:cNvSpPr>
          <p:nvPr>
            <p:ph type="sldNum" sz="quarter" idx="12"/>
          </p:nvPr>
        </p:nvSpPr>
        <p:spPr/>
        <p:txBody>
          <a:bodyPr/>
          <a:lstStyle/>
          <a:p>
            <a:fld id="{E7F531CB-B16E-4602-8A18-B6773276FB1F}" type="slidenum">
              <a:rPr kumimoji="1" lang="ja-JP" altLang="en-US" smtClean="0"/>
              <a:t>‹#›</a:t>
            </a:fld>
            <a:endParaRPr kumimoji="1" lang="ja-JP" altLang="en-US"/>
          </a:p>
        </p:txBody>
      </p:sp>
    </p:spTree>
    <p:extLst>
      <p:ext uri="{BB962C8B-B14F-4D97-AF65-F5344CB8AC3E}">
        <p14:creationId xmlns:p14="http://schemas.microsoft.com/office/powerpoint/2010/main" val="610542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13F258-264C-4376-95C3-D409D7B31CEA}"/>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303B168-10E0-481E-A11D-F3ACE71F80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FB3E8E6D-E70A-4FB9-B040-CADAC708A2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A7B6AF1-FD7E-4152-98FF-C711B72947CE}"/>
              </a:ext>
            </a:extLst>
          </p:cNvPr>
          <p:cNvSpPr>
            <a:spLocks noGrp="1"/>
          </p:cNvSpPr>
          <p:nvPr>
            <p:ph type="dt" sz="half" idx="10"/>
          </p:nvPr>
        </p:nvSpPr>
        <p:spPr/>
        <p:txBody>
          <a:bodyPr/>
          <a:lstStyle/>
          <a:p>
            <a:fld id="{4A4946B8-3DCA-4383-9643-9A279FFF6D6A}" type="datetimeFigureOut">
              <a:rPr kumimoji="1" lang="ja-JP" altLang="en-US" smtClean="0"/>
              <a:t>2021/3/29</a:t>
            </a:fld>
            <a:endParaRPr kumimoji="1" lang="ja-JP" altLang="en-US"/>
          </a:p>
        </p:txBody>
      </p:sp>
      <p:sp>
        <p:nvSpPr>
          <p:cNvPr id="6" name="フッター プレースホルダー 5">
            <a:extLst>
              <a:ext uri="{FF2B5EF4-FFF2-40B4-BE49-F238E27FC236}">
                <a16:creationId xmlns:a16="http://schemas.microsoft.com/office/drawing/2014/main" id="{F036D19C-4895-471F-AB87-8154ADDC7EC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CC88FCB-320E-4F89-8112-E7302443BDC7}"/>
              </a:ext>
            </a:extLst>
          </p:cNvPr>
          <p:cNvSpPr>
            <a:spLocks noGrp="1"/>
          </p:cNvSpPr>
          <p:nvPr>
            <p:ph type="sldNum" sz="quarter" idx="12"/>
          </p:nvPr>
        </p:nvSpPr>
        <p:spPr/>
        <p:txBody>
          <a:bodyPr/>
          <a:lstStyle/>
          <a:p>
            <a:fld id="{E7F531CB-B16E-4602-8A18-B6773276FB1F}" type="slidenum">
              <a:rPr kumimoji="1" lang="ja-JP" altLang="en-US" smtClean="0"/>
              <a:t>‹#›</a:t>
            </a:fld>
            <a:endParaRPr kumimoji="1" lang="ja-JP" altLang="en-US"/>
          </a:p>
        </p:txBody>
      </p:sp>
    </p:spTree>
    <p:extLst>
      <p:ext uri="{BB962C8B-B14F-4D97-AF65-F5344CB8AC3E}">
        <p14:creationId xmlns:p14="http://schemas.microsoft.com/office/powerpoint/2010/main" val="2551783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4B2A23-E39B-41E6-9B2D-B6FE7AB97701}"/>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6EDAA4A9-2F0D-46B9-A138-28C6F51EC1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C25A6C5F-7D04-4D2D-8A4B-F6BB2025FD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7412D9F-7CFA-4A2B-B232-3282CE54DEFF}"/>
              </a:ext>
            </a:extLst>
          </p:cNvPr>
          <p:cNvSpPr>
            <a:spLocks noGrp="1"/>
          </p:cNvSpPr>
          <p:nvPr>
            <p:ph type="dt" sz="half" idx="10"/>
          </p:nvPr>
        </p:nvSpPr>
        <p:spPr/>
        <p:txBody>
          <a:bodyPr/>
          <a:lstStyle/>
          <a:p>
            <a:fld id="{4A4946B8-3DCA-4383-9643-9A279FFF6D6A}" type="datetimeFigureOut">
              <a:rPr kumimoji="1" lang="ja-JP" altLang="en-US" smtClean="0"/>
              <a:t>2021/3/29</a:t>
            </a:fld>
            <a:endParaRPr kumimoji="1" lang="ja-JP" altLang="en-US"/>
          </a:p>
        </p:txBody>
      </p:sp>
      <p:sp>
        <p:nvSpPr>
          <p:cNvPr id="6" name="フッター プレースホルダー 5">
            <a:extLst>
              <a:ext uri="{FF2B5EF4-FFF2-40B4-BE49-F238E27FC236}">
                <a16:creationId xmlns:a16="http://schemas.microsoft.com/office/drawing/2014/main" id="{50FFB376-ED7F-4BF1-A170-D0B2D25D2FB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15CDCFF-B663-42E7-AAFB-EAADFF599855}"/>
              </a:ext>
            </a:extLst>
          </p:cNvPr>
          <p:cNvSpPr>
            <a:spLocks noGrp="1"/>
          </p:cNvSpPr>
          <p:nvPr>
            <p:ph type="sldNum" sz="quarter" idx="12"/>
          </p:nvPr>
        </p:nvSpPr>
        <p:spPr/>
        <p:txBody>
          <a:bodyPr/>
          <a:lstStyle/>
          <a:p>
            <a:fld id="{E7F531CB-B16E-4602-8A18-B6773276FB1F}" type="slidenum">
              <a:rPr kumimoji="1" lang="ja-JP" altLang="en-US" smtClean="0"/>
              <a:t>‹#›</a:t>
            </a:fld>
            <a:endParaRPr kumimoji="1" lang="ja-JP" altLang="en-US"/>
          </a:p>
        </p:txBody>
      </p:sp>
    </p:spTree>
    <p:extLst>
      <p:ext uri="{BB962C8B-B14F-4D97-AF65-F5344CB8AC3E}">
        <p14:creationId xmlns:p14="http://schemas.microsoft.com/office/powerpoint/2010/main" val="424118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9317CF48-DDB6-4FDE-A4EC-F44BECE683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E295E4B-D70C-454B-83DC-422BD8880B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6FEF48F-A480-4B93-AD51-4209FFC855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4946B8-3DCA-4383-9643-9A279FFF6D6A}" type="datetimeFigureOut">
              <a:rPr kumimoji="1" lang="ja-JP" altLang="en-US" smtClean="0"/>
              <a:t>2021/3/29</a:t>
            </a:fld>
            <a:endParaRPr kumimoji="1" lang="ja-JP" altLang="en-US"/>
          </a:p>
        </p:txBody>
      </p:sp>
      <p:sp>
        <p:nvSpPr>
          <p:cNvPr id="5" name="フッター プレースホルダー 4">
            <a:extLst>
              <a:ext uri="{FF2B5EF4-FFF2-40B4-BE49-F238E27FC236}">
                <a16:creationId xmlns:a16="http://schemas.microsoft.com/office/drawing/2014/main" id="{FDDCAF0F-8039-4E44-9A72-99EEB63A9D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1C508997-C81D-4CAA-BAB1-6C0A034431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F531CB-B16E-4602-8A18-B6773276FB1F}" type="slidenum">
              <a:rPr kumimoji="1" lang="ja-JP" altLang="en-US" smtClean="0"/>
              <a:t>‹#›</a:t>
            </a:fld>
            <a:endParaRPr kumimoji="1" lang="ja-JP" altLang="en-US"/>
          </a:p>
        </p:txBody>
      </p:sp>
    </p:spTree>
    <p:extLst>
      <p:ext uri="{BB962C8B-B14F-4D97-AF65-F5344CB8AC3E}">
        <p14:creationId xmlns:p14="http://schemas.microsoft.com/office/powerpoint/2010/main" val="17001018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F9DA07-C465-451C-BE69-574F32789D34}"/>
              </a:ext>
            </a:extLst>
          </p:cNvPr>
          <p:cNvSpPr>
            <a:spLocks noGrp="1"/>
          </p:cNvSpPr>
          <p:nvPr>
            <p:ph type="ctrTitle"/>
          </p:nvPr>
        </p:nvSpPr>
        <p:spPr>
          <a:xfrm>
            <a:off x="1524000" y="2301658"/>
            <a:ext cx="9144000" cy="2254685"/>
          </a:xfrm>
        </p:spPr>
        <p:txBody>
          <a:bodyPr anchor="ctr">
            <a:normAutofit/>
          </a:bodyPr>
          <a:lstStyle/>
          <a:p>
            <a:r>
              <a:rPr kumimoji="1" lang="ja-JP" altLang="en-US" b="1" dirty="0">
                <a:latin typeface="Meiryo UI" panose="020B0604030504040204" pitchFamily="50" charset="-128"/>
                <a:ea typeface="Meiryo UI" panose="020B0604030504040204" pitchFamily="50" charset="-128"/>
              </a:rPr>
              <a:t>②資質と倫理</a:t>
            </a:r>
          </a:p>
        </p:txBody>
      </p:sp>
    </p:spTree>
    <p:extLst>
      <p:ext uri="{BB962C8B-B14F-4D97-AF65-F5344CB8AC3E}">
        <p14:creationId xmlns:p14="http://schemas.microsoft.com/office/powerpoint/2010/main" val="4090931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838200" y="365125"/>
            <a:ext cx="10515600" cy="967489"/>
          </a:xfrm>
        </p:spPr>
        <p:txBody>
          <a:bodyPr>
            <a:normAutofit/>
          </a:bodyPr>
          <a:lstStyle/>
          <a:p>
            <a:r>
              <a:rPr kumimoji="1" lang="ja-JP" altLang="en-US" sz="4000" b="1" dirty="0">
                <a:latin typeface="Meiryo UI" panose="020B0604030504040204" pitchFamily="50" charset="-128"/>
                <a:ea typeface="Meiryo UI" panose="020B0604030504040204" pitchFamily="50" charset="-128"/>
              </a:rPr>
              <a:t>▢専門職として「５つの力」を身につけましょう</a:t>
            </a:r>
          </a:p>
        </p:txBody>
      </p:sp>
      <p:sp>
        <p:nvSpPr>
          <p:cNvPr id="5" name="コンテンツ プレースホルダー 4"/>
          <p:cNvSpPr>
            <a:spLocks noGrp="1"/>
          </p:cNvSpPr>
          <p:nvPr>
            <p:ph idx="1"/>
          </p:nvPr>
        </p:nvSpPr>
        <p:spPr>
          <a:xfrm>
            <a:off x="838200" y="1424763"/>
            <a:ext cx="10515600" cy="4954772"/>
          </a:xfrm>
        </p:spPr>
        <p:txBody>
          <a:bodyPr>
            <a:normAutofit/>
          </a:bodyPr>
          <a:lstStyle/>
          <a:p>
            <a:pPr marL="0" indent="0">
              <a:buNone/>
            </a:pPr>
            <a:r>
              <a:rPr kumimoji="1" lang="ja-JP" altLang="en-US" dirty="0">
                <a:latin typeface="Meiryo UI" panose="020B0604030504040204" pitchFamily="50" charset="-128"/>
                <a:ea typeface="Meiryo UI" panose="020B0604030504040204" pitchFamily="50" charset="-128"/>
              </a:rPr>
              <a:t>　</a:t>
            </a:r>
            <a:r>
              <a:rPr kumimoji="1" lang="ja-JP" altLang="en-US" b="1" dirty="0">
                <a:latin typeface="Meiryo UI" panose="020B0604030504040204" pitchFamily="50" charset="-128"/>
                <a:ea typeface="Meiryo UI" panose="020B0604030504040204" pitchFamily="50" charset="-128"/>
              </a:rPr>
              <a:t>１．見る「力</a:t>
            </a:r>
            <a:r>
              <a:rPr kumimoji="1" lang="ja-JP" altLang="en-US" b="1" dirty="0" smtClean="0">
                <a:latin typeface="Meiryo UI" panose="020B0604030504040204" pitchFamily="50" charset="-128"/>
                <a:ea typeface="Meiryo UI" panose="020B0604030504040204" pitchFamily="50" charset="-128"/>
              </a:rPr>
              <a:t>」</a:t>
            </a:r>
            <a:endParaRPr kumimoji="1" lang="en-US" altLang="ja-JP" b="1" dirty="0">
              <a:latin typeface="Meiryo UI" panose="020B0604030504040204" pitchFamily="50" charset="-128"/>
              <a:ea typeface="Meiryo UI" panose="020B0604030504040204" pitchFamily="50" charset="-128"/>
            </a:endParaRPr>
          </a:p>
          <a:p>
            <a:pPr marL="0" indent="0">
              <a:buNone/>
            </a:pPr>
            <a:r>
              <a:rPr kumimoji="1" lang="ja-JP" altLang="en-US" sz="2400" dirty="0">
                <a:latin typeface="Meiryo UI" panose="020B0604030504040204" pitchFamily="50" charset="-128"/>
                <a:ea typeface="Meiryo UI" panose="020B0604030504040204" pitchFamily="50" charset="-128"/>
              </a:rPr>
              <a:t>　</a:t>
            </a:r>
            <a:r>
              <a:rPr kumimoji="1" lang="ja-JP" altLang="en-US" sz="2400" dirty="0" smtClean="0">
                <a:latin typeface="Meiryo UI" panose="020B0604030504040204" pitchFamily="50" charset="-128"/>
                <a:ea typeface="Meiryo UI" panose="020B0604030504040204" pitchFamily="50" charset="-128"/>
              </a:rPr>
              <a:t>　　　　・日常生活の中での集団、個別、関係性など広範囲の観察</a:t>
            </a:r>
            <a:endParaRPr kumimoji="1" lang="en-US" altLang="ja-JP" sz="2400" dirty="0" smtClean="0">
              <a:latin typeface="Meiryo UI" panose="020B0604030504040204" pitchFamily="50" charset="-128"/>
              <a:ea typeface="Meiryo UI" panose="020B0604030504040204" pitchFamily="50" charset="-128"/>
            </a:endParaRPr>
          </a:p>
          <a:p>
            <a:pPr marL="0" indent="0">
              <a:buNone/>
            </a:pPr>
            <a:r>
              <a:rPr lang="ja-JP" altLang="en-US" b="1" dirty="0" smtClean="0">
                <a:latin typeface="Meiryo UI" panose="020B0604030504040204" pitchFamily="50" charset="-128"/>
                <a:ea typeface="Meiryo UI" panose="020B0604030504040204" pitchFamily="50" charset="-128"/>
              </a:rPr>
              <a:t>　２．考える「力」</a:t>
            </a:r>
            <a:endParaRPr lang="en-US" altLang="ja-JP" b="1" dirty="0" smtClean="0">
              <a:latin typeface="Meiryo UI" panose="020B0604030504040204" pitchFamily="50" charset="-128"/>
              <a:ea typeface="Meiryo UI" panose="020B0604030504040204" pitchFamily="50" charset="-128"/>
            </a:endParaRPr>
          </a:p>
          <a:p>
            <a:pPr marL="0" indent="0">
              <a:buNone/>
            </a:pPr>
            <a:r>
              <a:rPr kumimoji="1" lang="ja-JP" altLang="en-US" sz="2400" dirty="0">
                <a:latin typeface="Meiryo UI" panose="020B0604030504040204" pitchFamily="50" charset="-128"/>
                <a:ea typeface="Meiryo UI" panose="020B0604030504040204" pitchFamily="50" charset="-128"/>
              </a:rPr>
              <a:t>　　　　　</a:t>
            </a:r>
            <a:r>
              <a:rPr kumimoji="1" lang="ja-JP" altLang="en-US" sz="2400" dirty="0" smtClean="0">
                <a:latin typeface="Meiryo UI" panose="020B0604030504040204" pitchFamily="50" charset="-128"/>
                <a:ea typeface="Meiryo UI" panose="020B0604030504040204" pitchFamily="50" charset="-128"/>
              </a:rPr>
              <a:t>・行動要因、見立て、必要な支援</a:t>
            </a:r>
            <a:endParaRPr kumimoji="1" lang="en-US" altLang="ja-JP" sz="2400" dirty="0" smtClean="0">
              <a:latin typeface="Meiryo UI" panose="020B0604030504040204" pitchFamily="50" charset="-128"/>
              <a:ea typeface="Meiryo UI" panose="020B0604030504040204" pitchFamily="50" charset="-128"/>
            </a:endParaRPr>
          </a:p>
          <a:p>
            <a:pPr marL="0" indent="0">
              <a:buNone/>
            </a:pPr>
            <a:r>
              <a:rPr kumimoji="1" lang="ja-JP" altLang="en-US" b="1" dirty="0" smtClean="0">
                <a:latin typeface="Meiryo UI" panose="020B0604030504040204" pitchFamily="50" charset="-128"/>
                <a:ea typeface="Meiryo UI" panose="020B0604030504040204" pitchFamily="50" charset="-128"/>
              </a:rPr>
              <a:t>　３．動く「力」</a:t>
            </a:r>
            <a:endParaRPr kumimoji="1" lang="en-US" altLang="ja-JP" b="1" dirty="0" smtClean="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rPr>
              <a:t>　　　・歩み寄り、声かけ、促し、聴く、抱きしめるなど</a:t>
            </a:r>
            <a:endParaRPr lang="en-US" altLang="ja-JP" sz="2400" dirty="0">
              <a:latin typeface="Meiryo UI" panose="020B0604030504040204" pitchFamily="50" charset="-128"/>
              <a:ea typeface="Meiryo UI" panose="020B0604030504040204" pitchFamily="50" charset="-128"/>
            </a:endParaRPr>
          </a:p>
          <a:p>
            <a:pPr marL="0" indent="0">
              <a:buNone/>
            </a:pPr>
            <a:r>
              <a:rPr kumimoji="1" lang="ja-JP" altLang="en-US" b="1" dirty="0">
                <a:latin typeface="Meiryo UI" panose="020B0604030504040204" pitchFamily="50" charset="-128"/>
                <a:ea typeface="Meiryo UI" panose="020B0604030504040204" pitchFamily="50" charset="-128"/>
              </a:rPr>
              <a:t>　４．受け入れる「力」</a:t>
            </a:r>
            <a:endParaRPr kumimoji="1" lang="en-US" altLang="ja-JP" b="1"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・叩く、暴れる、暴言、反抗など行動化への対応</a:t>
            </a:r>
            <a:endParaRPr lang="en-US" altLang="ja-JP" sz="2400" dirty="0">
              <a:latin typeface="Meiryo UI" panose="020B0604030504040204" pitchFamily="50" charset="-128"/>
              <a:ea typeface="Meiryo UI" panose="020B0604030504040204" pitchFamily="50" charset="-128"/>
            </a:endParaRPr>
          </a:p>
          <a:p>
            <a:pPr marL="0" indent="0">
              <a:buNone/>
            </a:pPr>
            <a:r>
              <a:rPr kumimoji="1" lang="ja-JP" altLang="en-US" b="1" dirty="0">
                <a:latin typeface="Meiryo UI" panose="020B0604030504040204" pitchFamily="50" charset="-128"/>
                <a:ea typeface="Meiryo UI" panose="020B0604030504040204" pitchFamily="50" charset="-128"/>
              </a:rPr>
              <a:t>　５．話す「力」</a:t>
            </a:r>
            <a:endParaRPr kumimoji="1" lang="en-US" altLang="ja-JP" b="1"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・様子、見立てなどを客観的に言葉、文章にして伝え、議論・検討する</a:t>
            </a:r>
            <a:endParaRPr kumimoji="1" lang="ja-JP" altLang="en-US" sz="2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62189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873642" y="308418"/>
            <a:ext cx="10515600" cy="967489"/>
          </a:xfrm>
        </p:spPr>
        <p:txBody>
          <a:bodyPr>
            <a:normAutofit/>
          </a:bodyPr>
          <a:lstStyle/>
          <a:p>
            <a:r>
              <a:rPr kumimoji="1" lang="ja-JP" altLang="en-US" sz="4000" b="1" dirty="0">
                <a:latin typeface="Meiryo UI" panose="020B0604030504040204" pitchFamily="50" charset="-128"/>
                <a:ea typeface="Meiryo UI" panose="020B0604030504040204" pitchFamily="50" charset="-128"/>
              </a:rPr>
              <a:t>▢見立て、実践、振り返りを習慣化しましょう</a:t>
            </a:r>
          </a:p>
        </p:txBody>
      </p:sp>
      <p:sp>
        <p:nvSpPr>
          <p:cNvPr id="5" name="コンテンツ プレースホルダー 4"/>
          <p:cNvSpPr>
            <a:spLocks noGrp="1"/>
          </p:cNvSpPr>
          <p:nvPr>
            <p:ph idx="1"/>
          </p:nvPr>
        </p:nvSpPr>
        <p:spPr>
          <a:xfrm>
            <a:off x="574158" y="1389321"/>
            <a:ext cx="11001154" cy="5139070"/>
          </a:xfrm>
        </p:spPr>
        <p:txBody>
          <a:bodyPr>
            <a:normAutofit lnSpcReduction="10000"/>
          </a:bodyPr>
          <a:lstStyle/>
          <a:p>
            <a:r>
              <a:rPr lang="ja-JP" altLang="en-US" b="1" dirty="0">
                <a:latin typeface="Meiryo UI" panose="020B0604030504040204" pitchFamily="50" charset="-128"/>
                <a:ea typeface="Meiryo UI" panose="020B0604030504040204" pitchFamily="50" charset="-128"/>
              </a:rPr>
              <a:t>子どもの言動をどう理解し、見立てるか</a:t>
            </a:r>
            <a:endParaRPr lang="en-US" altLang="ja-JP" b="1"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子どもは様々な言動を私たちに表現してきます。</a:t>
            </a:r>
            <a:endParaRPr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その言動をどう理解し、見立てるか、考える力を訓練していきましょう。</a:t>
            </a:r>
            <a:endParaRPr lang="en-US" altLang="ja-JP" sz="2400"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次はどう実践するか</a:t>
            </a:r>
            <a:endParaRPr lang="en-US" altLang="ja-JP" b="1" dirty="0">
              <a:latin typeface="Meiryo UI" panose="020B0604030504040204" pitchFamily="50" charset="-128"/>
              <a:ea typeface="Meiryo UI" panose="020B0604030504040204" pitchFamily="50" charset="-128"/>
            </a:endParaRPr>
          </a:p>
          <a:p>
            <a:pPr marL="0" indent="0">
              <a:buNone/>
            </a:pPr>
            <a:r>
              <a:rPr kumimoji="1" lang="ja-JP" altLang="en-US" sz="2400" dirty="0">
                <a:latin typeface="Meiryo UI" panose="020B0604030504040204" pitchFamily="50" charset="-128"/>
                <a:ea typeface="Meiryo UI" panose="020B0604030504040204" pitchFamily="50" charset="-128"/>
              </a:rPr>
              <a:t>　　　見立てたものをどのように実践（行動）していくか。</a:t>
            </a:r>
            <a:endParaRPr kumimoji="1"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見立て通り上手くいかない（実践できない）ことの方が多い。</a:t>
            </a:r>
            <a:endParaRPr lang="en-US" altLang="ja-JP" sz="2400"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その実践を振り返り、次の見立て・実践へ　　　その繰り返し</a:t>
            </a:r>
            <a:endParaRPr kumimoji="1" lang="en-US" altLang="ja-JP" b="1"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うまくいった、できなかったことを振り返る。</a:t>
            </a:r>
            <a:endParaRPr lang="en-US" altLang="ja-JP" sz="2400" dirty="0">
              <a:latin typeface="Meiryo UI" panose="020B0604030504040204" pitchFamily="50" charset="-128"/>
              <a:ea typeface="Meiryo UI" panose="020B0604030504040204" pitchFamily="50" charset="-128"/>
            </a:endParaRPr>
          </a:p>
          <a:p>
            <a:pPr marL="0" indent="0">
              <a:buNone/>
            </a:pPr>
            <a:r>
              <a:rPr kumimoji="1" lang="ja-JP" altLang="en-US" sz="2400" dirty="0">
                <a:latin typeface="Meiryo UI" panose="020B0604030504040204" pitchFamily="50" charset="-128"/>
                <a:ea typeface="Meiryo UI" panose="020B0604030504040204" pitchFamily="50" charset="-128"/>
              </a:rPr>
              <a:t>　　　自分ノートを作り、</a:t>
            </a:r>
            <a:r>
              <a:rPr kumimoji="1" lang="en-US" altLang="ja-JP" sz="2400" dirty="0">
                <a:latin typeface="Meiryo UI" panose="020B0604030504040204" pitchFamily="50" charset="-128"/>
                <a:ea typeface="Meiryo UI" panose="020B0604030504040204" pitchFamily="50" charset="-128"/>
              </a:rPr>
              <a:t>1</a:t>
            </a:r>
            <a:r>
              <a:rPr kumimoji="1" lang="ja-JP" altLang="en-US" sz="2400" dirty="0">
                <a:latin typeface="Meiryo UI" panose="020B0604030504040204" pitchFamily="50" charset="-128"/>
                <a:ea typeface="Meiryo UI" panose="020B0604030504040204" pitchFamily="50" charset="-128"/>
              </a:rPr>
              <a:t>日の振り返りを行うことも有効。</a:t>
            </a:r>
            <a:endParaRPr kumimoji="1"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繰り返し行う（習慣化）、その過程をオープン（アセスメント会議等）にし、</a:t>
            </a:r>
            <a:endParaRPr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相談してくことで達成感やスキルアップへとつながる。</a:t>
            </a:r>
            <a:endParaRPr kumimoji="1" lang="en-US" altLang="ja-JP" sz="2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20772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838200" y="251711"/>
            <a:ext cx="10515600" cy="967489"/>
          </a:xfrm>
        </p:spPr>
        <p:txBody>
          <a:bodyPr>
            <a:normAutofit/>
          </a:bodyPr>
          <a:lstStyle/>
          <a:p>
            <a:r>
              <a:rPr kumimoji="1" lang="ja-JP" altLang="en-US" sz="4000" b="1" dirty="0">
                <a:latin typeface="Meiryo UI" panose="020B0604030504040204" pitchFamily="50" charset="-128"/>
                <a:ea typeface="Meiryo UI" panose="020B0604030504040204" pitchFamily="50" charset="-128"/>
              </a:rPr>
              <a:t>▢チームケアの大切さ</a:t>
            </a:r>
          </a:p>
        </p:txBody>
      </p:sp>
      <p:sp>
        <p:nvSpPr>
          <p:cNvPr id="5" name="コンテンツ プレースホルダー 4"/>
          <p:cNvSpPr>
            <a:spLocks noGrp="1"/>
          </p:cNvSpPr>
          <p:nvPr>
            <p:ph idx="1"/>
          </p:nvPr>
        </p:nvSpPr>
        <p:spPr>
          <a:xfrm>
            <a:off x="838200" y="1219200"/>
            <a:ext cx="10515600" cy="5224129"/>
          </a:xfrm>
        </p:spPr>
        <p:txBody>
          <a:bodyPr>
            <a:normAutofit lnSpcReduction="10000"/>
          </a:bodyPr>
          <a:lstStyle/>
          <a:p>
            <a:r>
              <a:rPr lang="ja-JP" altLang="en-US" b="1" dirty="0">
                <a:latin typeface="Meiryo UI" panose="020B0604030504040204" pitchFamily="50" charset="-128"/>
                <a:ea typeface="Meiryo UI" panose="020B0604030504040204" pitchFamily="50" charset="-128"/>
              </a:rPr>
              <a:t>職場の人間関係の重要性</a:t>
            </a:r>
            <a:endParaRPr kumimoji="1" lang="en-US" altLang="ja-JP" b="1"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私たちは、ひとりで子ども達を関わっているわけではありません</a:t>
            </a:r>
            <a:endParaRPr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保育士、児童指導員、栄養士、看護師、心理士など様々な職種が共に子ども</a:t>
            </a:r>
            <a:endParaRPr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達の支援者のひとりとして携わっています</a:t>
            </a:r>
            <a:endParaRPr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職場の人間関係が悪いとモチベーションの低下につながり、子ども達への養育にも</a:t>
            </a:r>
            <a:endParaRPr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影響</a:t>
            </a:r>
            <a:endParaRPr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a:t>
            </a:r>
            <a:endParaRPr lang="en-US" altLang="ja-JP" sz="2400" dirty="0">
              <a:latin typeface="Meiryo UI" panose="020B0604030504040204" pitchFamily="50" charset="-128"/>
              <a:ea typeface="Meiryo UI" panose="020B0604030504040204" pitchFamily="50" charset="-128"/>
            </a:endParaRPr>
          </a:p>
          <a:p>
            <a:r>
              <a:rPr lang="ja-JP" altLang="en-US" b="1" dirty="0">
                <a:latin typeface="Meiryo UI" panose="020B0604030504040204" pitchFamily="50" charset="-128"/>
                <a:ea typeface="Meiryo UI" panose="020B0604030504040204" pitchFamily="50" charset="-128"/>
              </a:rPr>
              <a:t>コミュニケーションの活性化</a:t>
            </a:r>
            <a:endParaRPr lang="en-US" altLang="ja-JP" b="1" dirty="0">
              <a:latin typeface="Meiryo UI" panose="020B0604030504040204" pitchFamily="50" charset="-128"/>
              <a:ea typeface="Meiryo UI" panose="020B0604030504040204" pitchFamily="50" charset="-128"/>
            </a:endParaRPr>
          </a:p>
          <a:p>
            <a:pPr marL="0" indent="0">
              <a:buNone/>
            </a:pPr>
            <a:r>
              <a:rPr kumimoji="1" lang="ja-JP" altLang="en-US" sz="2400" dirty="0">
                <a:latin typeface="Meiryo UI" panose="020B0604030504040204" pitchFamily="50" charset="-128"/>
                <a:ea typeface="Meiryo UI" panose="020B0604030504040204" pitchFamily="50" charset="-128"/>
              </a:rPr>
              <a:t>　　　誰しもコミュニケーションが重要なことは理解できている</a:t>
            </a:r>
            <a:endParaRPr kumimoji="1" lang="en-US" altLang="ja-JP" sz="2400" dirty="0">
              <a:latin typeface="Meiryo UI" panose="020B0604030504040204" pitchFamily="50" charset="-128"/>
              <a:ea typeface="Meiryo UI" panose="020B0604030504040204" pitchFamily="50" charset="-128"/>
            </a:endParaRPr>
          </a:p>
          <a:p>
            <a:pPr marL="0" indent="0">
              <a:buNone/>
            </a:pPr>
            <a:r>
              <a:rPr kumimoji="1" lang="ja-JP" altLang="en-US" sz="2400" dirty="0">
                <a:latin typeface="Meiryo UI" panose="020B0604030504040204" pitchFamily="50" charset="-128"/>
                <a:ea typeface="Meiryo UI" panose="020B0604030504040204" pitchFamily="50" charset="-128"/>
              </a:rPr>
              <a:t>　　　様々な職種がいる職場だからこそ、子どもの養育を考える、相互理解のためにも</a:t>
            </a:r>
            <a:endParaRPr kumimoji="1"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コミュニケーションは重要</a:t>
            </a:r>
            <a:endParaRPr lang="en-US" altLang="ja-JP" sz="2400" dirty="0">
              <a:latin typeface="Meiryo UI" panose="020B0604030504040204" pitchFamily="50" charset="-128"/>
              <a:ea typeface="Meiryo UI" panose="020B0604030504040204" pitchFamily="50" charset="-128"/>
            </a:endParaRPr>
          </a:p>
          <a:p>
            <a:pPr marL="0" indent="0">
              <a:buNone/>
            </a:pPr>
            <a:r>
              <a:rPr kumimoji="1" lang="ja-JP" altLang="en-US" sz="2400" dirty="0">
                <a:latin typeface="Meiryo UI" panose="020B0604030504040204" pitchFamily="50" charset="-128"/>
                <a:ea typeface="Meiryo UI" panose="020B0604030504040204" pitchFamily="50" charset="-128"/>
              </a:rPr>
              <a:t>　　　コミュニケーションの活性化がもたらす効果</a:t>
            </a:r>
          </a:p>
        </p:txBody>
      </p:sp>
    </p:spTree>
    <p:extLst>
      <p:ext uri="{BB962C8B-B14F-4D97-AF65-F5344CB8AC3E}">
        <p14:creationId xmlns:p14="http://schemas.microsoft.com/office/powerpoint/2010/main" val="88863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838200" y="365125"/>
            <a:ext cx="10515600" cy="967489"/>
          </a:xfrm>
        </p:spPr>
        <p:txBody>
          <a:bodyPr>
            <a:normAutofit/>
          </a:bodyPr>
          <a:lstStyle/>
          <a:p>
            <a:r>
              <a:rPr kumimoji="1" lang="ja-JP" altLang="en-US" sz="4000" b="1">
                <a:latin typeface="Meiryo UI" panose="020B0604030504040204" pitchFamily="50" charset="-128"/>
                <a:ea typeface="Meiryo UI" panose="020B0604030504040204" pitchFamily="50" charset="-128"/>
              </a:rPr>
              <a:t>▢自分の考え、思いをどう伝えるか</a:t>
            </a:r>
            <a:endParaRPr kumimoji="1" lang="ja-JP" altLang="en-US" sz="4000" b="1" dirty="0">
              <a:latin typeface="Meiryo UI" panose="020B0604030504040204" pitchFamily="50" charset="-128"/>
              <a:ea typeface="Meiryo UI" panose="020B0604030504040204" pitchFamily="50" charset="-128"/>
            </a:endParaRPr>
          </a:p>
        </p:txBody>
      </p:sp>
      <p:sp>
        <p:nvSpPr>
          <p:cNvPr id="5" name="コンテンツ プレースホルダー 4"/>
          <p:cNvSpPr>
            <a:spLocks noGrp="1"/>
          </p:cNvSpPr>
          <p:nvPr>
            <p:ph idx="1"/>
          </p:nvPr>
        </p:nvSpPr>
        <p:spPr>
          <a:xfrm>
            <a:off x="838200" y="1424763"/>
            <a:ext cx="10515600" cy="4752200"/>
          </a:xfrm>
        </p:spPr>
        <p:txBody>
          <a:bodyPr>
            <a:normAutofit/>
          </a:bodyPr>
          <a:lstStyle/>
          <a:p>
            <a:r>
              <a:rPr kumimoji="1" lang="ja-JP" altLang="en-US" b="1" dirty="0">
                <a:latin typeface="Meiryo UI" panose="020B0604030504040204" pitchFamily="50" charset="-128"/>
                <a:ea typeface="Meiryo UI" panose="020B0604030504040204" pitchFamily="50" charset="-128"/>
              </a:rPr>
              <a:t>自己理解と他者理解</a:t>
            </a:r>
            <a:endParaRPr kumimoji="1" lang="en-US" altLang="ja-JP" b="1"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子どもへの支援の中で、日々悩むことは誰しもあります。</a:t>
            </a:r>
            <a:endParaRPr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悩みや考え・思いを伝えることは、自分のこだわりを知る（発見する）、自分の</a:t>
            </a:r>
            <a:endParaRPr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行動を振り返ることができる機会にもなります。</a:t>
            </a:r>
            <a:endParaRPr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自分を知り、相手の考えや思いも理解する、養育者としての第一歩です。</a:t>
            </a:r>
            <a:endParaRPr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a:t>
            </a:r>
            <a:endParaRPr lang="en-US" altLang="ja-JP" sz="2400" dirty="0">
              <a:latin typeface="Meiryo UI" panose="020B0604030504040204" pitchFamily="50" charset="-128"/>
              <a:ea typeface="Meiryo UI" panose="020B0604030504040204" pitchFamily="50" charset="-128"/>
            </a:endParaRPr>
          </a:p>
          <a:p>
            <a:r>
              <a:rPr lang="ja-JP" altLang="en-US" b="1" dirty="0">
                <a:latin typeface="Meiryo UI" panose="020B0604030504040204" pitchFamily="50" charset="-128"/>
                <a:ea typeface="Meiryo UI" panose="020B0604030504040204" pitchFamily="50" charset="-128"/>
              </a:rPr>
              <a:t>自分の考えや思いを語ることで、また新たな自分に出会う</a:t>
            </a:r>
            <a:endParaRPr kumimoji="1" lang="en-US" altLang="ja-JP" b="1" dirty="0">
              <a:latin typeface="Meiryo UI" panose="020B0604030504040204" pitchFamily="50" charset="-128"/>
              <a:ea typeface="Meiryo UI" panose="020B0604030504040204" pitchFamily="50" charset="-128"/>
            </a:endParaRPr>
          </a:p>
          <a:p>
            <a:pPr marL="0" indent="0">
              <a:buNone/>
            </a:pPr>
            <a:r>
              <a:rPr kumimoji="1" lang="ja-JP" altLang="en-US" sz="2400" dirty="0">
                <a:latin typeface="Meiryo UI" panose="020B0604030504040204" pitchFamily="50" charset="-128"/>
                <a:ea typeface="Meiryo UI" panose="020B0604030504040204" pitchFamily="50" charset="-128"/>
              </a:rPr>
              <a:t>　　　</a:t>
            </a:r>
            <a:r>
              <a:rPr lang="ja-JP" altLang="en-US" sz="2400" dirty="0">
                <a:latin typeface="Meiryo UI" panose="020B0604030504040204" pitchFamily="50" charset="-128"/>
                <a:ea typeface="Meiryo UI" panose="020B0604030504040204" pitchFamily="50" charset="-128"/>
              </a:rPr>
              <a:t>先輩職員の中で、自分の考えや思いを</a:t>
            </a:r>
            <a:r>
              <a:rPr kumimoji="1" lang="ja-JP" altLang="en-US" sz="2400" dirty="0">
                <a:latin typeface="Meiryo UI" panose="020B0604030504040204" pitchFamily="50" charset="-128"/>
                <a:ea typeface="Meiryo UI" panose="020B0604030504040204" pitchFamily="50" charset="-128"/>
              </a:rPr>
              <a:t>語ることはプレッシャーや勇気がいります。</a:t>
            </a:r>
            <a:endParaRPr kumimoji="1"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語ることは自分への気づき、新たな自分に出会い、能力を高めていくことに</a:t>
            </a:r>
            <a:r>
              <a:rPr lang="ja-JP" altLang="en-US" sz="2400" dirty="0" err="1">
                <a:latin typeface="Meiryo UI" panose="020B0604030504040204" pitchFamily="50" charset="-128"/>
                <a:ea typeface="Meiryo UI" panose="020B0604030504040204" pitchFamily="50" charset="-128"/>
              </a:rPr>
              <a:t>つな</a:t>
            </a:r>
            <a:r>
              <a:rPr lang="ja-JP" altLang="en-US" sz="2400" dirty="0">
                <a:latin typeface="Meiryo UI" panose="020B0604030504040204" pitchFamily="50" charset="-128"/>
                <a:ea typeface="Meiryo UI" panose="020B0604030504040204" pitchFamily="50" charset="-128"/>
              </a:rPr>
              <a:t>が</a:t>
            </a:r>
            <a:endParaRPr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ります。</a:t>
            </a:r>
            <a:endParaRPr kumimoji="1" lang="ja-JP" altLang="en-US" sz="2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2969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838200" y="365125"/>
            <a:ext cx="10515600" cy="967489"/>
          </a:xfrm>
        </p:spPr>
        <p:txBody>
          <a:bodyPr>
            <a:normAutofit/>
          </a:bodyPr>
          <a:lstStyle/>
          <a:p>
            <a:r>
              <a:rPr kumimoji="1" lang="ja-JP" altLang="en-US" sz="4000" b="1" dirty="0">
                <a:latin typeface="Meiryo UI" panose="020B0604030504040204" pitchFamily="50" charset="-128"/>
                <a:ea typeface="Meiryo UI" panose="020B0604030504040204" pitchFamily="50" charset="-128"/>
              </a:rPr>
              <a:t>▢防災、救急等リスクに対する知識と技術の習得</a:t>
            </a:r>
          </a:p>
        </p:txBody>
      </p:sp>
      <p:sp>
        <p:nvSpPr>
          <p:cNvPr id="5" name="コンテンツ プレースホルダー 4"/>
          <p:cNvSpPr>
            <a:spLocks noGrp="1"/>
          </p:cNvSpPr>
          <p:nvPr>
            <p:ph idx="1"/>
          </p:nvPr>
        </p:nvSpPr>
        <p:spPr>
          <a:xfrm>
            <a:off x="838200" y="1424763"/>
            <a:ext cx="10515600" cy="4752200"/>
          </a:xfrm>
        </p:spPr>
        <p:txBody>
          <a:bodyPr>
            <a:normAutofit/>
          </a:bodyPr>
          <a:lstStyle/>
          <a:p>
            <a:r>
              <a:rPr lang="ja-JP" altLang="en-US" b="1" dirty="0">
                <a:latin typeface="Meiryo UI" panose="020B0604030504040204" pitchFamily="50" charset="-128"/>
                <a:ea typeface="Meiryo UI" panose="020B0604030504040204" pitchFamily="50" charset="-128"/>
              </a:rPr>
              <a:t>災害等に対する知識と技術の習得</a:t>
            </a:r>
            <a:endParaRPr lang="en-US" altLang="ja-JP" b="1"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地震、火災、台風、洪水など災害はいつ起こるかわかりません。</a:t>
            </a:r>
            <a:endParaRPr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あらゆるリスクに備えて知識や技術の習得に努めましょう。</a:t>
            </a:r>
            <a:endParaRPr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a:t>
            </a:r>
            <a:endParaRPr lang="en-US" altLang="ja-JP" sz="2400"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子どもの病気、感染症に対する知識と技術の習得</a:t>
            </a:r>
            <a:endParaRPr lang="en-US" altLang="ja-JP" b="1" dirty="0">
              <a:latin typeface="Meiryo UI" panose="020B0604030504040204" pitchFamily="50" charset="-128"/>
              <a:ea typeface="Meiryo UI" panose="020B0604030504040204" pitchFamily="50" charset="-128"/>
            </a:endParaRPr>
          </a:p>
          <a:p>
            <a:pPr marL="0" indent="0">
              <a:buNone/>
            </a:pPr>
            <a:r>
              <a:rPr kumimoji="1" lang="ja-JP" altLang="en-US" sz="2400" dirty="0">
                <a:latin typeface="Meiryo UI" panose="020B0604030504040204" pitchFamily="50" charset="-128"/>
                <a:ea typeface="Meiryo UI" panose="020B0604030504040204" pitchFamily="50" charset="-128"/>
              </a:rPr>
              <a:t>　　熱発した場合、嘔吐した場合、けいれんを起こした場合など、子どもの病気に対する</a:t>
            </a:r>
            <a:endParaRPr kumimoji="1"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基礎的な知識と対応について、学んでおくことは大切です。</a:t>
            </a:r>
            <a:endParaRPr lang="en-US" altLang="ja-JP" sz="2400" dirty="0">
              <a:latin typeface="Meiryo UI" panose="020B0604030504040204" pitchFamily="50" charset="-128"/>
              <a:ea typeface="Meiryo UI" panose="020B0604030504040204" pitchFamily="50" charset="-128"/>
            </a:endParaRPr>
          </a:p>
          <a:p>
            <a:pPr marL="0" indent="0">
              <a:buNone/>
            </a:pPr>
            <a:r>
              <a:rPr kumimoji="1" lang="ja-JP" altLang="en-US" sz="2400" dirty="0">
                <a:latin typeface="Meiryo UI" panose="020B0604030504040204" pitchFamily="50" charset="-128"/>
                <a:ea typeface="Meiryo UI" panose="020B0604030504040204" pitchFamily="50" charset="-128"/>
              </a:rPr>
              <a:t>　　また、感染症についても、施設としてどう対応していくか、</a:t>
            </a:r>
            <a:r>
              <a:rPr lang="ja-JP" altLang="en-US" sz="2400" dirty="0">
                <a:latin typeface="Meiryo UI" panose="020B0604030504040204" pitchFamily="50" charset="-128"/>
                <a:ea typeface="Meiryo UI" panose="020B0604030504040204" pitchFamily="50" charset="-128"/>
              </a:rPr>
              <a:t>準備しておくことが大切です。</a:t>
            </a:r>
            <a:endParaRPr kumimoji="1" lang="ja-JP" altLang="en-US" sz="2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847076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838200" y="365125"/>
            <a:ext cx="10515600" cy="1059637"/>
          </a:xfrm>
        </p:spPr>
        <p:txBody>
          <a:bodyPr>
            <a:normAutofit/>
          </a:bodyPr>
          <a:lstStyle/>
          <a:p>
            <a:r>
              <a:rPr kumimoji="1" lang="ja-JP" altLang="en-US" sz="4000" b="1" dirty="0">
                <a:latin typeface="Meiryo UI" panose="020B0604030504040204" pitchFamily="50" charset="-128"/>
                <a:ea typeface="Meiryo UI" panose="020B0604030504040204" pitchFamily="50" charset="-128"/>
              </a:rPr>
              <a:t>▢まとめ</a:t>
            </a:r>
          </a:p>
        </p:txBody>
      </p:sp>
      <p:sp>
        <p:nvSpPr>
          <p:cNvPr id="5" name="コンテンツ プレースホルダー 4"/>
          <p:cNvSpPr>
            <a:spLocks noGrp="1"/>
          </p:cNvSpPr>
          <p:nvPr>
            <p:ph idx="1"/>
          </p:nvPr>
        </p:nvSpPr>
        <p:spPr>
          <a:xfrm>
            <a:off x="838200" y="1424762"/>
            <a:ext cx="10515600" cy="5252763"/>
          </a:xfrm>
        </p:spPr>
        <p:txBody>
          <a:bodyPr>
            <a:normAutofit/>
          </a:bodyPr>
          <a:lstStyle/>
          <a:p>
            <a:pPr marL="0" indent="0">
              <a:buNone/>
            </a:pPr>
            <a:r>
              <a:rPr lang="ja-JP" altLang="en-US" b="1" dirty="0">
                <a:latin typeface="Meiryo UI" panose="020B0604030504040204" pitchFamily="50" charset="-128"/>
                <a:ea typeface="Meiryo UI" panose="020B0604030504040204" pitchFamily="50" charset="-128"/>
              </a:rPr>
              <a:t>◇「資質」とは</a:t>
            </a:r>
            <a:endParaRPr lang="en-US" altLang="ja-JP" b="1"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a:t>
            </a:r>
            <a:r>
              <a:rPr lang="ja-JP" altLang="en-US" sz="2600" dirty="0">
                <a:latin typeface="Meiryo UI" panose="020B0604030504040204" pitchFamily="50" charset="-128"/>
                <a:ea typeface="Meiryo UI" panose="020B0604030504040204" pitchFamily="50" charset="-128"/>
              </a:rPr>
              <a:t>一般的にその人の生まれつきの性格や才能。そして、その能力を身につけられるようにするなる性質のこと。</a:t>
            </a:r>
            <a:endParaRPr lang="en-US" altLang="ja-JP" sz="2600" dirty="0">
              <a:latin typeface="Meiryo UI" panose="020B0604030504040204" pitchFamily="50" charset="-128"/>
              <a:ea typeface="Meiryo UI" panose="020B0604030504040204" pitchFamily="50" charset="-128"/>
            </a:endParaRPr>
          </a:p>
          <a:p>
            <a:pPr marL="0" indent="0">
              <a:buNone/>
            </a:pPr>
            <a:r>
              <a:rPr lang="ja-JP" altLang="en-US" b="1" dirty="0">
                <a:latin typeface="Meiryo UI" panose="020B0604030504040204" pitchFamily="50" charset="-128"/>
                <a:ea typeface="Meiryo UI" panose="020B0604030504040204" pitchFamily="50" charset="-128"/>
              </a:rPr>
              <a:t>◇</a:t>
            </a:r>
            <a:r>
              <a:rPr lang="ja-JP" altLang="ja-JP" b="1" dirty="0">
                <a:latin typeface="Meiryo UI" panose="020B0604030504040204" pitchFamily="50" charset="-128"/>
                <a:ea typeface="Meiryo UI" panose="020B0604030504040204" pitchFamily="50" charset="-128"/>
              </a:rPr>
              <a:t>「倫理」と</a:t>
            </a:r>
            <a:r>
              <a:rPr lang="ja-JP" altLang="en-US" b="1" dirty="0">
                <a:latin typeface="Meiryo UI" panose="020B0604030504040204" pitchFamily="50" charset="-128"/>
                <a:ea typeface="Meiryo UI" panose="020B0604030504040204" pitchFamily="50" charset="-128"/>
              </a:rPr>
              <a:t>は</a:t>
            </a:r>
            <a:endParaRPr lang="en-US" altLang="ja-JP" b="1" dirty="0">
              <a:latin typeface="Meiryo UI" panose="020B0604030504040204" pitchFamily="50" charset="-128"/>
              <a:ea typeface="Meiryo UI" panose="020B0604030504040204" pitchFamily="50" charset="-128"/>
            </a:endParaRPr>
          </a:p>
          <a:p>
            <a:pPr marL="0" indent="0">
              <a:buNone/>
            </a:pPr>
            <a:r>
              <a:rPr lang="ja-JP" altLang="en-US" sz="2600" dirty="0">
                <a:latin typeface="Meiryo UI" panose="020B0604030504040204" pitchFamily="50" charset="-128"/>
                <a:ea typeface="Meiryo UI" panose="020B0604030504040204" pitchFamily="50" charset="-128"/>
              </a:rPr>
              <a:t>　</a:t>
            </a:r>
            <a:r>
              <a:rPr lang="ja-JP" altLang="ja-JP" sz="2600" dirty="0">
                <a:latin typeface="Meiryo UI" panose="020B0604030504040204" pitchFamily="50" charset="-128"/>
                <a:ea typeface="Meiryo UI" panose="020B0604030504040204" pitchFamily="50" charset="-128"/>
              </a:rPr>
              <a:t>人として守り行うべき道。道徳。モラル。また、「規程」とは、決まり、さだめ</a:t>
            </a:r>
            <a:r>
              <a:rPr lang="ja-JP" altLang="en-US" sz="2600" dirty="0">
                <a:latin typeface="Meiryo UI" panose="020B0604030504040204" pitchFamily="50" charset="-128"/>
                <a:ea typeface="Meiryo UI" panose="020B0604030504040204" pitchFamily="50" charset="-128"/>
              </a:rPr>
              <a:t>。</a:t>
            </a:r>
            <a:endParaRPr lang="en-US" altLang="ja-JP" sz="2600" dirty="0">
              <a:latin typeface="Meiryo UI" panose="020B0604030504040204" pitchFamily="50" charset="-128"/>
              <a:ea typeface="Meiryo UI" panose="020B0604030504040204" pitchFamily="50" charset="-128"/>
            </a:endParaRPr>
          </a:p>
          <a:p>
            <a:pPr marL="0" indent="0">
              <a:buNone/>
            </a:pPr>
            <a:endParaRPr lang="en-US" altLang="ja-JP" sz="2600" dirty="0">
              <a:latin typeface="Meiryo UI" panose="020B0604030504040204" pitchFamily="50" charset="-128"/>
              <a:ea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rPr>
              <a:t>「倫理」が人として守るべき道、モラルとして不変的であるならば、「資質」は、自分</a:t>
            </a:r>
            <a:endParaRPr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自身次第でいくらでも変化・獲得できるものであると考えます。</a:t>
            </a:r>
            <a:endParaRPr lang="en-US" altLang="ja-JP" sz="2400" dirty="0">
              <a:latin typeface="Meiryo UI" panose="020B0604030504040204" pitchFamily="50" charset="-128"/>
              <a:ea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rPr>
              <a:t>先輩職員の姿を手本とし、自分が求める職員像、子どもから、職員からまた地域から</a:t>
            </a:r>
            <a:endParaRPr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求められる職員となれるよう、日々精進して欲しいと思います。</a:t>
            </a:r>
            <a:r>
              <a:rPr kumimoji="1" lang="ja-JP" altLang="en-US" sz="2400" dirty="0">
                <a:latin typeface="Meiryo UI" panose="020B0604030504040204" pitchFamily="50" charset="-128"/>
                <a:ea typeface="Meiryo UI" panose="020B0604030504040204" pitchFamily="50" charset="-128"/>
              </a:rPr>
              <a:t>　</a:t>
            </a:r>
          </a:p>
        </p:txBody>
      </p:sp>
    </p:spTree>
    <p:extLst>
      <p:ext uri="{BB962C8B-B14F-4D97-AF65-F5344CB8AC3E}">
        <p14:creationId xmlns:p14="http://schemas.microsoft.com/office/powerpoint/2010/main" val="310603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023F06-D50F-45B7-AF11-9722D7F5FD97}"/>
              </a:ext>
            </a:extLst>
          </p:cNvPr>
          <p:cNvSpPr>
            <a:spLocks noGrp="1"/>
          </p:cNvSpPr>
          <p:nvPr>
            <p:ph type="title"/>
          </p:nvPr>
        </p:nvSpPr>
        <p:spPr/>
        <p:txBody>
          <a:bodyPr>
            <a:normAutofit/>
          </a:bodyPr>
          <a:lstStyle/>
          <a:p>
            <a:r>
              <a:rPr kumimoji="1" lang="ja-JP" altLang="en-US" sz="4000" b="1" dirty="0">
                <a:latin typeface="Meiryo UI" panose="020B0604030504040204" pitchFamily="50" charset="-128"/>
                <a:ea typeface="Meiryo UI" panose="020B0604030504040204" pitchFamily="50" charset="-128"/>
              </a:rPr>
              <a:t>▢本領域で獲得するスキル</a:t>
            </a:r>
          </a:p>
        </p:txBody>
      </p:sp>
      <p:sp>
        <p:nvSpPr>
          <p:cNvPr id="3" name="コンテンツ プレースホルダー 2">
            <a:extLst>
              <a:ext uri="{FF2B5EF4-FFF2-40B4-BE49-F238E27FC236}">
                <a16:creationId xmlns:a16="http://schemas.microsoft.com/office/drawing/2014/main" id="{6CCCA67A-57A2-4E44-A4A4-5717D5DA65BE}"/>
              </a:ext>
            </a:extLst>
          </p:cNvPr>
          <p:cNvSpPr>
            <a:spLocks noGrp="1"/>
          </p:cNvSpPr>
          <p:nvPr>
            <p:ph idx="1"/>
          </p:nvPr>
        </p:nvSpPr>
        <p:spPr>
          <a:xfrm>
            <a:off x="838200" y="1825625"/>
            <a:ext cx="10645588" cy="4351338"/>
          </a:xfrm>
        </p:spPr>
        <p:txBody>
          <a:bodyPr/>
          <a:lstStyle/>
          <a:p>
            <a:pPr marL="0" indent="0">
              <a:buNone/>
            </a:pPr>
            <a:r>
              <a:rPr kumimoji="1" lang="ja-JP" altLang="en-US" dirty="0">
                <a:latin typeface="Meiryo UI" panose="020B0604030504040204" pitchFamily="50" charset="-128"/>
                <a:ea typeface="Meiryo UI" panose="020B0604030504040204" pitchFamily="50" charset="-128"/>
              </a:rPr>
              <a:t>・心身の健康について理解し、自分自身と子どもの健康管理ができる。</a:t>
            </a:r>
            <a:endParaRPr kumimoji="1" lang="en-US" altLang="ja-JP" dirty="0">
              <a:latin typeface="Meiryo UI" panose="020B0604030504040204" pitchFamily="50" charset="-128"/>
              <a:ea typeface="Meiryo UI" panose="020B0604030504040204" pitchFamily="50" charset="-128"/>
            </a:endParaRPr>
          </a:p>
          <a:p>
            <a:pPr marL="0" indent="0">
              <a:buNone/>
            </a:pPr>
            <a:r>
              <a:rPr lang="ja-JP" altLang="en-US" dirty="0">
                <a:latin typeface="Meiryo UI" panose="020B0604030504040204" pitchFamily="50" charset="-128"/>
                <a:ea typeface="Meiryo UI" panose="020B0604030504040204" pitchFamily="50" charset="-128"/>
              </a:rPr>
              <a:t>・施設の倫理規定を周知し、それを踏まえた実践を行う。</a:t>
            </a:r>
            <a:endParaRPr lang="en-US" altLang="ja-JP" dirty="0">
              <a:latin typeface="Meiryo UI" panose="020B0604030504040204" pitchFamily="50" charset="-128"/>
              <a:ea typeface="Meiryo UI" panose="020B0604030504040204" pitchFamily="50" charset="-128"/>
            </a:endParaRPr>
          </a:p>
          <a:p>
            <a:pPr marL="0" indent="0">
              <a:buNone/>
            </a:pPr>
            <a:r>
              <a:rPr kumimoji="1" lang="ja-JP" altLang="en-US" dirty="0">
                <a:latin typeface="Meiryo UI" panose="020B0604030504040204" pitchFamily="50" charset="-128"/>
                <a:ea typeface="Meiryo UI" panose="020B0604030504040204" pitchFamily="50" charset="-128"/>
              </a:rPr>
              <a:t>・基本的な生活を営むためのスキル（食事、洗濯、掃除、その他）の習得。</a:t>
            </a:r>
            <a:endParaRPr kumimoji="1" lang="en-US" altLang="ja-JP" dirty="0">
              <a:latin typeface="Meiryo UI" panose="020B0604030504040204" pitchFamily="50" charset="-128"/>
              <a:ea typeface="Meiryo UI" panose="020B0604030504040204" pitchFamily="50" charset="-128"/>
            </a:endParaRPr>
          </a:p>
          <a:p>
            <a:pPr marL="0" indent="0">
              <a:buNone/>
            </a:pPr>
            <a:r>
              <a:rPr lang="ja-JP" altLang="en-US" dirty="0">
                <a:latin typeface="Meiryo UI" panose="020B0604030504040204" pitchFamily="50" charset="-128"/>
                <a:ea typeface="Meiryo UI" panose="020B0604030504040204" pitchFamily="50" charset="-128"/>
              </a:rPr>
              <a:t>・自らの実践をオープンにし、相談できる。</a:t>
            </a:r>
            <a:endParaRPr lang="en-US" altLang="ja-JP" dirty="0">
              <a:latin typeface="Meiryo UI" panose="020B0604030504040204" pitchFamily="50" charset="-128"/>
              <a:ea typeface="Meiryo UI" panose="020B0604030504040204" pitchFamily="50" charset="-128"/>
            </a:endParaRPr>
          </a:p>
          <a:p>
            <a:pPr marL="0" indent="0">
              <a:buNone/>
            </a:pPr>
            <a:r>
              <a:rPr kumimoji="1" lang="ja-JP" altLang="en-US" dirty="0">
                <a:latin typeface="Meiryo UI" panose="020B0604030504040204" pitchFamily="50" charset="-128"/>
                <a:ea typeface="Meiryo UI" panose="020B0604030504040204" pitchFamily="50" charset="-128"/>
              </a:rPr>
              <a:t>・適切な記録と報告の技術の習得。</a:t>
            </a:r>
            <a:endParaRPr kumimoji="1" lang="en-US" altLang="ja-JP" dirty="0">
              <a:latin typeface="Meiryo UI" panose="020B0604030504040204" pitchFamily="50" charset="-128"/>
              <a:ea typeface="Meiryo UI" panose="020B0604030504040204" pitchFamily="50" charset="-128"/>
            </a:endParaRPr>
          </a:p>
          <a:p>
            <a:pPr marL="0" indent="0">
              <a:buNone/>
            </a:pPr>
            <a:r>
              <a:rPr kumimoji="1" lang="ja-JP" altLang="en-US" dirty="0">
                <a:latin typeface="Meiryo UI" panose="020B0604030504040204" pitchFamily="50" charset="-128"/>
                <a:ea typeface="Meiryo UI" panose="020B0604030504040204" pitchFamily="50" charset="-128"/>
              </a:rPr>
              <a:t>・防災、救急に関する基本的な知識と技術の習得。</a:t>
            </a:r>
          </a:p>
        </p:txBody>
      </p:sp>
      <p:pic>
        <p:nvPicPr>
          <p:cNvPr id="1026" name="Picture 2" descr="モグラの博士のキャラクター">
            <a:extLst>
              <a:ext uri="{FF2B5EF4-FFF2-40B4-BE49-F238E27FC236}">
                <a16:creationId xmlns:a16="http://schemas.microsoft.com/office/drawing/2014/main" id="{F81569FC-56E4-4675-B66C-39532A6251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7325" y="3538538"/>
            <a:ext cx="2600325" cy="2600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6032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descr="元気な心臓のキャラクター">
            <a:extLst>
              <a:ext uri="{FF2B5EF4-FFF2-40B4-BE49-F238E27FC236}">
                <a16:creationId xmlns:a16="http://schemas.microsoft.com/office/drawing/2014/main" id="{ED8C9241-C2F6-49A1-ADAD-FA47D0F0955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232232" y="2300624"/>
            <a:ext cx="2679032" cy="2210201"/>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a:extLst>
              <a:ext uri="{FF2B5EF4-FFF2-40B4-BE49-F238E27FC236}">
                <a16:creationId xmlns:a16="http://schemas.microsoft.com/office/drawing/2014/main" id="{34E02924-2D44-48DB-823C-59F16F9CB3FE}"/>
              </a:ext>
            </a:extLst>
          </p:cNvPr>
          <p:cNvSpPr>
            <a:spLocks noGrp="1"/>
          </p:cNvSpPr>
          <p:nvPr>
            <p:ph type="title"/>
          </p:nvPr>
        </p:nvSpPr>
        <p:spPr/>
        <p:txBody>
          <a:bodyPr>
            <a:normAutofit/>
          </a:bodyPr>
          <a:lstStyle/>
          <a:p>
            <a:r>
              <a:rPr kumimoji="1" lang="ja-JP" altLang="en-US" sz="4000" b="1" dirty="0">
                <a:latin typeface="Meiryo UI" panose="020B0604030504040204" pitchFamily="50" charset="-128"/>
                <a:ea typeface="Meiryo UI" panose="020B0604030504040204" pitchFamily="50" charset="-128"/>
              </a:rPr>
              <a:t>▢自分自身の心と身体の健康管理が基本</a:t>
            </a:r>
          </a:p>
        </p:txBody>
      </p:sp>
      <p:sp>
        <p:nvSpPr>
          <p:cNvPr id="11" name="テキスト ボックス 10">
            <a:extLst>
              <a:ext uri="{FF2B5EF4-FFF2-40B4-BE49-F238E27FC236}">
                <a16:creationId xmlns:a16="http://schemas.microsoft.com/office/drawing/2014/main" id="{AB18518A-13EC-4B75-9F83-FB2F1CC83867}"/>
              </a:ext>
            </a:extLst>
          </p:cNvPr>
          <p:cNvSpPr txBox="1"/>
          <p:nvPr/>
        </p:nvSpPr>
        <p:spPr>
          <a:xfrm>
            <a:off x="681790" y="1690688"/>
            <a:ext cx="11229474" cy="4339650"/>
          </a:xfrm>
          <a:prstGeom prst="rect">
            <a:avLst/>
          </a:prstGeom>
          <a:noFill/>
        </p:spPr>
        <p:txBody>
          <a:bodyPr wrap="square">
            <a:spAutoFit/>
          </a:bodyPr>
          <a:lstStyle/>
          <a:p>
            <a:r>
              <a:rPr kumimoji="1" lang="ja-JP" altLang="en-US" sz="2800" dirty="0">
                <a:latin typeface="Meiryo UI" panose="020B0604030504040204" pitchFamily="50" charset="-128"/>
                <a:ea typeface="Meiryo UI" panose="020B0604030504040204" pitchFamily="50" charset="-128"/>
              </a:rPr>
              <a:t>身体的健康</a:t>
            </a:r>
            <a:endParaRPr kumimoji="1" lang="en-US" altLang="ja-JP" sz="2800" dirty="0">
              <a:latin typeface="Meiryo UI" panose="020B0604030504040204" pitchFamily="50" charset="-128"/>
              <a:ea typeface="Meiryo UI" panose="020B0604030504040204" pitchFamily="50" charset="-128"/>
            </a:endParaRPr>
          </a:p>
          <a:p>
            <a:pPr marL="0" indent="0">
              <a:buNone/>
            </a:pPr>
            <a:r>
              <a:rPr kumimoji="1" lang="ja-JP" altLang="en-US" sz="1800" dirty="0">
                <a:latin typeface="Meiryo UI" panose="020B0604030504040204" pitchFamily="50" charset="-128"/>
                <a:ea typeface="Meiryo UI" panose="020B0604030504040204" pitchFamily="50" charset="-128"/>
              </a:rPr>
              <a:t>　</a:t>
            </a:r>
            <a:r>
              <a:rPr kumimoji="1" lang="ja-JP" altLang="en-US" sz="2400" dirty="0">
                <a:latin typeface="Meiryo UI" panose="020B0604030504040204" pitchFamily="50" charset="-128"/>
                <a:ea typeface="Meiryo UI" panose="020B0604030504040204" pitchFamily="50" charset="-128"/>
              </a:rPr>
              <a:t>不規則勤務のため生活リズムが乱れがちになることも。</a:t>
            </a:r>
            <a:endParaRPr kumimoji="1" lang="en-US" altLang="ja-JP" sz="2400" dirty="0">
              <a:latin typeface="Meiryo UI" panose="020B0604030504040204" pitchFamily="50" charset="-128"/>
              <a:ea typeface="Meiryo UI" panose="020B0604030504040204" pitchFamily="50" charset="-128"/>
            </a:endParaRPr>
          </a:p>
          <a:p>
            <a:pPr marL="0" indent="0">
              <a:buNone/>
            </a:pPr>
            <a:r>
              <a:rPr kumimoji="1" lang="ja-JP" altLang="en-US" sz="2400" dirty="0">
                <a:latin typeface="Meiryo UI" panose="020B0604030504040204" pitchFamily="50" charset="-128"/>
                <a:ea typeface="Meiryo UI" panose="020B0604030504040204" pitchFamily="50" charset="-128"/>
              </a:rPr>
              <a:t>　まずは身体が健康であることで元気に働くことができます。</a:t>
            </a:r>
            <a:endParaRPr kumimoji="1" lang="en-US" altLang="ja-JP" sz="2400" dirty="0">
              <a:latin typeface="Meiryo UI" panose="020B0604030504040204" pitchFamily="50" charset="-128"/>
              <a:ea typeface="Meiryo UI" panose="020B0604030504040204" pitchFamily="50" charset="-128"/>
            </a:endParaRPr>
          </a:p>
          <a:p>
            <a:pPr marL="0" indent="0">
              <a:buNone/>
            </a:pPr>
            <a:r>
              <a:rPr kumimoji="1" lang="ja-JP" altLang="en-US" sz="2400" dirty="0">
                <a:latin typeface="Meiryo UI" panose="020B0604030504040204" pitchFamily="50" charset="-128"/>
                <a:ea typeface="Meiryo UI" panose="020B0604030504040204" pitchFamily="50" charset="-128"/>
              </a:rPr>
              <a:t>　勤務に穴を開けないという基本的なことにもつながります。</a:t>
            </a:r>
            <a:endParaRPr kumimoji="1" lang="en-US" altLang="ja-JP" sz="2400" dirty="0">
              <a:latin typeface="Meiryo UI" panose="020B0604030504040204" pitchFamily="50" charset="-128"/>
              <a:ea typeface="Meiryo UI" panose="020B0604030504040204" pitchFamily="50" charset="-128"/>
            </a:endParaRPr>
          </a:p>
          <a:p>
            <a:pPr marL="0" indent="0">
              <a:buNone/>
            </a:pPr>
            <a:r>
              <a:rPr kumimoji="1" lang="ja-JP" altLang="en-US" sz="2400" dirty="0">
                <a:latin typeface="Meiryo UI" panose="020B0604030504040204" pitchFamily="50" charset="-128"/>
                <a:ea typeface="Meiryo UI" panose="020B0604030504040204" pitchFamily="50" charset="-128"/>
              </a:rPr>
              <a:t>　</a:t>
            </a:r>
            <a:endParaRPr kumimoji="1" lang="en-US" altLang="ja-JP" sz="2400" dirty="0">
              <a:latin typeface="Meiryo UI" panose="020B0604030504040204" pitchFamily="50" charset="-128"/>
              <a:ea typeface="Meiryo UI" panose="020B0604030504040204" pitchFamily="50" charset="-128"/>
            </a:endParaRPr>
          </a:p>
          <a:p>
            <a:r>
              <a:rPr lang="ja-JP" altLang="en-US" sz="2800" dirty="0">
                <a:latin typeface="Meiryo UI" panose="020B0604030504040204" pitchFamily="50" charset="-128"/>
                <a:ea typeface="Meiryo UI" panose="020B0604030504040204" pitchFamily="50" charset="-128"/>
              </a:rPr>
              <a:t>精神的健康</a:t>
            </a:r>
            <a:endParaRPr lang="en-US" altLang="ja-JP" sz="2800" dirty="0">
              <a:latin typeface="Meiryo UI" panose="020B0604030504040204" pitchFamily="50" charset="-128"/>
              <a:ea typeface="Meiryo UI" panose="020B0604030504040204" pitchFamily="50" charset="-128"/>
            </a:endParaRPr>
          </a:p>
          <a:p>
            <a:pPr marL="0" indent="0">
              <a:buNone/>
            </a:pPr>
            <a:r>
              <a:rPr kumimoji="1" lang="ja-JP" altLang="en-US" dirty="0">
                <a:latin typeface="Meiryo UI" panose="020B0604030504040204" pitchFamily="50" charset="-128"/>
                <a:ea typeface="Meiryo UI" panose="020B0604030504040204" pitchFamily="50" charset="-128"/>
              </a:rPr>
              <a:t>　</a:t>
            </a:r>
            <a:r>
              <a:rPr kumimoji="1" lang="ja-JP" altLang="en-US" sz="2400" dirty="0">
                <a:latin typeface="Meiryo UI" panose="020B0604030504040204" pitchFamily="50" charset="-128"/>
                <a:ea typeface="Meiryo UI" panose="020B0604030504040204" pitchFamily="50" charset="-128"/>
              </a:rPr>
              <a:t>子どもたちの言動や関係構築の過程において職員自身が傷つくことも。</a:t>
            </a:r>
            <a:endParaRPr kumimoji="1" lang="en-US" altLang="ja-JP" sz="2400" dirty="0">
              <a:latin typeface="Meiryo UI" panose="020B0604030504040204" pitchFamily="50" charset="-128"/>
              <a:ea typeface="Meiryo UI" panose="020B0604030504040204" pitchFamily="50" charset="-128"/>
            </a:endParaRPr>
          </a:p>
          <a:p>
            <a:pPr marL="0" indent="0">
              <a:buNone/>
            </a:pPr>
            <a:r>
              <a:rPr kumimoji="1" lang="ja-JP" altLang="en-US" sz="2400" dirty="0">
                <a:latin typeface="Meiryo UI" panose="020B0604030504040204" pitchFamily="50" charset="-128"/>
                <a:ea typeface="Meiryo UI" panose="020B0604030504040204" pitchFamily="50" charset="-128"/>
              </a:rPr>
              <a:t>　</a:t>
            </a:r>
            <a:r>
              <a:rPr lang="ja-JP" altLang="en-US" sz="2400" dirty="0">
                <a:latin typeface="Meiryo UI" panose="020B0604030504040204" pitchFamily="50" charset="-128"/>
                <a:ea typeface="Meiryo UI" panose="020B0604030504040204" pitchFamily="50" charset="-128"/>
              </a:rPr>
              <a:t>→職員の気持ちは子どもにも影響します。</a:t>
            </a:r>
            <a:r>
              <a:rPr lang="en-US" altLang="ja-JP" sz="2400" dirty="0">
                <a:latin typeface="Meiryo UI" panose="020B0604030504040204" pitchFamily="50" charset="-128"/>
                <a:ea typeface="Meiryo UI" panose="020B0604030504040204" pitchFamily="50" charset="-128"/>
              </a:rPr>
              <a:t>1</a:t>
            </a:r>
            <a:r>
              <a:rPr lang="ja-JP" altLang="en-US" sz="2400" dirty="0">
                <a:latin typeface="Meiryo UI" panose="020B0604030504040204" pitchFamily="50" charset="-128"/>
                <a:ea typeface="Meiryo UI" panose="020B0604030504040204" pitchFamily="50" charset="-128"/>
              </a:rPr>
              <a:t>人で抱え込まず誰かに相談しましょう。</a:t>
            </a:r>
            <a:endParaRPr lang="en-US" altLang="ja-JP" sz="2400" dirty="0">
              <a:latin typeface="Meiryo UI" panose="020B0604030504040204" pitchFamily="50" charset="-128"/>
              <a:ea typeface="Meiryo UI" panose="020B0604030504040204" pitchFamily="50" charset="-128"/>
            </a:endParaRPr>
          </a:p>
          <a:p>
            <a:pPr marL="0" indent="0">
              <a:buNone/>
            </a:pPr>
            <a:endParaRPr kumimoji="1" lang="en-US" altLang="ja-JP" sz="2400" dirty="0">
              <a:latin typeface="Meiryo UI" panose="020B0604030504040204" pitchFamily="50" charset="-128"/>
              <a:ea typeface="Meiryo UI" panose="020B0604030504040204" pitchFamily="50" charset="-128"/>
            </a:endParaRPr>
          </a:p>
          <a:p>
            <a:pPr marL="0" indent="0">
              <a:buNone/>
            </a:pPr>
            <a:endParaRPr kumimoji="1" lang="en-US" altLang="ja-JP" sz="2400" dirty="0">
              <a:latin typeface="Meiryo UI" panose="020B0604030504040204" pitchFamily="50" charset="-128"/>
              <a:ea typeface="Meiryo UI" panose="020B0604030504040204" pitchFamily="50" charset="-128"/>
            </a:endParaRPr>
          </a:p>
          <a:p>
            <a:pPr marL="0" indent="0">
              <a:buNone/>
            </a:pPr>
            <a:r>
              <a:rPr kumimoji="1" lang="ja-JP" altLang="en-US" sz="2800" dirty="0">
                <a:latin typeface="Meiryo UI" panose="020B0604030504040204" pitchFamily="50" charset="-128"/>
                <a:ea typeface="Meiryo UI" panose="020B0604030504040204" pitchFamily="50" charset="-128"/>
              </a:rPr>
              <a:t>働くときと休むときのメリハリをつけることで心身の健康を守りましょう！</a:t>
            </a:r>
            <a:endParaRPr kumimoji="1" lang="en-US" altLang="ja-JP" sz="28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22308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0C07F4-2324-4552-94FC-142F13598988}"/>
              </a:ext>
            </a:extLst>
          </p:cNvPr>
          <p:cNvSpPr>
            <a:spLocks noGrp="1"/>
          </p:cNvSpPr>
          <p:nvPr>
            <p:ph type="title"/>
          </p:nvPr>
        </p:nvSpPr>
        <p:spPr/>
        <p:txBody>
          <a:bodyPr>
            <a:normAutofit/>
          </a:bodyPr>
          <a:lstStyle/>
          <a:p>
            <a:r>
              <a:rPr kumimoji="1" lang="ja-JP" altLang="en-US" sz="4000" b="1" dirty="0">
                <a:latin typeface="Meiryo UI" panose="020B0604030504040204" pitchFamily="50" charset="-128"/>
                <a:ea typeface="Meiryo UI" panose="020B0604030504040204" pitchFamily="50" charset="-128"/>
              </a:rPr>
              <a:t>▢子どもの健康も管理しよう</a:t>
            </a:r>
          </a:p>
        </p:txBody>
      </p:sp>
      <p:sp>
        <p:nvSpPr>
          <p:cNvPr id="3" name="コンテンツ プレースホルダー 2">
            <a:extLst>
              <a:ext uri="{FF2B5EF4-FFF2-40B4-BE49-F238E27FC236}">
                <a16:creationId xmlns:a16="http://schemas.microsoft.com/office/drawing/2014/main" id="{5D6F07C3-2BFD-4B5D-A8E9-40ABAE0D0D59}"/>
              </a:ext>
            </a:extLst>
          </p:cNvPr>
          <p:cNvSpPr>
            <a:spLocks noGrp="1"/>
          </p:cNvSpPr>
          <p:nvPr>
            <p:ph idx="1"/>
          </p:nvPr>
        </p:nvSpPr>
        <p:spPr>
          <a:xfrm>
            <a:off x="838200" y="1503948"/>
            <a:ext cx="10515600" cy="4673016"/>
          </a:xfrm>
        </p:spPr>
        <p:txBody>
          <a:bodyPr>
            <a:normAutofit/>
          </a:bodyPr>
          <a:lstStyle/>
          <a:p>
            <a:r>
              <a:rPr lang="ja-JP" altLang="en-US" dirty="0">
                <a:latin typeface="Meiryo UI" panose="020B0604030504040204" pitchFamily="50" charset="-128"/>
                <a:ea typeface="Meiryo UI" panose="020B0604030504040204" pitchFamily="50" charset="-128"/>
              </a:rPr>
              <a:t>発達段階に応じ、身体の健康（清潔、病気、事故等）について自己管理ができるよう支援しましょう。 </a:t>
            </a:r>
            <a:endParaRPr lang="en-US" altLang="ja-JP" dirty="0">
              <a:latin typeface="Meiryo UI" panose="020B0604030504040204" pitchFamily="50" charset="-128"/>
              <a:ea typeface="Meiryo UI" panose="020B0604030504040204" pitchFamily="50" charset="-128"/>
            </a:endParaRPr>
          </a:p>
          <a:p>
            <a:pPr marL="0" indent="0">
              <a:buNone/>
            </a:pPr>
            <a:r>
              <a:rPr lang="ja-JP" altLang="en-US" dirty="0">
                <a:latin typeface="Meiryo UI" panose="020B0604030504040204" pitchFamily="50" charset="-128"/>
                <a:ea typeface="Meiryo UI" panose="020B0604030504040204" pitchFamily="50" charset="-128"/>
              </a:rPr>
              <a:t>　　</a:t>
            </a:r>
            <a:r>
              <a:rPr lang="ja-JP" altLang="en-US" sz="2400" dirty="0">
                <a:latin typeface="Meiryo UI" panose="020B0604030504040204" pitchFamily="50" charset="-128"/>
                <a:ea typeface="Meiryo UI" panose="020B0604030504040204" pitchFamily="50" charset="-128"/>
              </a:rPr>
              <a:t>→睡眠、食事、排泄の状況を把握する</a:t>
            </a:r>
            <a:endParaRPr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洗面、洗髪、歯磨きなどの身だしなみを自分でできるように支援する</a:t>
            </a:r>
            <a:endParaRPr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寝具や衣類の清潔を保てるよう支援する</a:t>
            </a:r>
            <a:endParaRPr lang="en-US" altLang="ja-JP" sz="2400"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医療機関と連携して一人一人の子どもに対する心身の健康を管理するとともに、 異常がある場合は適切に対応しましょう。</a:t>
            </a:r>
            <a:endParaRPr lang="en-US" altLang="ja-JP" dirty="0">
              <a:latin typeface="Meiryo UI" panose="020B0604030504040204" pitchFamily="50" charset="-128"/>
              <a:ea typeface="Meiryo UI" panose="020B0604030504040204" pitchFamily="50" charset="-128"/>
            </a:endParaRPr>
          </a:p>
          <a:p>
            <a:pPr marL="0" indent="0">
              <a:buNone/>
            </a:pPr>
            <a:r>
              <a:rPr kumimoji="1" lang="ja-JP" altLang="en-US" dirty="0">
                <a:latin typeface="Meiryo UI" panose="020B0604030504040204" pitchFamily="50" charset="-128"/>
                <a:ea typeface="Meiryo UI" panose="020B0604030504040204" pitchFamily="50" charset="-128"/>
              </a:rPr>
              <a:t>　　</a:t>
            </a:r>
            <a:r>
              <a:rPr kumimoji="1" lang="ja-JP" altLang="en-US" sz="2400" dirty="0">
                <a:latin typeface="Meiryo UI" panose="020B0604030504040204" pitchFamily="50" charset="-128"/>
                <a:ea typeface="Meiryo UI" panose="020B0604030504040204" pitchFamily="50" charset="-128"/>
              </a:rPr>
              <a:t>→子どもの心身の状態・健康状態を把握する</a:t>
            </a:r>
            <a:endParaRPr kumimoji="1"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受診や服薬について必要性を理解できるよう説明する</a:t>
            </a:r>
            <a:endParaRPr lang="en-US" altLang="ja-JP" sz="2400" dirty="0">
              <a:latin typeface="Meiryo UI" panose="020B0604030504040204" pitchFamily="50" charset="-128"/>
              <a:ea typeface="Meiryo UI" panose="020B0604030504040204" pitchFamily="50" charset="-128"/>
            </a:endParaRPr>
          </a:p>
          <a:p>
            <a:pPr marL="0" indent="0">
              <a:buNone/>
            </a:pPr>
            <a:r>
              <a:rPr kumimoji="1" lang="ja-JP" altLang="en-US" sz="2400" dirty="0">
                <a:latin typeface="Meiryo UI" panose="020B0604030504040204" pitchFamily="50" charset="-128"/>
                <a:ea typeface="Meiryo UI" panose="020B0604030504040204" pitchFamily="50" charset="-128"/>
              </a:rPr>
              <a:t>　　　感染症や食中毒が発生・蔓延しないようにする</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95926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57"/>
        <p:cNvGrpSpPr/>
        <p:nvPr/>
      </p:nvGrpSpPr>
      <p:grpSpPr>
        <a:xfrm>
          <a:off x="0" y="0"/>
          <a:ext cx="0" cy="0"/>
          <a:chOff x="0" y="0"/>
          <a:chExt cx="0" cy="0"/>
        </a:xfrm>
      </p:grpSpPr>
      <p:sp>
        <p:nvSpPr>
          <p:cNvPr id="1659" name="Google Shape;1659;p7"/>
          <p:cNvSpPr txBox="1">
            <a:spLocks noGrp="1"/>
          </p:cNvSpPr>
          <p:nvPr>
            <p:ph type="title"/>
          </p:nvPr>
        </p:nvSpPr>
        <p:spPr>
          <a:xfrm>
            <a:off x="381000" y="333836"/>
            <a:ext cx="10515600" cy="781750"/>
          </a:xfrm>
          <a:prstGeom prst="rect">
            <a:avLst/>
          </a:prstGeom>
          <a:noFill/>
          <a:ln>
            <a:noFill/>
          </a:ln>
        </p:spPr>
        <p:txBody>
          <a:bodyPr spcFirstLastPara="1" vert="horz" wrap="square" lIns="91100" tIns="180000" rIns="91100" bIns="45550" rtlCol="0" anchor="ctr" anchorCtr="0">
            <a:spAutoFit/>
          </a:bodyPr>
          <a:lstStyle/>
          <a:p>
            <a:pPr algn="ctr">
              <a:spcBef>
                <a:spcPts val="0"/>
              </a:spcBef>
            </a:pPr>
            <a:r>
              <a:rPr kumimoji="1" lang="ja-JP" altLang="en-US" sz="4000" b="1" dirty="0">
                <a:latin typeface="Meiryo UI" panose="020B0604030504040204" pitchFamily="50" charset="-128"/>
                <a:ea typeface="Meiryo UI" panose="020B0604030504040204" pitchFamily="50" charset="-128"/>
              </a:rPr>
              <a:t>▢</a:t>
            </a:r>
            <a:r>
              <a:rPr lang="ja-JP" altLang="ja-JP" sz="4000" b="1" dirty="0">
                <a:latin typeface="Meiryo UI" panose="020B0604030504040204" pitchFamily="50" charset="-128"/>
                <a:ea typeface="Meiryo UI" panose="020B0604030504040204" pitchFamily="50" charset="-128"/>
              </a:rPr>
              <a:t>法人や施設の理念、倫理規程を理解しましょう</a:t>
            </a:r>
            <a:endParaRPr sz="4000" dirty="0"/>
          </a:p>
        </p:txBody>
      </p:sp>
      <p:sp>
        <p:nvSpPr>
          <p:cNvPr id="1666" name="Google Shape;1666;p7"/>
          <p:cNvSpPr txBox="1"/>
          <p:nvPr/>
        </p:nvSpPr>
        <p:spPr>
          <a:xfrm rot="7800000">
            <a:off x="6733842" y="4207876"/>
            <a:ext cx="377825" cy="107950"/>
          </a:xfrm>
          <a:prstGeom prst="rect">
            <a:avLst/>
          </a:prstGeom>
          <a:noFill/>
          <a:ln>
            <a:noFill/>
          </a:ln>
        </p:spPr>
        <p:txBody>
          <a:bodyPr spcFirstLastPara="1" wrap="square" lIns="91100" tIns="45550" rIns="91100" bIns="45550" anchor="ctr" anchorCtr="0">
            <a:noAutofit/>
          </a:bodyPr>
          <a:lstStyle/>
          <a:p>
            <a:pPr>
              <a:buClr>
                <a:schemeClr val="dk1"/>
              </a:buClr>
              <a:buSzPts val="1800"/>
            </a:pPr>
            <a:endParaRPr>
              <a:solidFill>
                <a:srgbClr val="000000"/>
              </a:solidFill>
              <a:latin typeface="MS PGothic"/>
              <a:ea typeface="MS PGothic"/>
              <a:cs typeface="MS PGothic"/>
              <a:sym typeface="MS PGothic"/>
            </a:endParaRPr>
          </a:p>
        </p:txBody>
      </p:sp>
      <p:sp>
        <p:nvSpPr>
          <p:cNvPr id="1668" name="Google Shape;1668;p7"/>
          <p:cNvSpPr txBox="1"/>
          <p:nvPr/>
        </p:nvSpPr>
        <p:spPr>
          <a:xfrm rot="3000000">
            <a:off x="5075195" y="4364628"/>
            <a:ext cx="377825" cy="107950"/>
          </a:xfrm>
          <a:prstGeom prst="rect">
            <a:avLst/>
          </a:prstGeom>
          <a:noFill/>
          <a:ln>
            <a:noFill/>
          </a:ln>
        </p:spPr>
        <p:txBody>
          <a:bodyPr spcFirstLastPara="1" wrap="square" lIns="91100" tIns="45550" rIns="91100" bIns="45550" anchor="ctr" anchorCtr="0">
            <a:noAutofit/>
          </a:bodyPr>
          <a:lstStyle/>
          <a:p>
            <a:pPr>
              <a:buClr>
                <a:schemeClr val="dk1"/>
              </a:buClr>
              <a:buSzPts val="1800"/>
            </a:pPr>
            <a:endParaRPr>
              <a:solidFill>
                <a:srgbClr val="000000"/>
              </a:solidFill>
              <a:latin typeface="MS PGothic"/>
              <a:ea typeface="MS PGothic"/>
              <a:cs typeface="MS PGothic"/>
              <a:sym typeface="MS PGothic"/>
            </a:endParaRPr>
          </a:p>
        </p:txBody>
      </p:sp>
      <p:sp>
        <p:nvSpPr>
          <p:cNvPr id="22" name="テキスト ボックス 21">
            <a:extLst>
              <a:ext uri="{FF2B5EF4-FFF2-40B4-BE49-F238E27FC236}">
                <a16:creationId xmlns:a16="http://schemas.microsoft.com/office/drawing/2014/main" id="{A89034BC-A4E9-477A-880F-4162505B5A2B}"/>
              </a:ext>
            </a:extLst>
          </p:cNvPr>
          <p:cNvSpPr txBox="1"/>
          <p:nvPr/>
        </p:nvSpPr>
        <p:spPr>
          <a:xfrm>
            <a:off x="549443" y="1115586"/>
            <a:ext cx="10912640" cy="5324535"/>
          </a:xfrm>
          <a:prstGeom prst="rect">
            <a:avLst/>
          </a:prstGeom>
          <a:noFill/>
        </p:spPr>
        <p:txBody>
          <a:bodyPr wrap="square">
            <a:spAutoFit/>
          </a:bodyPr>
          <a:lstStyle/>
          <a:p>
            <a:r>
              <a:rPr lang="ja-JP" altLang="ja-JP" sz="2800" b="1" dirty="0">
                <a:latin typeface="Meiryo UI" panose="020B0604030504040204" pitchFamily="50" charset="-128"/>
                <a:ea typeface="Meiryo UI" panose="020B0604030504040204" pitchFamily="50" charset="-128"/>
              </a:rPr>
              <a:t>「理念」とは</a:t>
            </a:r>
            <a:endParaRPr lang="en-US" altLang="ja-JP" sz="2400" b="1" dirty="0">
              <a:latin typeface="Meiryo UI" panose="020B0604030504040204" pitchFamily="50" charset="-128"/>
              <a:ea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rPr>
              <a:t>「</a:t>
            </a:r>
            <a:r>
              <a:rPr lang="ja-JP" altLang="ja-JP" sz="2400" dirty="0">
                <a:latin typeface="Meiryo UI" panose="020B0604030504040204" pitchFamily="50" charset="-128"/>
                <a:ea typeface="Meiryo UI" panose="020B0604030504040204" pitchFamily="50" charset="-128"/>
              </a:rPr>
              <a:t>ある物事に</a:t>
            </a:r>
            <a:r>
              <a:rPr lang="ja-JP" altLang="en-US" sz="2400" dirty="0">
                <a:latin typeface="Meiryo UI" panose="020B0604030504040204" pitchFamily="50" charset="-128"/>
                <a:ea typeface="Meiryo UI" panose="020B0604030504040204" pitchFamily="50" charset="-128"/>
              </a:rPr>
              <a:t>ついて</a:t>
            </a:r>
            <a:r>
              <a:rPr lang="ja-JP" altLang="ja-JP" sz="2400" dirty="0">
                <a:latin typeface="Meiryo UI" panose="020B0604030504040204" pitchFamily="50" charset="-128"/>
                <a:ea typeface="Meiryo UI" panose="020B0604030504040204" pitchFamily="50" charset="-128"/>
              </a:rPr>
              <a:t>、こうあるべきだという根本的な考え方</a:t>
            </a:r>
            <a:r>
              <a:rPr lang="ja-JP" altLang="en-US" sz="2400" dirty="0">
                <a:latin typeface="Meiryo UI" panose="020B0604030504040204" pitchFamily="50" charset="-128"/>
                <a:ea typeface="Meiryo UI" panose="020B0604030504040204" pitchFamily="50" charset="-128"/>
              </a:rPr>
              <a:t>」と</a:t>
            </a:r>
            <a:r>
              <a:rPr lang="ja-JP" altLang="ja-JP" sz="2400" dirty="0">
                <a:latin typeface="Meiryo UI" panose="020B0604030504040204" pitchFamily="50" charset="-128"/>
                <a:ea typeface="Meiryo UI" panose="020B0604030504040204" pitchFamily="50" charset="-128"/>
              </a:rPr>
              <a:t>いう意味で</a:t>
            </a:r>
            <a:r>
              <a:rPr lang="ja-JP" altLang="en-US" sz="2400" dirty="0">
                <a:latin typeface="Meiryo UI" panose="020B0604030504040204" pitchFamily="50" charset="-128"/>
                <a:ea typeface="Meiryo UI" panose="020B0604030504040204" pitchFamily="50" charset="-128"/>
              </a:rPr>
              <a:t>、実践の基盤となるもの。</a:t>
            </a:r>
            <a:endParaRPr lang="en-US" altLang="ja-JP" sz="2400" dirty="0">
              <a:latin typeface="Meiryo UI" panose="020B0604030504040204" pitchFamily="50" charset="-128"/>
              <a:ea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rPr>
              <a:t>・</a:t>
            </a:r>
            <a:r>
              <a:rPr lang="ja-JP" altLang="ja-JP" sz="2400" dirty="0">
                <a:latin typeface="Meiryo UI" panose="020B0604030504040204" pitchFamily="50" charset="-128"/>
                <a:ea typeface="Meiryo UI" panose="020B0604030504040204" pitchFamily="50" charset="-128"/>
              </a:rPr>
              <a:t>組織の発展に寄与する職業人になるために、最初に必ず取り組まなければならないのは、法人がどのような理念を掲げて創設されたのか、そしてどのような発展を遂げてきたのか、組織の理念と沿革</a:t>
            </a:r>
            <a:r>
              <a:rPr lang="ja-JP" altLang="en-US" sz="2400" dirty="0">
                <a:latin typeface="Meiryo UI" panose="020B0604030504040204" pitchFamily="50" charset="-128"/>
                <a:ea typeface="Meiryo UI" panose="020B0604030504040204" pitchFamily="50" charset="-128"/>
              </a:rPr>
              <a:t>を</a:t>
            </a:r>
            <a:r>
              <a:rPr lang="ja-JP" altLang="ja-JP" sz="2400" dirty="0">
                <a:latin typeface="Meiryo UI" panose="020B0604030504040204" pitchFamily="50" charset="-128"/>
                <a:ea typeface="Meiryo UI" panose="020B0604030504040204" pitchFamily="50" charset="-128"/>
              </a:rPr>
              <a:t>理解</a:t>
            </a:r>
            <a:r>
              <a:rPr lang="ja-JP" altLang="en-US" sz="2400" dirty="0">
                <a:latin typeface="Meiryo UI" panose="020B0604030504040204" pitchFamily="50" charset="-128"/>
                <a:ea typeface="Meiryo UI" panose="020B0604030504040204" pitchFamily="50" charset="-128"/>
              </a:rPr>
              <a:t>すること</a:t>
            </a:r>
            <a:r>
              <a:rPr lang="ja-JP" altLang="ja-JP" sz="2400" dirty="0">
                <a:latin typeface="Meiryo UI" panose="020B0604030504040204" pitchFamily="50" charset="-128"/>
                <a:ea typeface="Meiryo UI" panose="020B0604030504040204" pitchFamily="50" charset="-128"/>
              </a:rPr>
              <a:t>です。</a:t>
            </a:r>
            <a:endParaRPr lang="en-US" altLang="ja-JP" sz="2400" dirty="0">
              <a:latin typeface="Meiryo UI" panose="020B0604030504040204" pitchFamily="50" charset="-128"/>
              <a:ea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rPr>
              <a:t>・理念は、その文言の解釈だけではなく、日ごろ行っている養育実践とのつながりを意識することが重要です。</a:t>
            </a:r>
            <a:endParaRPr lang="en-US" altLang="ja-JP" sz="2400" dirty="0">
              <a:latin typeface="Meiryo UI" panose="020B0604030504040204" pitchFamily="50" charset="-128"/>
              <a:ea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rPr>
              <a:t>→理念をより具体化したものが運営指針などに示されています。</a:t>
            </a:r>
            <a:endParaRPr lang="en-US" altLang="ja-JP" sz="2400" dirty="0">
              <a:latin typeface="Meiryo UI" panose="020B0604030504040204" pitchFamily="50" charset="-128"/>
              <a:ea typeface="Meiryo UI" panose="020B0604030504040204" pitchFamily="50" charset="-128"/>
            </a:endParaRPr>
          </a:p>
          <a:p>
            <a:endParaRPr lang="en-US" altLang="ja-JP" sz="2400" dirty="0">
              <a:latin typeface="Meiryo UI" panose="020B0604030504040204" pitchFamily="50" charset="-128"/>
              <a:ea typeface="Meiryo UI" panose="020B0604030504040204" pitchFamily="50" charset="-128"/>
            </a:endParaRPr>
          </a:p>
          <a:p>
            <a:r>
              <a:rPr lang="ja-JP" altLang="en-US" sz="2400" b="1" dirty="0">
                <a:latin typeface="Meiryo UI" panose="020B0604030504040204" pitchFamily="50" charset="-128"/>
                <a:ea typeface="Meiryo UI" panose="020B0604030504040204" pitchFamily="50" charset="-128"/>
              </a:rPr>
              <a:t>○倫理規定</a:t>
            </a:r>
            <a:endParaRPr lang="en-US" altLang="ja-JP" sz="2400" b="1" dirty="0">
              <a:latin typeface="Meiryo UI" panose="020B0604030504040204" pitchFamily="50" charset="-128"/>
              <a:ea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rPr>
              <a:t>法人や施設において、守るべき道を定めた「職員倫理規程」や「職員倫理に基づく行動指針」等を定めています。</a:t>
            </a:r>
            <a:endParaRPr lang="en-US" altLang="ja-JP" sz="2400" dirty="0">
              <a:latin typeface="Meiryo UI" panose="020B0604030504040204" pitchFamily="50" charset="-128"/>
              <a:ea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rPr>
              <a:t>→支援を行っていくにあたって何か困ったとき、迷った時に“立ち返るもの”となります。</a:t>
            </a:r>
            <a:endParaRPr lang="en-US" altLang="ja-JP" sz="2400" dirty="0">
              <a:latin typeface="Meiryo UI" panose="020B0604030504040204" pitchFamily="50" charset="-128"/>
              <a:ea typeface="Meiryo UI" panose="020B0604030504040204" pitchFamily="50" charset="-12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8" name="図 7">
            <a:extLst>
              <a:ext uri="{FF2B5EF4-FFF2-40B4-BE49-F238E27FC236}">
                <a16:creationId xmlns:a16="http://schemas.microsoft.com/office/drawing/2014/main" id="{EB0DB4A7-1DEA-4093-8DB9-33D1799F8C88}"/>
              </a:ext>
            </a:extLst>
          </p:cNvPr>
          <p:cNvPicPr>
            <a:picLocks noChangeAspect="1"/>
          </p:cNvPicPr>
          <p:nvPr/>
        </p:nvPicPr>
        <p:blipFill>
          <a:blip r:embed="rId3"/>
          <a:stretch>
            <a:fillRect/>
          </a:stretch>
        </p:blipFill>
        <p:spPr>
          <a:xfrm>
            <a:off x="5981441" y="1124004"/>
            <a:ext cx="4895850" cy="5553075"/>
          </a:xfrm>
          <a:prstGeom prst="rect">
            <a:avLst/>
          </a:prstGeom>
        </p:spPr>
      </p:pic>
      <p:sp>
        <p:nvSpPr>
          <p:cNvPr id="95" name="Google Shape;95;p2"/>
          <p:cNvSpPr txBox="1">
            <a:spLocks noGrp="1"/>
          </p:cNvSpPr>
          <p:nvPr>
            <p:ph type="title"/>
          </p:nvPr>
        </p:nvSpPr>
        <p:spPr>
          <a:xfrm>
            <a:off x="361691" y="0"/>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Arial"/>
              <a:buNone/>
            </a:pPr>
            <a:r>
              <a:rPr lang="en-US" altLang="ja-JP" sz="4000" dirty="0">
                <a:latin typeface="Meiryo UI" panose="020B0604030504040204" pitchFamily="50" charset="-128"/>
                <a:ea typeface="Meiryo UI" panose="020B0604030504040204" pitchFamily="50" charset="-128"/>
                <a:sym typeface="Arial"/>
              </a:rPr>
              <a:t>(</a:t>
            </a:r>
            <a:r>
              <a:rPr lang="ja-JP" altLang="en-US" sz="4000" dirty="0">
                <a:latin typeface="Meiryo UI" panose="020B0604030504040204" pitchFamily="50" charset="-128"/>
                <a:ea typeface="Meiryo UI" panose="020B0604030504040204" pitchFamily="50" charset="-128"/>
                <a:sym typeface="Arial"/>
              </a:rPr>
              <a:t>参考）</a:t>
            </a:r>
            <a:r>
              <a:rPr lang="ja-JP" sz="4000" dirty="0">
                <a:latin typeface="Meiryo UI" panose="020B0604030504040204" pitchFamily="50" charset="-128"/>
                <a:ea typeface="Meiryo UI" panose="020B0604030504040204" pitchFamily="50" charset="-128"/>
                <a:sym typeface="Arial"/>
              </a:rPr>
              <a:t>全国児童養護施設協議会 倫理綱領　　　　　　　　　　　　</a:t>
            </a:r>
            <a:endParaRPr sz="4000" dirty="0">
              <a:latin typeface="Meiryo UI" panose="020B0604030504040204" pitchFamily="50" charset="-128"/>
              <a:ea typeface="Meiryo UI" panose="020B0604030504040204" pitchFamily="50" charset="-128"/>
              <a:sym typeface="Arial"/>
            </a:endParaRPr>
          </a:p>
        </p:txBody>
      </p:sp>
      <p:pic>
        <p:nvPicPr>
          <p:cNvPr id="4" name="図 3">
            <a:extLst>
              <a:ext uri="{FF2B5EF4-FFF2-40B4-BE49-F238E27FC236}">
                <a16:creationId xmlns:a16="http://schemas.microsoft.com/office/drawing/2014/main" id="{648615F8-F448-41BB-AA73-EA23BB5A481C}"/>
              </a:ext>
            </a:extLst>
          </p:cNvPr>
          <p:cNvPicPr>
            <a:picLocks noChangeAspect="1"/>
          </p:cNvPicPr>
          <p:nvPr/>
        </p:nvPicPr>
        <p:blipFill>
          <a:blip r:embed="rId4"/>
          <a:stretch>
            <a:fillRect/>
          </a:stretch>
        </p:blipFill>
        <p:spPr>
          <a:xfrm>
            <a:off x="819490" y="3711223"/>
            <a:ext cx="4704154" cy="2805070"/>
          </a:xfrm>
          <a:prstGeom prst="rect">
            <a:avLst/>
          </a:prstGeom>
        </p:spPr>
      </p:pic>
      <p:pic>
        <p:nvPicPr>
          <p:cNvPr id="3" name="図 2">
            <a:extLst>
              <a:ext uri="{FF2B5EF4-FFF2-40B4-BE49-F238E27FC236}">
                <a16:creationId xmlns:a16="http://schemas.microsoft.com/office/drawing/2014/main" id="{C68C5503-3AF9-4FEA-9EFE-BE43E212B987}"/>
              </a:ext>
            </a:extLst>
          </p:cNvPr>
          <p:cNvPicPr>
            <a:picLocks noChangeAspect="1"/>
          </p:cNvPicPr>
          <p:nvPr/>
        </p:nvPicPr>
        <p:blipFill>
          <a:blip r:embed="rId5"/>
          <a:stretch>
            <a:fillRect/>
          </a:stretch>
        </p:blipFill>
        <p:spPr>
          <a:xfrm>
            <a:off x="819490" y="1124004"/>
            <a:ext cx="4704153" cy="299197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023728-9DFD-4F69-86A8-4FA6FE7E0691}"/>
              </a:ext>
            </a:extLst>
          </p:cNvPr>
          <p:cNvSpPr>
            <a:spLocks noGrp="1"/>
          </p:cNvSpPr>
          <p:nvPr>
            <p:ph type="title"/>
          </p:nvPr>
        </p:nvSpPr>
        <p:spPr>
          <a:xfrm>
            <a:off x="838200" y="0"/>
            <a:ext cx="10515600" cy="1325563"/>
          </a:xfrm>
        </p:spPr>
        <p:txBody>
          <a:bodyPr>
            <a:normAutofit/>
          </a:bodyPr>
          <a:lstStyle/>
          <a:p>
            <a:r>
              <a:rPr kumimoji="1" lang="ja-JP" altLang="en-US" sz="4000" b="1">
                <a:latin typeface="Meiryo UI" panose="020B0604030504040204" pitchFamily="50" charset="-128"/>
                <a:ea typeface="Meiryo UI" panose="020B0604030504040204" pitchFamily="50" charset="-128"/>
              </a:rPr>
              <a:t>▢ </a:t>
            </a:r>
            <a:r>
              <a:rPr lang="ja-JP" altLang="en-US" sz="4000" b="1">
                <a:latin typeface="Meiryo UI" panose="020B0604030504040204" pitchFamily="50" charset="-128"/>
                <a:ea typeface="Meiryo UI" panose="020B0604030504040204" pitchFamily="50" charset="-128"/>
              </a:rPr>
              <a:t>生活を営むことを大切にしよう</a:t>
            </a:r>
            <a:endParaRPr lang="ja-JP" altLang="en-US" sz="4000" b="1" dirty="0">
              <a:latin typeface="Meiryo UI" panose="020B0604030504040204" pitchFamily="50" charset="-128"/>
              <a:ea typeface="Meiryo UI" panose="020B0604030504040204" pitchFamily="50" charset="-128"/>
            </a:endParaRPr>
          </a:p>
        </p:txBody>
      </p:sp>
      <p:pic>
        <p:nvPicPr>
          <p:cNvPr id="3076" name="Picture 4" descr="大掃除のイラスト「床掃除」">
            <a:extLst>
              <a:ext uri="{FF2B5EF4-FFF2-40B4-BE49-F238E27FC236}">
                <a16:creationId xmlns:a16="http://schemas.microsoft.com/office/drawing/2014/main" id="{0C76DC9C-526C-4563-A15D-627F017183E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091014" y="4386066"/>
            <a:ext cx="1100986" cy="135924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料理をするお父さんのイラスト">
            <a:extLst>
              <a:ext uri="{FF2B5EF4-FFF2-40B4-BE49-F238E27FC236}">
                <a16:creationId xmlns:a16="http://schemas.microsoft.com/office/drawing/2014/main" id="{3C382494-EE74-4D82-91D6-C8DE1A6EF0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915" y="1272588"/>
            <a:ext cx="1545745" cy="1573277"/>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アライグマのクリーニング屋のイラスト">
            <a:extLst>
              <a:ext uri="{FF2B5EF4-FFF2-40B4-BE49-F238E27FC236}">
                <a16:creationId xmlns:a16="http://schemas.microsoft.com/office/drawing/2014/main" id="{1E5BBACA-4337-4755-BE99-595B142858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19257" y="2905154"/>
            <a:ext cx="1195403" cy="1299351"/>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a:extLst>
              <a:ext uri="{FF2B5EF4-FFF2-40B4-BE49-F238E27FC236}">
                <a16:creationId xmlns:a16="http://schemas.microsoft.com/office/drawing/2014/main" id="{62960F14-157A-447E-8E0D-300AFC9EC0C0}"/>
              </a:ext>
            </a:extLst>
          </p:cNvPr>
          <p:cNvSpPr txBox="1"/>
          <p:nvPr/>
        </p:nvSpPr>
        <p:spPr>
          <a:xfrm>
            <a:off x="342298" y="1010245"/>
            <a:ext cx="11067047" cy="5478423"/>
          </a:xfrm>
          <a:prstGeom prst="rect">
            <a:avLst/>
          </a:prstGeom>
          <a:noFill/>
        </p:spPr>
        <p:txBody>
          <a:bodyPr wrap="square">
            <a:spAutoFit/>
          </a:bodyPr>
          <a:lstStyle/>
          <a:p>
            <a:pPr marL="0" indent="0">
              <a:buNone/>
            </a:pPr>
            <a:r>
              <a:rPr lang="ja-JP" altLang="en-US" sz="2800" b="1" dirty="0">
                <a:latin typeface="Meiryo UI" panose="020B0604030504040204" pitchFamily="50" charset="-128"/>
                <a:ea typeface="Meiryo UI" panose="020B0604030504040204" pitchFamily="50" charset="-128"/>
              </a:rPr>
              <a:t>・食事</a:t>
            </a:r>
            <a:endParaRPr lang="en-US" altLang="ja-JP" sz="2800" b="1"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生活の中心にあるものの一つ。好き嫌い、過食や小食などの課題があるなどの課題への</a:t>
            </a:r>
            <a:endParaRPr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対応の他、食事中のマナーなども教えていきます。</a:t>
            </a:r>
            <a:endParaRPr lang="en-US" altLang="ja-JP" sz="2400" dirty="0">
              <a:latin typeface="Meiryo UI" panose="020B0604030504040204" pitchFamily="50" charset="-128"/>
              <a:ea typeface="Meiryo UI" panose="020B0604030504040204" pitchFamily="50" charset="-128"/>
            </a:endParaRPr>
          </a:p>
          <a:p>
            <a:pPr marL="0" indent="0">
              <a:buNone/>
            </a:pPr>
            <a:r>
              <a:rPr lang="ja-JP" altLang="en-US" sz="2800" b="1" dirty="0">
                <a:latin typeface="Meiryo UI" panose="020B0604030504040204" pitchFamily="50" charset="-128"/>
                <a:ea typeface="Meiryo UI" panose="020B0604030504040204" pitchFamily="50" charset="-128"/>
              </a:rPr>
              <a:t>・洗濯</a:t>
            </a:r>
            <a:endParaRPr lang="en-US" altLang="ja-JP" sz="2800" b="1"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清潔な衣服を着ることだけでなく、季節に合った服装をすることを伝えていきましょう。</a:t>
            </a:r>
            <a:endParaRPr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服が汚れていたりしていないか、毎日同じ服ばかり着ていないか、サイズはあっているのかなどもチェックしましょう。</a:t>
            </a:r>
            <a:endParaRPr lang="en-US" altLang="ja-JP" sz="2400" dirty="0">
              <a:latin typeface="Meiryo UI" panose="020B0604030504040204" pitchFamily="50" charset="-128"/>
              <a:ea typeface="Meiryo UI" panose="020B0604030504040204" pitchFamily="50" charset="-128"/>
            </a:endParaRPr>
          </a:p>
          <a:p>
            <a:pPr marL="0" indent="0">
              <a:buNone/>
            </a:pPr>
            <a:r>
              <a:rPr lang="ja-JP" altLang="en-US" sz="2800" b="1" dirty="0">
                <a:latin typeface="Meiryo UI" panose="020B0604030504040204" pitchFamily="50" charset="-128"/>
                <a:ea typeface="Meiryo UI" panose="020B0604030504040204" pitchFamily="50" charset="-128"/>
              </a:rPr>
              <a:t>・掃除</a:t>
            </a:r>
            <a:endParaRPr lang="en-US" altLang="ja-JP" sz="2800" b="1"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安心安全な生活を送るための基本。子どもの居室や共有部分、施設全体を常に清潔に保っておきます。子どもたちの精神状態や健康状態を把握することにもつながります。</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☆職員がよい環境を整えることは子ども自身の存在を肯定すること（人として尊ぶこと）</a:t>
            </a:r>
            <a:endParaRPr lang="en-US" altLang="ja-JP" sz="2400" dirty="0">
              <a:latin typeface="Meiryo UI" panose="020B0604030504040204" pitchFamily="50" charset="-128"/>
              <a:ea typeface="Meiryo UI" panose="020B0604030504040204" pitchFamily="50" charset="-128"/>
            </a:endParaRPr>
          </a:p>
          <a:p>
            <a:pPr marL="0" indent="0">
              <a:buNone/>
            </a:pPr>
            <a:r>
              <a:rPr lang="ja-JP" altLang="en-US" sz="2800" b="1" dirty="0">
                <a:latin typeface="Meiryo UI" panose="020B0604030504040204" pitchFamily="50" charset="-128"/>
                <a:ea typeface="Meiryo UI" panose="020B0604030504040204" pitchFamily="50" charset="-128"/>
              </a:rPr>
              <a:t>→そのためには自分自身が家事スキルを身に着け、絶えずスキルアップしていくことが大切！</a:t>
            </a:r>
          </a:p>
        </p:txBody>
      </p:sp>
    </p:spTree>
    <p:extLst>
      <p:ext uri="{BB962C8B-B14F-4D97-AF65-F5344CB8AC3E}">
        <p14:creationId xmlns:p14="http://schemas.microsoft.com/office/powerpoint/2010/main" val="1746097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838200" y="365125"/>
            <a:ext cx="10515600" cy="967489"/>
          </a:xfrm>
        </p:spPr>
        <p:txBody>
          <a:bodyPr>
            <a:normAutofit/>
          </a:bodyPr>
          <a:lstStyle/>
          <a:p>
            <a:r>
              <a:rPr kumimoji="1" lang="ja-JP" altLang="en-US" sz="4000" b="1" dirty="0">
                <a:latin typeface="Meiryo UI" panose="020B0604030504040204" pitchFamily="50" charset="-128"/>
                <a:ea typeface="Meiryo UI" panose="020B0604030504040204" pitchFamily="50" charset="-128"/>
              </a:rPr>
              <a:t>▢職員一人ひとりが、「施設の顔」です</a:t>
            </a:r>
          </a:p>
        </p:txBody>
      </p:sp>
      <p:sp>
        <p:nvSpPr>
          <p:cNvPr id="5" name="コンテンツ プレースホルダー 4"/>
          <p:cNvSpPr>
            <a:spLocks noGrp="1"/>
          </p:cNvSpPr>
          <p:nvPr>
            <p:ph idx="1"/>
          </p:nvPr>
        </p:nvSpPr>
        <p:spPr>
          <a:xfrm>
            <a:off x="838200" y="1424763"/>
            <a:ext cx="10515600" cy="4752200"/>
          </a:xfrm>
        </p:spPr>
        <p:txBody>
          <a:bodyPr>
            <a:normAutofit/>
          </a:bodyPr>
          <a:lstStyle/>
          <a:p>
            <a:r>
              <a:rPr kumimoji="1" lang="ja-JP" altLang="en-US" b="1" dirty="0">
                <a:latin typeface="Meiryo UI" panose="020B0604030504040204" pitchFamily="50" charset="-128"/>
                <a:ea typeface="Meiryo UI" panose="020B0604030504040204" pitchFamily="50" charset="-128"/>
              </a:rPr>
              <a:t>基本的な社会的スキルを身につけましょう</a:t>
            </a:r>
            <a:endParaRPr kumimoji="1" lang="en-US" altLang="ja-JP" b="1"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幼稚園、小学校、中学校、高校、さらに地域の方々と触れ合う機会も多い</a:t>
            </a:r>
            <a:endParaRPr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職員一人ひとりが、施設の顔（代表）であるという意識を持つことが大切です</a:t>
            </a:r>
            <a:endParaRPr lang="en-US" altLang="ja-JP" sz="2400" dirty="0">
              <a:latin typeface="Meiryo UI" panose="020B0604030504040204" pitchFamily="50" charset="-128"/>
              <a:ea typeface="Meiryo UI" panose="020B0604030504040204" pitchFamily="50" charset="-128"/>
            </a:endParaRPr>
          </a:p>
          <a:p>
            <a:pPr marL="0" indent="0">
              <a:buNone/>
            </a:pPr>
            <a:endParaRPr kumimoji="1" lang="en-US" altLang="ja-JP" sz="2400"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接遇の大切さ</a:t>
            </a:r>
            <a:endParaRPr kumimoji="1" lang="en-US" altLang="ja-JP" b="1" dirty="0">
              <a:latin typeface="Meiryo UI" panose="020B0604030504040204" pitchFamily="50" charset="-128"/>
              <a:ea typeface="Meiryo UI" panose="020B0604030504040204" pitchFamily="50" charset="-128"/>
            </a:endParaRPr>
          </a:p>
          <a:p>
            <a:pPr marL="0" indent="0">
              <a:buNone/>
            </a:pPr>
            <a:r>
              <a:rPr kumimoji="1" lang="ja-JP" altLang="en-US" sz="2400" dirty="0">
                <a:latin typeface="Meiryo UI" panose="020B0604030504040204" pitchFamily="50" charset="-128"/>
                <a:ea typeface="Meiryo UI" panose="020B0604030504040204" pitchFamily="50" charset="-128"/>
              </a:rPr>
              <a:t>　　　「接遇」は、人間関係を円滑にするために必要な知識と行動。</a:t>
            </a:r>
            <a:endParaRPr kumimoji="1"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まずは職員同士がお互いの存在を尊重し、気持ちよく仕事ができる環境作りを</a:t>
            </a:r>
            <a:endParaRPr lang="en-US" altLang="ja-JP" sz="2400" dirty="0">
              <a:latin typeface="Meiryo UI" panose="020B0604030504040204" pitchFamily="50" charset="-128"/>
              <a:ea typeface="Meiryo UI" panose="020B0604030504040204" pitchFamily="50" charset="-128"/>
            </a:endParaRPr>
          </a:p>
          <a:p>
            <a:pPr marL="0" indent="0">
              <a:buNone/>
            </a:pPr>
            <a:r>
              <a:rPr kumimoji="1" lang="ja-JP" altLang="en-US" sz="2400" dirty="0">
                <a:latin typeface="Meiryo UI" panose="020B0604030504040204" pitchFamily="50" charset="-128"/>
                <a:ea typeface="Meiryo UI" panose="020B0604030504040204" pitchFamily="50" charset="-128"/>
              </a:rPr>
              <a:t>　　目指しましょう。</a:t>
            </a:r>
          </a:p>
        </p:txBody>
      </p:sp>
    </p:spTree>
    <p:extLst>
      <p:ext uri="{BB962C8B-B14F-4D97-AF65-F5344CB8AC3E}">
        <p14:creationId xmlns:p14="http://schemas.microsoft.com/office/powerpoint/2010/main" val="3075737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title"/>
          </p:nvPr>
        </p:nvSpPr>
        <p:spPr>
          <a:xfrm>
            <a:off x="838200" y="365125"/>
            <a:ext cx="10515600" cy="9683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rial"/>
              <a:buNone/>
            </a:pPr>
            <a:r>
              <a:rPr lang="ja-JP" sz="4000" dirty="0">
                <a:latin typeface="Meiryo UI" panose="020B0604030504040204" pitchFamily="50" charset="-128"/>
                <a:ea typeface="Meiryo UI" panose="020B0604030504040204" pitchFamily="50" charset="-128"/>
                <a:sym typeface="Arial"/>
              </a:rPr>
              <a:t>児童養護施設職員に求められる専門性</a:t>
            </a:r>
            <a:endParaRPr dirty="0">
              <a:latin typeface="Meiryo UI" panose="020B0604030504040204" pitchFamily="50" charset="-128"/>
              <a:ea typeface="Meiryo UI" panose="020B0604030504040204" pitchFamily="50" charset="-128"/>
            </a:endParaRPr>
          </a:p>
        </p:txBody>
      </p:sp>
      <p:sp>
        <p:nvSpPr>
          <p:cNvPr id="89" name="Google Shape;89;p1"/>
          <p:cNvSpPr txBox="1">
            <a:spLocks noGrp="1"/>
          </p:cNvSpPr>
          <p:nvPr>
            <p:ph type="body" idx="1"/>
          </p:nvPr>
        </p:nvSpPr>
        <p:spPr>
          <a:xfrm>
            <a:off x="838200" y="1782762"/>
            <a:ext cx="10629900" cy="49196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None/>
            </a:pPr>
            <a:r>
              <a:rPr lang="ja-JP" sz="2400" dirty="0">
                <a:latin typeface="Meiryo UI" panose="020B0604030504040204" pitchFamily="50" charset="-128"/>
                <a:ea typeface="Meiryo UI" panose="020B0604030504040204" pitchFamily="50" charset="-128"/>
              </a:rPr>
              <a:t>■</a:t>
            </a:r>
            <a:r>
              <a:rPr lang="ja-JP" sz="2400" dirty="0">
                <a:latin typeface="Meiryo UI" panose="020B0604030504040204" pitchFamily="50" charset="-128"/>
                <a:ea typeface="Meiryo UI" panose="020B0604030504040204" pitchFamily="50" charset="-128"/>
                <a:sym typeface="Arial"/>
              </a:rPr>
              <a:t>社会的養護における自らの専門性と役割を理解し、これらの</a:t>
            </a:r>
            <a:r>
              <a:rPr lang="ja-JP" altLang="en-US" sz="2400" dirty="0">
                <a:latin typeface="Meiryo UI" panose="020B0604030504040204" pitchFamily="50" charset="-128"/>
                <a:ea typeface="Meiryo UI" panose="020B0604030504040204" pitchFamily="50" charset="-128"/>
                <a:sym typeface="Arial"/>
              </a:rPr>
              <a:t>向上</a:t>
            </a:r>
            <a:r>
              <a:rPr lang="ja-JP" sz="2400" dirty="0">
                <a:latin typeface="Meiryo UI" panose="020B0604030504040204" pitchFamily="50" charset="-128"/>
                <a:ea typeface="Meiryo UI" panose="020B0604030504040204" pitchFamily="50" charset="-128"/>
                <a:sym typeface="Arial"/>
              </a:rPr>
              <a:t>を図り続ける姿勢と、</a:t>
            </a:r>
            <a:endParaRPr lang="en-US" altLang="ja-JP" sz="2400" dirty="0">
              <a:latin typeface="Meiryo UI" panose="020B0604030504040204" pitchFamily="50" charset="-128"/>
              <a:ea typeface="Meiryo UI" panose="020B0604030504040204" pitchFamily="50" charset="-128"/>
              <a:sym typeface="Arial"/>
            </a:endParaRPr>
          </a:p>
          <a:p>
            <a:pPr marL="0" lvl="0" indent="0" algn="l" rtl="0">
              <a:lnSpc>
                <a:spcPct val="90000"/>
              </a:lnSpc>
              <a:spcBef>
                <a:spcPts val="0"/>
              </a:spcBef>
              <a:spcAft>
                <a:spcPts val="0"/>
              </a:spcAft>
              <a:buNone/>
            </a:pPr>
            <a:r>
              <a:rPr lang="en-US" altLang="ja-JP" sz="2400" dirty="0">
                <a:latin typeface="Meiryo UI" panose="020B0604030504040204" pitchFamily="50" charset="-128"/>
                <a:ea typeface="Meiryo UI" panose="020B0604030504040204" pitchFamily="50" charset="-128"/>
              </a:rPr>
              <a:t> </a:t>
            </a:r>
            <a:r>
              <a:rPr lang="ja-JP" altLang="en-US" sz="2400" dirty="0">
                <a:latin typeface="Meiryo UI" panose="020B0604030504040204" pitchFamily="50" charset="-128"/>
                <a:ea typeface="Meiryo UI" panose="020B0604030504040204" pitchFamily="50" charset="-128"/>
                <a:sym typeface="Arial"/>
              </a:rPr>
              <a:t>　</a:t>
            </a:r>
            <a:r>
              <a:rPr lang="ja-JP" sz="2400" dirty="0">
                <a:latin typeface="Meiryo UI" panose="020B0604030504040204" pitchFamily="50" charset="-128"/>
                <a:ea typeface="Meiryo UI" panose="020B0604030504040204" pitchFamily="50" charset="-128"/>
                <a:sym typeface="Arial"/>
              </a:rPr>
              <a:t>そのために必要な資質・倫理観（倫理）・知識・技術</a:t>
            </a:r>
            <a:endParaRPr sz="2400" dirty="0">
              <a:latin typeface="Meiryo UI" panose="020B0604030504040204" pitchFamily="50" charset="-128"/>
              <a:ea typeface="Meiryo UI" panose="020B0604030504040204" pitchFamily="50" charset="-128"/>
              <a:sym typeface="Arial"/>
            </a:endParaRPr>
          </a:p>
          <a:p>
            <a:pPr marL="0" lvl="0" indent="0" algn="l" rtl="0">
              <a:lnSpc>
                <a:spcPct val="90000"/>
              </a:lnSpc>
              <a:spcBef>
                <a:spcPts val="1000"/>
              </a:spcBef>
              <a:spcAft>
                <a:spcPts val="0"/>
              </a:spcAft>
              <a:buNone/>
            </a:pPr>
            <a:r>
              <a:rPr lang="ja-JP" sz="2400" dirty="0">
                <a:latin typeface="Meiryo UI" panose="020B0604030504040204" pitchFamily="50" charset="-128"/>
                <a:ea typeface="Meiryo UI" panose="020B0604030504040204" pitchFamily="50" charset="-128"/>
              </a:rPr>
              <a:t>■</a:t>
            </a:r>
            <a:r>
              <a:rPr lang="ja-JP" sz="2400" dirty="0">
                <a:latin typeface="Meiryo UI" panose="020B0604030504040204" pitchFamily="50" charset="-128"/>
                <a:ea typeface="Meiryo UI" panose="020B0604030504040204" pitchFamily="50" charset="-128"/>
                <a:sym typeface="Arial"/>
              </a:rPr>
              <a:t>子どもの権利擁護を基盤とし、傷ついた子どもに対し、安心・安全を</a:t>
            </a:r>
            <a:r>
              <a:rPr lang="ja-JP" sz="2400" dirty="0">
                <a:latin typeface="Meiryo UI" panose="020B0604030504040204" pitchFamily="50" charset="-128"/>
                <a:ea typeface="Meiryo UI" panose="020B0604030504040204" pitchFamily="50" charset="-128"/>
              </a:rPr>
              <a:t>保障</a:t>
            </a:r>
            <a:r>
              <a:rPr lang="ja-JP" sz="2400" dirty="0">
                <a:latin typeface="Meiryo UI" panose="020B0604030504040204" pitchFamily="50" charset="-128"/>
                <a:ea typeface="Meiryo UI" panose="020B0604030504040204" pitchFamily="50" charset="-128"/>
                <a:sym typeface="Arial"/>
              </a:rPr>
              <a:t>できる養育</a:t>
            </a:r>
            <a:endParaRPr lang="en-US" altLang="ja-JP" sz="2400" dirty="0">
              <a:latin typeface="Meiryo UI" panose="020B0604030504040204" pitchFamily="50" charset="-128"/>
              <a:ea typeface="Meiryo UI" panose="020B0604030504040204" pitchFamily="50" charset="-128"/>
              <a:sym typeface="Arial"/>
            </a:endParaRPr>
          </a:p>
          <a:p>
            <a:pPr marL="0" lvl="0" indent="0" algn="l" rtl="0">
              <a:lnSpc>
                <a:spcPct val="90000"/>
              </a:lnSpc>
              <a:spcBef>
                <a:spcPts val="1000"/>
              </a:spcBef>
              <a:spcAft>
                <a:spcPts val="0"/>
              </a:spcAft>
              <a:buNone/>
            </a:pPr>
            <a:r>
              <a:rPr lang="en-US" altLang="ja-JP" sz="2400" dirty="0">
                <a:latin typeface="Meiryo UI" panose="020B0604030504040204" pitchFamily="50" charset="-128"/>
                <a:ea typeface="Meiryo UI" panose="020B0604030504040204" pitchFamily="50" charset="-128"/>
              </a:rPr>
              <a:t>   </a:t>
            </a:r>
            <a:r>
              <a:rPr lang="ja-JP" sz="2400" dirty="0">
                <a:latin typeface="Meiryo UI" panose="020B0604030504040204" pitchFamily="50" charset="-128"/>
                <a:ea typeface="Meiryo UI" panose="020B0604030504040204" pitchFamily="50" charset="-128"/>
                <a:sym typeface="Arial"/>
              </a:rPr>
              <a:t>環境を構築するために必要な価値観（倫理）・知識・技術</a:t>
            </a:r>
            <a:endParaRPr sz="2400" dirty="0">
              <a:latin typeface="Meiryo UI" panose="020B0604030504040204" pitchFamily="50" charset="-128"/>
              <a:ea typeface="Meiryo UI" panose="020B0604030504040204" pitchFamily="50" charset="-128"/>
              <a:sym typeface="Arial"/>
            </a:endParaRPr>
          </a:p>
          <a:p>
            <a:pPr marL="0" lvl="0" indent="0" algn="l" rtl="0">
              <a:lnSpc>
                <a:spcPct val="90000"/>
              </a:lnSpc>
              <a:spcBef>
                <a:spcPts val="1000"/>
              </a:spcBef>
              <a:spcAft>
                <a:spcPts val="0"/>
              </a:spcAft>
              <a:buNone/>
            </a:pPr>
            <a:r>
              <a:rPr lang="ja-JP" sz="2400" dirty="0">
                <a:latin typeface="Meiryo UI" panose="020B0604030504040204" pitchFamily="50" charset="-128"/>
                <a:ea typeface="Meiryo UI" panose="020B0604030504040204" pitchFamily="50" charset="-128"/>
              </a:rPr>
              <a:t>■</a:t>
            </a:r>
            <a:r>
              <a:rPr lang="ja-JP" sz="2400" dirty="0">
                <a:latin typeface="Meiryo UI" panose="020B0604030504040204" pitchFamily="50" charset="-128"/>
                <a:ea typeface="Meiryo UI" panose="020B0604030504040204" pitchFamily="50" charset="-128"/>
                <a:sym typeface="Arial"/>
              </a:rPr>
              <a:t>社会的養護に関連する法制度の理解</a:t>
            </a:r>
            <a:endParaRPr sz="2400" dirty="0">
              <a:latin typeface="Meiryo UI" panose="020B0604030504040204" pitchFamily="50" charset="-128"/>
              <a:ea typeface="Meiryo UI" panose="020B0604030504040204" pitchFamily="50" charset="-128"/>
              <a:sym typeface="Arial"/>
            </a:endParaRPr>
          </a:p>
          <a:p>
            <a:pPr marL="0" lvl="0" indent="0" algn="l" rtl="0">
              <a:lnSpc>
                <a:spcPct val="90000"/>
              </a:lnSpc>
              <a:spcBef>
                <a:spcPts val="1000"/>
              </a:spcBef>
              <a:spcAft>
                <a:spcPts val="0"/>
              </a:spcAft>
              <a:buNone/>
            </a:pPr>
            <a:r>
              <a:rPr lang="ja-JP" sz="2400" dirty="0">
                <a:latin typeface="Meiryo UI" panose="020B0604030504040204" pitchFamily="50" charset="-128"/>
                <a:ea typeface="Meiryo UI" panose="020B0604030504040204" pitchFamily="50" charset="-128"/>
              </a:rPr>
              <a:t>■</a:t>
            </a:r>
            <a:r>
              <a:rPr lang="ja-JP" sz="2400" dirty="0">
                <a:latin typeface="Meiryo UI" panose="020B0604030504040204" pitchFamily="50" charset="-128"/>
                <a:ea typeface="Meiryo UI" panose="020B0604030504040204" pitchFamily="50" charset="-128"/>
                <a:sym typeface="Arial"/>
              </a:rPr>
              <a:t>子どもと家族を支援するために必要な価値観（倫理）・知識・技術</a:t>
            </a:r>
            <a:endParaRPr sz="2400" dirty="0">
              <a:latin typeface="Meiryo UI" panose="020B0604030504040204" pitchFamily="50" charset="-128"/>
              <a:ea typeface="Meiryo UI" panose="020B0604030504040204" pitchFamily="50" charset="-128"/>
              <a:sym typeface="Arial"/>
            </a:endParaRPr>
          </a:p>
          <a:p>
            <a:pPr marL="0" lvl="0" indent="0" algn="l" rtl="0">
              <a:lnSpc>
                <a:spcPct val="90000"/>
              </a:lnSpc>
              <a:spcBef>
                <a:spcPts val="1000"/>
              </a:spcBef>
              <a:spcAft>
                <a:spcPts val="0"/>
              </a:spcAft>
              <a:buNone/>
            </a:pPr>
            <a:r>
              <a:rPr lang="ja-JP" sz="2400" dirty="0">
                <a:latin typeface="Meiryo UI" panose="020B0604030504040204" pitchFamily="50" charset="-128"/>
                <a:ea typeface="Meiryo UI" panose="020B0604030504040204" pitchFamily="50" charset="-128"/>
              </a:rPr>
              <a:t>■</a:t>
            </a:r>
            <a:r>
              <a:rPr lang="ja-JP" sz="2400" dirty="0">
                <a:latin typeface="Meiryo UI" panose="020B0604030504040204" pitchFamily="50" charset="-128"/>
                <a:ea typeface="Meiryo UI" panose="020B0604030504040204" pitchFamily="50" charset="-128"/>
                <a:sym typeface="Arial"/>
              </a:rPr>
              <a:t>組織の一員として必要な価値観（倫理）・知識・技術</a:t>
            </a:r>
            <a:endParaRPr sz="2400" dirty="0">
              <a:latin typeface="Meiryo UI" panose="020B0604030504040204" pitchFamily="50" charset="-128"/>
              <a:ea typeface="Meiryo UI" panose="020B0604030504040204" pitchFamily="50" charset="-128"/>
              <a:sym typeface="Arial"/>
            </a:endParaRPr>
          </a:p>
          <a:p>
            <a:pPr marL="0" lvl="0" indent="0" algn="l" rtl="0">
              <a:lnSpc>
                <a:spcPct val="90000"/>
              </a:lnSpc>
              <a:spcBef>
                <a:spcPts val="1000"/>
              </a:spcBef>
              <a:spcAft>
                <a:spcPts val="0"/>
              </a:spcAft>
              <a:buNone/>
            </a:pPr>
            <a:r>
              <a:rPr lang="ja-JP" sz="2400" dirty="0">
                <a:latin typeface="Meiryo UI" panose="020B0604030504040204" pitchFamily="50" charset="-128"/>
                <a:ea typeface="Meiryo UI" panose="020B0604030504040204" pitchFamily="50" charset="-128"/>
              </a:rPr>
              <a:t>■</a:t>
            </a:r>
            <a:r>
              <a:rPr lang="ja-JP" sz="2400" dirty="0">
                <a:latin typeface="Meiryo UI" panose="020B0604030504040204" pitchFamily="50" charset="-128"/>
                <a:ea typeface="Meiryo UI" panose="020B0604030504040204" pitchFamily="50" charset="-128"/>
                <a:sym typeface="Arial"/>
              </a:rPr>
              <a:t>多職種協働チームにおける自らの専門領域（福祉、心理、FSW等）の位置づけと</a:t>
            </a:r>
            <a:endParaRPr lang="en-US" altLang="ja-JP" sz="2400" dirty="0">
              <a:latin typeface="Meiryo UI" panose="020B0604030504040204" pitchFamily="50" charset="-128"/>
              <a:ea typeface="Meiryo UI" panose="020B0604030504040204" pitchFamily="50" charset="-128"/>
              <a:sym typeface="Arial"/>
            </a:endParaRPr>
          </a:p>
          <a:p>
            <a:pPr marL="0" lvl="0" indent="0" algn="l" rtl="0">
              <a:lnSpc>
                <a:spcPct val="90000"/>
              </a:lnSpc>
              <a:spcBef>
                <a:spcPts val="1000"/>
              </a:spcBef>
              <a:spcAft>
                <a:spcPts val="0"/>
              </a:spcAft>
              <a:buNone/>
            </a:pPr>
            <a:r>
              <a:rPr lang="en-US" altLang="ja-JP" sz="2400" dirty="0">
                <a:latin typeface="Meiryo UI" panose="020B0604030504040204" pitchFamily="50" charset="-128"/>
                <a:ea typeface="Meiryo UI" panose="020B0604030504040204" pitchFamily="50" charset="-128"/>
              </a:rPr>
              <a:t>   </a:t>
            </a:r>
            <a:r>
              <a:rPr lang="ja-JP" sz="2400" dirty="0">
                <a:latin typeface="Meiryo UI" panose="020B0604030504040204" pitchFamily="50" charset="-128"/>
                <a:ea typeface="Meiryo UI" panose="020B0604030504040204" pitchFamily="50" charset="-128"/>
                <a:sym typeface="Arial"/>
              </a:rPr>
              <a:t>チームアプローチの展開</a:t>
            </a:r>
            <a:endParaRPr sz="2400" dirty="0">
              <a:latin typeface="Meiryo UI" panose="020B0604030504040204" pitchFamily="50" charset="-128"/>
              <a:ea typeface="Meiryo UI" panose="020B0604030504040204" pitchFamily="50" charset="-128"/>
              <a:sym typeface="Arial"/>
            </a:endParaRPr>
          </a:p>
          <a:p>
            <a:pPr marL="0" lvl="0" indent="0" algn="l" rtl="0">
              <a:lnSpc>
                <a:spcPct val="90000"/>
              </a:lnSpc>
              <a:spcBef>
                <a:spcPts val="1000"/>
              </a:spcBef>
              <a:spcAft>
                <a:spcPts val="0"/>
              </a:spcAft>
              <a:buNone/>
            </a:pPr>
            <a:r>
              <a:rPr lang="ja-JP" sz="2400" dirty="0">
                <a:latin typeface="Meiryo UI" panose="020B0604030504040204" pitchFamily="50" charset="-128"/>
                <a:ea typeface="Meiryo UI" panose="020B0604030504040204" pitchFamily="50" charset="-128"/>
              </a:rPr>
              <a:t>■</a:t>
            </a:r>
            <a:r>
              <a:rPr lang="ja-JP" sz="2400" dirty="0">
                <a:latin typeface="Meiryo UI" panose="020B0604030504040204" pitchFamily="50" charset="-128"/>
                <a:ea typeface="Meiryo UI" panose="020B0604030504040204" pitchFamily="50" charset="-128"/>
                <a:sym typeface="Arial"/>
              </a:rPr>
              <a:t>関係機関（里親も含む）や地域社会と連携、協働をはかることのできる職員として</a:t>
            </a:r>
            <a:endParaRPr lang="en-US" altLang="ja-JP" sz="2400" dirty="0">
              <a:latin typeface="Meiryo UI" panose="020B0604030504040204" pitchFamily="50" charset="-128"/>
              <a:ea typeface="Meiryo UI" panose="020B0604030504040204" pitchFamily="50" charset="-128"/>
              <a:sym typeface="Arial"/>
            </a:endParaRPr>
          </a:p>
          <a:p>
            <a:pPr marL="0" lvl="0" indent="0" algn="l" rtl="0">
              <a:lnSpc>
                <a:spcPct val="90000"/>
              </a:lnSpc>
              <a:spcBef>
                <a:spcPts val="1000"/>
              </a:spcBef>
              <a:spcAft>
                <a:spcPts val="0"/>
              </a:spcAft>
              <a:buNone/>
            </a:pPr>
            <a:r>
              <a:rPr lang="en-US" altLang="ja-JP" sz="2400" dirty="0">
                <a:latin typeface="Meiryo UI" panose="020B0604030504040204" pitchFamily="50" charset="-128"/>
                <a:ea typeface="Meiryo UI" panose="020B0604030504040204" pitchFamily="50" charset="-128"/>
              </a:rPr>
              <a:t>   </a:t>
            </a:r>
            <a:r>
              <a:rPr lang="ja-JP" sz="2400" dirty="0">
                <a:latin typeface="Meiryo UI" panose="020B0604030504040204" pitchFamily="50" charset="-128"/>
                <a:ea typeface="Meiryo UI" panose="020B0604030504040204" pitchFamily="50" charset="-128"/>
                <a:sym typeface="Arial"/>
              </a:rPr>
              <a:t>必要な社会性・価値観（倫理）・知識・技術</a:t>
            </a:r>
            <a:endParaRPr dirty="0">
              <a:latin typeface="Meiryo UI" panose="020B0604030504040204" pitchFamily="50" charset="-128"/>
              <a:ea typeface="Meiryo UI" panose="020B0604030504040204" pitchFamily="50" charset="-128"/>
            </a:endParaRPr>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372</TotalTime>
  <Words>4082</Words>
  <Application>Microsoft Office PowerPoint</Application>
  <PresentationFormat>ワイド画面</PresentationFormat>
  <Paragraphs>235</Paragraphs>
  <Slides>15</Slides>
  <Notes>15</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15</vt:i4>
      </vt:variant>
    </vt:vector>
  </HeadingPairs>
  <TitlesOfParts>
    <vt:vector size="21" baseType="lpstr">
      <vt:lpstr>Meiryo UI</vt:lpstr>
      <vt:lpstr>MS PGothic</vt:lpstr>
      <vt:lpstr>游ゴシック</vt:lpstr>
      <vt:lpstr>游ゴシック Light</vt:lpstr>
      <vt:lpstr>Arial</vt:lpstr>
      <vt:lpstr>Office テーマ</vt:lpstr>
      <vt:lpstr>②資質と倫理</vt:lpstr>
      <vt:lpstr>▢本領域で獲得するスキル</vt:lpstr>
      <vt:lpstr>▢自分自身の心と身体の健康管理が基本</vt:lpstr>
      <vt:lpstr>▢子どもの健康も管理しよう</vt:lpstr>
      <vt:lpstr>▢法人や施設の理念、倫理規程を理解しましょう</vt:lpstr>
      <vt:lpstr>(参考）全国児童養護施設協議会 倫理綱領　　　　　　　　　　　　</vt:lpstr>
      <vt:lpstr>▢ 生活を営むことを大切にしよう</vt:lpstr>
      <vt:lpstr>▢職員一人ひとりが、「施設の顔」です</vt:lpstr>
      <vt:lpstr>児童養護施設職員に求められる専門性</vt:lpstr>
      <vt:lpstr>▢専門職として「５つの力」を身につけましょう</vt:lpstr>
      <vt:lpstr>▢見立て、実践、振り返りを習慣化しましょう</vt:lpstr>
      <vt:lpstr>▢チームケアの大切さ</vt:lpstr>
      <vt:lpstr>▢自分の考え、思いをどう伝えるか</vt:lpstr>
      <vt:lpstr>▢防災、救急等リスクに対する知識と技術の習得</vt:lpstr>
      <vt:lpstr>▢まとめ</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②資質と倫理</dc:title>
  <dc:creator>亜衣 川口</dc:creator>
  <cp:lastModifiedBy>hiroshi@jiaikai.local</cp:lastModifiedBy>
  <cp:revision>44</cp:revision>
  <cp:lastPrinted>2021-03-19T02:16:08Z</cp:lastPrinted>
  <dcterms:created xsi:type="dcterms:W3CDTF">2021-03-03T14:41:41Z</dcterms:created>
  <dcterms:modified xsi:type="dcterms:W3CDTF">2021-03-29T05:17:50Z</dcterms:modified>
</cp:coreProperties>
</file>