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80" r:id="rId3"/>
    <p:sldId id="257" r:id="rId4"/>
    <p:sldId id="302" r:id="rId5"/>
    <p:sldId id="277" r:id="rId6"/>
    <p:sldId id="301" r:id="rId7"/>
    <p:sldId id="284" r:id="rId8"/>
    <p:sldId id="286" r:id="rId9"/>
    <p:sldId id="295" r:id="rId10"/>
    <p:sldId id="300" r:id="rId11"/>
    <p:sldId id="290" r:id="rId12"/>
    <p:sldId id="292" r:id="rId13"/>
    <p:sldId id="291" r:id="rId14"/>
    <p:sldId id="285" r:id="rId15"/>
    <p:sldId id="299" r:id="rId16"/>
  </p:sldIdLst>
  <p:sldSz cx="12192000" cy="6858000"/>
  <p:notesSz cx="6770688" cy="99028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32" autoAdjust="0"/>
  </p:normalViewPr>
  <p:slideViewPr>
    <p:cSldViewPr snapToGrid="0">
      <p:cViewPr varScale="1">
        <p:scale>
          <a:sx n="78" d="100"/>
          <a:sy n="78" d="100"/>
        </p:scale>
        <p:origin x="180" y="60"/>
      </p:cViewPr>
      <p:guideLst/>
    </p:cSldViewPr>
  </p:slideViewPr>
  <p:outlineViewPr>
    <p:cViewPr>
      <p:scale>
        <a:sx n="33" d="100"/>
        <a:sy n="33" d="100"/>
      </p:scale>
      <p:origin x="0" y="-2416"/>
    </p:cViewPr>
  </p:outlineViewPr>
  <p:notesTextViewPr>
    <p:cViewPr>
      <p:scale>
        <a:sx n="1" d="1"/>
        <a:sy n="1" d="1"/>
      </p:scale>
      <p:origin x="0" y="0"/>
    </p:cViewPr>
  </p:notesTextViewPr>
  <p:sorterViewPr>
    <p:cViewPr>
      <p:scale>
        <a:sx n="100" d="100"/>
        <a:sy n="100" d="100"/>
      </p:scale>
      <p:origin x="0" y="0"/>
    </p:cViewPr>
  </p:sorterViewPr>
  <p:notesViewPr>
    <p:cSldViewPr snapToGrid="0">
      <p:cViewPr>
        <p:scale>
          <a:sx n="75" d="100"/>
          <a:sy n="75" d="100"/>
        </p:scale>
        <p:origin x="2188" y="-5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33965" cy="496861"/>
          </a:xfrm>
          <a:prstGeom prst="rect">
            <a:avLst/>
          </a:prstGeom>
        </p:spPr>
        <p:txBody>
          <a:bodyPr vert="horz" lIns="91157" tIns="45578" rIns="91157" bIns="4557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35157" y="0"/>
            <a:ext cx="2933965" cy="496861"/>
          </a:xfrm>
          <a:prstGeom prst="rect">
            <a:avLst/>
          </a:prstGeom>
        </p:spPr>
        <p:txBody>
          <a:bodyPr vert="horz" lIns="91157" tIns="45578" rIns="91157" bIns="45578" rtlCol="0"/>
          <a:lstStyle>
            <a:lvl1pPr algn="r">
              <a:defRPr sz="1200"/>
            </a:lvl1pPr>
          </a:lstStyle>
          <a:p>
            <a:fld id="{9E3A0BCE-8D6D-4809-8482-629418690ED6}" type="datetimeFigureOut">
              <a:rPr kumimoji="1" lang="ja-JP" altLang="en-US" smtClean="0"/>
              <a:t>2021/4/1</a:t>
            </a:fld>
            <a:endParaRPr kumimoji="1" lang="ja-JP" altLang="en-US"/>
          </a:p>
        </p:txBody>
      </p:sp>
      <p:sp>
        <p:nvSpPr>
          <p:cNvPr id="4" name="スライド イメージ プレースホルダー 3"/>
          <p:cNvSpPr>
            <a:spLocks noGrp="1" noRot="1" noChangeAspect="1"/>
          </p:cNvSpPr>
          <p:nvPr>
            <p:ph type="sldImg" idx="2"/>
          </p:nvPr>
        </p:nvSpPr>
        <p:spPr>
          <a:xfrm>
            <a:off x="415925" y="1238250"/>
            <a:ext cx="5938838" cy="3341688"/>
          </a:xfrm>
          <a:prstGeom prst="rect">
            <a:avLst/>
          </a:prstGeom>
          <a:noFill/>
          <a:ln w="12700">
            <a:solidFill>
              <a:prstClr val="black"/>
            </a:solidFill>
          </a:ln>
        </p:spPr>
        <p:txBody>
          <a:bodyPr vert="horz" lIns="91157" tIns="45578" rIns="91157" bIns="45578" rtlCol="0" anchor="ctr"/>
          <a:lstStyle/>
          <a:p>
            <a:endParaRPr lang="ja-JP" altLang="en-US"/>
          </a:p>
        </p:txBody>
      </p:sp>
      <p:sp>
        <p:nvSpPr>
          <p:cNvPr id="5" name="ノート プレースホルダー 4"/>
          <p:cNvSpPr>
            <a:spLocks noGrp="1"/>
          </p:cNvSpPr>
          <p:nvPr>
            <p:ph type="body" sz="quarter" idx="3"/>
          </p:nvPr>
        </p:nvSpPr>
        <p:spPr>
          <a:xfrm>
            <a:off x="677069" y="4765734"/>
            <a:ext cx="5416550" cy="3899238"/>
          </a:xfrm>
          <a:prstGeom prst="rect">
            <a:avLst/>
          </a:prstGeom>
        </p:spPr>
        <p:txBody>
          <a:bodyPr vert="horz" lIns="91157" tIns="45578" rIns="91157" bIns="4557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05966"/>
            <a:ext cx="2933965" cy="496860"/>
          </a:xfrm>
          <a:prstGeom prst="rect">
            <a:avLst/>
          </a:prstGeom>
        </p:spPr>
        <p:txBody>
          <a:bodyPr vert="horz" lIns="91157" tIns="45578" rIns="91157" bIns="4557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35157" y="9405966"/>
            <a:ext cx="2933965" cy="496860"/>
          </a:xfrm>
          <a:prstGeom prst="rect">
            <a:avLst/>
          </a:prstGeom>
        </p:spPr>
        <p:txBody>
          <a:bodyPr vert="horz" lIns="91157" tIns="45578" rIns="91157" bIns="45578" rtlCol="0" anchor="b"/>
          <a:lstStyle>
            <a:lvl1pPr algn="r">
              <a:defRPr sz="1200"/>
            </a:lvl1pPr>
          </a:lstStyle>
          <a:p>
            <a:fld id="{21EE217F-7F2E-4B33-AB48-18194370E7AC}" type="slidenum">
              <a:rPr kumimoji="1" lang="ja-JP" altLang="en-US" smtClean="0"/>
              <a:t>‹#›</a:t>
            </a:fld>
            <a:endParaRPr kumimoji="1" lang="ja-JP" altLang="en-US"/>
          </a:p>
        </p:txBody>
      </p:sp>
    </p:spTree>
    <p:extLst>
      <p:ext uri="{BB962C8B-B14F-4D97-AF65-F5344CB8AC3E}">
        <p14:creationId xmlns:p14="http://schemas.microsoft.com/office/powerpoint/2010/main" val="24676397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a:t>
            </a:fld>
            <a:endParaRPr kumimoji="1" lang="ja-JP" altLang="en-US"/>
          </a:p>
        </p:txBody>
      </p:sp>
    </p:spTree>
    <p:extLst>
      <p:ext uri="{BB962C8B-B14F-4D97-AF65-F5344CB8AC3E}">
        <p14:creationId xmlns:p14="http://schemas.microsoft.com/office/powerpoint/2010/main" val="369079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5925" y="4681067"/>
            <a:ext cx="5938838" cy="5631334"/>
          </a:xfrm>
        </p:spPr>
        <p:txBody>
          <a:bodyPr/>
          <a:lstStyle/>
          <a:p>
            <a:r>
              <a:rPr lang="ja-JP" altLang="en-US" sz="1800" dirty="0">
                <a:latin typeface="Meiryo UI" panose="020B0604030504040204" pitchFamily="50" charset="-128"/>
                <a:ea typeface="Meiryo UI" panose="020B0604030504040204" pitchFamily="50" charset="-128"/>
              </a:rPr>
              <a:t>・「ケース」という言葉には、「事例」だけでなく、「困難」「問題」といった意味も含まれる。その意味では、子どもが生活する上で問題となっていること、つまり施設で暮らしている状況そのものが「ケース」であるとも言え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・ケースに向き合う姿勢⇒個別化、自己決定、秘密保持など対人援助の基本的な原則を守る</a:t>
            </a:r>
            <a:endParaRPr lang="en-US" altLang="ja-JP" sz="1800" dirty="0">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「バイステックの７原則」として有名な著書を紹介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F.P.</a:t>
            </a:r>
            <a:r>
              <a:rPr lang="ja-JP" altLang="en-US" sz="1800" dirty="0">
                <a:latin typeface="Meiryo UI" panose="020B0604030504040204" pitchFamily="50" charset="-128"/>
                <a:ea typeface="Meiryo UI" panose="020B0604030504040204" pitchFamily="50" charset="-128"/>
              </a:rPr>
              <a:t>バイステック</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ケースワークの原則　援助関係を形成する　　</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技法</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（誠信書房）</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ケースを理解する手立て⇒子どもの生活史や生活状況、家族や地域社会との関係性、心身の健康状態など、子どもの養育をとりまく状況を総体的にアセスメントすること。この際、子ども自身の強みや、問題解決に向けた努力、意向を最大限尊重する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・また、医学、心理学、社会学、法制度など社会福祉に近接する領域から、ケース理解のために必要となる最低限度の基礎的知識を習得しておくこと。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・ケース理解が偏見や思い込みに捕らわれないよう、</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やカンファレンスにより適時、客観的な検討を受ける必要がある</a:t>
            </a: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10</a:t>
            </a:fld>
            <a:endParaRPr kumimoji="1" lang="ja-JP" altLang="en-US"/>
          </a:p>
        </p:txBody>
      </p:sp>
    </p:spTree>
    <p:extLst>
      <p:ext uri="{BB962C8B-B14F-4D97-AF65-F5344CB8AC3E}">
        <p14:creationId xmlns:p14="http://schemas.microsoft.com/office/powerpoint/2010/main" val="23757432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8" y="4834466"/>
            <a:ext cx="5929491" cy="4089401"/>
          </a:xfrm>
        </p:spPr>
        <p:txBody>
          <a:bodyPr/>
          <a:lstStyle/>
          <a:p>
            <a:pPr>
              <a:spcAft>
                <a:spcPts val="598"/>
              </a:spcAft>
            </a:pP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OFF-JT</a:t>
            </a:r>
            <a:r>
              <a:rPr lang="ja-JP" altLang="en-US" sz="1800" dirty="0">
                <a:latin typeface="Meiryo UI" panose="020B0604030504040204" pitchFamily="50" charset="-128"/>
                <a:ea typeface="Meiryo UI" panose="020B0604030504040204" pitchFamily="50" charset="-128"/>
              </a:rPr>
              <a:t>には施設内で行う研修と外部に職員を派遣して行う研修の２つがある。</a:t>
            </a:r>
            <a:endParaRPr lang="en-US" altLang="ja-JP" sz="1800" dirty="0">
              <a:latin typeface="Meiryo UI" panose="020B0604030504040204" pitchFamily="50" charset="-128"/>
              <a:ea typeface="Meiryo UI" panose="020B0604030504040204" pitchFamily="50" charset="-128"/>
            </a:endParaRPr>
          </a:p>
          <a:p>
            <a:pPr>
              <a:spcAft>
                <a:spcPts val="598"/>
              </a:spcAft>
            </a:pP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以下の点を説明すること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・新任職員に対し年間にどのような内部研修を実施しているか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・新任職員に対し年間にどのような外部研修へ派遣しているか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Web</a:t>
            </a:r>
            <a:r>
              <a:rPr lang="ja-JP" altLang="en-US" sz="1800" dirty="0">
                <a:latin typeface="Meiryo UI" panose="020B0604030504040204" pitchFamily="50" charset="-128"/>
                <a:ea typeface="Meiryo UI" panose="020B0604030504040204" pitchFamily="50" charset="-128"/>
              </a:rPr>
              <a:t>研修を受ける際の機材、場所等について</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・研修の復命はどのような形で行うか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pPr>
              <a:spcAft>
                <a:spcPts val="598"/>
              </a:spcAft>
            </a:pPr>
            <a:r>
              <a:rPr lang="ja-JP" altLang="en-US" sz="1800" dirty="0">
                <a:latin typeface="Meiryo UI" panose="020B0604030504040204" pitchFamily="50" charset="-128"/>
                <a:ea typeface="Meiryo UI" panose="020B0604030504040204" pitchFamily="50" charset="-128"/>
              </a:rPr>
              <a:t>・外部研修については全養協</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改定児童養護施設の研修体系</a:t>
            </a:r>
            <a:r>
              <a:rPr lang="en-US" altLang="ja-JP" sz="1800" dirty="0">
                <a:latin typeface="Meiryo UI" panose="020B0604030504040204" pitchFamily="50" charset="-128"/>
                <a:ea typeface="Meiryo UI" panose="020B0604030504040204" pitchFamily="50" charset="-128"/>
              </a:rPr>
              <a:t>』p41</a:t>
            </a:r>
            <a:r>
              <a:rPr lang="ja-JP" altLang="en-US" sz="1800" dirty="0">
                <a:latin typeface="Meiryo UI" panose="020B0604030504040204" pitchFamily="50" charset="-128"/>
                <a:ea typeface="Meiryo UI" panose="020B0604030504040204" pitchFamily="50" charset="-128"/>
              </a:rPr>
              <a:t>資料４を参照しながら説明すること。</a:t>
            </a:r>
            <a:endParaRPr lang="en-US" altLang="ja-JP" sz="1600" dirty="0">
              <a:latin typeface="Meiryo UI" panose="020B0604030504040204" pitchFamily="50" charset="-128"/>
              <a:ea typeface="Meiryo UI" panose="020B0604030504040204" pitchFamily="50" charset="-128"/>
            </a:endParaRPr>
          </a:p>
          <a:p>
            <a:pPr>
              <a:spcAft>
                <a:spcPts val="598"/>
              </a:spcAft>
            </a:pPr>
            <a:r>
              <a:rPr lang="ja-JP" altLang="en-US" sz="16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平成</a:t>
            </a:r>
            <a:r>
              <a:rPr lang="en-US" altLang="ja-JP" sz="1800" dirty="0">
                <a:latin typeface="Meiryo UI" panose="020B0604030504040204" pitchFamily="50" charset="-128"/>
                <a:ea typeface="Meiryo UI" panose="020B0604030504040204" pitchFamily="50" charset="-128"/>
              </a:rPr>
              <a:t>29</a:t>
            </a:r>
            <a:r>
              <a:rPr lang="ja-JP" altLang="en-US" sz="1800" dirty="0">
                <a:latin typeface="Meiryo UI" panose="020B0604030504040204" pitchFamily="50" charset="-128"/>
                <a:ea typeface="Meiryo UI" panose="020B0604030504040204" pitchFamily="50" charset="-128"/>
              </a:rPr>
              <a:t>年度より民間の児童養護施設等の職員の給与改善を目的として、</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社会的養護処遇改善加算</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が措置費の費目として追加された。これらの研修を受講することが要件の一つになっている。</a:t>
            </a:r>
            <a:endParaRPr lang="en-US" altLang="ja-JP" sz="16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11</a:t>
            </a:fld>
            <a:endParaRPr kumimoji="1" lang="ja-JP" altLang="en-US"/>
          </a:p>
        </p:txBody>
      </p:sp>
    </p:spTree>
    <p:extLst>
      <p:ext uri="{BB962C8B-B14F-4D97-AF65-F5344CB8AC3E}">
        <p14:creationId xmlns:p14="http://schemas.microsoft.com/office/powerpoint/2010/main" val="2651545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9" y="4765735"/>
            <a:ext cx="5929491" cy="4302066"/>
          </a:xfrm>
        </p:spPr>
        <p:txBody>
          <a:bodyPr/>
          <a:lstStyle/>
          <a:p>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SDS</a:t>
            </a:r>
            <a:r>
              <a:rPr lang="ja-JP" altLang="en-US" sz="1800" dirty="0">
                <a:latin typeface="Meiryo UI" panose="020B0604030504040204" pitchFamily="50" charset="-128"/>
                <a:ea typeface="Meiryo UI" panose="020B0604030504040204" pitchFamily="50" charset="-128"/>
              </a:rPr>
              <a:t>とは</a:t>
            </a:r>
            <a:r>
              <a:rPr lang="en-US" altLang="ja-JP" sz="1800" dirty="0">
                <a:latin typeface="Meiryo UI" panose="020B0604030504040204" pitchFamily="50" charset="-128"/>
                <a:ea typeface="Meiryo UI" panose="020B0604030504040204" pitchFamily="50" charset="-128"/>
              </a:rPr>
              <a:t>Self Development System(</a:t>
            </a:r>
            <a:r>
              <a:rPr lang="ja-JP" altLang="en-US" sz="1800" dirty="0">
                <a:latin typeface="Meiryo UI" panose="020B0604030504040204" pitchFamily="50" charset="-128"/>
                <a:ea typeface="Meiryo UI" panose="020B0604030504040204" pitchFamily="50" charset="-128"/>
              </a:rPr>
              <a:t>ｾﾙﾌ･ﾃﾞｨﾍﾞﾛｯﾌﾟﾒﾝﾄ･ｼｽﾃﾑ）の略で、いわゆる「自己研鑽」「自己啓発」とよばれる個人の取り組みを、職場（施設）が評価しバックアップするシステムのこと。このことから「自己啓発援助制度」と訳され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・自施設において</a:t>
            </a:r>
            <a:r>
              <a:rPr lang="en-US" altLang="ja-JP" sz="1800" dirty="0">
                <a:latin typeface="Meiryo UI" panose="020B0604030504040204" pitchFamily="50" charset="-128"/>
                <a:ea typeface="Meiryo UI" panose="020B0604030504040204" pitchFamily="50" charset="-128"/>
              </a:rPr>
              <a:t>SDS</a:t>
            </a:r>
            <a:r>
              <a:rPr lang="ja-JP" altLang="en-US" sz="1800" dirty="0">
                <a:latin typeface="Meiryo UI" panose="020B0604030504040204" pitchFamily="50" charset="-128"/>
                <a:ea typeface="Meiryo UI" panose="020B0604030504040204" pitchFamily="50" charset="-128"/>
              </a:rPr>
              <a:t>がどのように設定されているか説明すること。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具体的な例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・有志の勉強会のために、施設の会議室等を貸し出す</a:t>
            </a:r>
          </a:p>
          <a:p>
            <a:r>
              <a:rPr lang="ja-JP" altLang="en-US" sz="1800" dirty="0">
                <a:latin typeface="Meiryo UI" panose="020B0604030504040204" pitchFamily="50" charset="-128"/>
                <a:ea typeface="Meiryo UI" panose="020B0604030504040204" pitchFamily="50" charset="-128"/>
              </a:rPr>
              <a:t>　　・有志の勉強会のために使う時間を勤務時間として融通する。</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あるいはシフト変更に柔軟に対応する</a:t>
            </a:r>
          </a:p>
          <a:p>
            <a:r>
              <a:rPr lang="ja-JP" altLang="en-US" sz="1800" dirty="0">
                <a:latin typeface="Meiryo UI" panose="020B0604030504040204" pitchFamily="50" charset="-128"/>
                <a:ea typeface="Meiryo UI" panose="020B0604030504040204" pitchFamily="50" charset="-128"/>
              </a:rPr>
              <a:t>　　・資格取得のための受講費用や受験料などを援助する</a:t>
            </a:r>
          </a:p>
          <a:p>
            <a:r>
              <a:rPr lang="ja-JP" altLang="en-US" sz="1800" dirty="0">
                <a:latin typeface="Meiryo UI" panose="020B0604030504040204" pitchFamily="50" charset="-128"/>
                <a:ea typeface="Meiryo UI" panose="020B0604030504040204" pitchFamily="50" charset="-128"/>
              </a:rPr>
              <a:t>　　・専門的な研究や資格取得のために、施設の所蔵する専門</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書などを貸し出す</a:t>
            </a:r>
          </a:p>
          <a:p>
            <a:r>
              <a:rPr lang="ja-JP" altLang="en-US" sz="1800" dirty="0">
                <a:latin typeface="Meiryo UI" panose="020B0604030504040204" pitchFamily="50" charset="-128"/>
                <a:ea typeface="Meiryo UI" panose="020B0604030504040204" pitchFamily="50" charset="-128"/>
              </a:rPr>
              <a:t>　　・研究成果の発表の場を与え、顕彰する　</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12</a:t>
            </a:fld>
            <a:endParaRPr kumimoji="1" lang="ja-JP" altLang="en-US"/>
          </a:p>
        </p:txBody>
      </p:sp>
    </p:spTree>
    <p:extLst>
      <p:ext uri="{BB962C8B-B14F-4D97-AF65-F5344CB8AC3E}">
        <p14:creationId xmlns:p14="http://schemas.microsoft.com/office/powerpoint/2010/main" val="22854520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513733" y="4765732"/>
            <a:ext cx="5929491" cy="2363201"/>
          </a:xfrm>
        </p:spPr>
        <p:txBody>
          <a:bodyPr/>
          <a:lstStyle/>
          <a:p>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自施設における研修の実施体制を以下の点に沿って説明すること。</a:t>
            </a:r>
            <a:endParaRPr lang="en-US" altLang="ja-JP" sz="1800" dirty="0">
              <a:latin typeface="Meiryo UI" panose="020B0604030504040204" pitchFamily="50" charset="-128"/>
              <a:ea typeface="Meiryo UI" panose="020B0604030504040204" pitchFamily="50" charset="-128"/>
            </a:endParaRPr>
          </a:p>
          <a:p>
            <a:pPr>
              <a:lnSpc>
                <a:spcPct val="150000"/>
              </a:lnSpc>
              <a:spcBef>
                <a:spcPts val="598"/>
              </a:spcBef>
            </a:pPr>
            <a:r>
              <a:rPr lang="ja-JP" altLang="en-US" sz="1800" dirty="0">
                <a:latin typeface="Meiryo UI" panose="020B0604030504040204" pitchFamily="50" charset="-128"/>
                <a:ea typeface="Meiryo UI" panose="020B0604030504040204" pitchFamily="50" charset="-128"/>
              </a:rPr>
              <a:t>・人材育成を担当するチーム（又は担当者）の役割の説明</a:t>
            </a:r>
            <a:endParaRPr lang="en-US" altLang="ja-JP" sz="1800" dirty="0">
              <a:latin typeface="Meiryo UI" panose="020B0604030504040204" pitchFamily="50" charset="-128"/>
              <a:ea typeface="Meiryo UI" panose="020B0604030504040204" pitchFamily="50" charset="-128"/>
            </a:endParaRPr>
          </a:p>
          <a:p>
            <a:pPr>
              <a:lnSpc>
                <a:spcPct val="150000"/>
              </a:lnSpc>
            </a:pPr>
            <a:r>
              <a:rPr lang="ja-JP" altLang="en-US" sz="1800" dirty="0">
                <a:latin typeface="Meiryo UI" panose="020B0604030504040204" pitchFamily="50" charset="-128"/>
                <a:ea typeface="Meiryo UI" panose="020B0604030504040204" pitchFamily="50" charset="-128"/>
              </a:rPr>
              <a:t>・研修の履修状況がキャリアアップにどう反映されるか</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13</a:t>
            </a:fld>
            <a:endParaRPr kumimoji="1" lang="ja-JP" altLang="en-US"/>
          </a:p>
        </p:txBody>
      </p:sp>
    </p:spTree>
    <p:extLst>
      <p:ext uri="{BB962C8B-B14F-4D97-AF65-F5344CB8AC3E}">
        <p14:creationId xmlns:p14="http://schemas.microsoft.com/office/powerpoint/2010/main" val="32651155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2275" y="4777194"/>
            <a:ext cx="5953125" cy="3908614"/>
          </a:xfrm>
        </p:spPr>
        <p:txBody>
          <a:bodyPr/>
          <a:lstStyle/>
          <a:p>
            <a:pPr>
              <a:spcAft>
                <a:spcPts val="600"/>
              </a:spcAft>
            </a:pPr>
            <a:r>
              <a:rPr kumimoji="1" lang="ja-JP" altLang="en-US" sz="1800" dirty="0">
                <a:latin typeface="Meiryo UI" panose="020B0604030504040204" pitchFamily="50" charset="-128"/>
                <a:ea typeface="Meiryo UI" panose="020B0604030504040204" pitchFamily="50" charset="-128"/>
              </a:rPr>
              <a:t>・全養協</a:t>
            </a:r>
            <a:r>
              <a:rPr lang="ja-JP" altLang="en-US" sz="1800" dirty="0">
                <a:latin typeface="Meiryo UI" panose="020B0604030504040204" pitchFamily="50" charset="-128"/>
                <a:ea typeface="Meiryo UI" panose="020B0604030504040204" pitchFamily="50" charset="-128"/>
              </a:rPr>
              <a:t>の</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個別研修計画票</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をひな形に、個別研修計画の策定方法を指導する。項目については</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児童養護施設の研修体系</a:t>
            </a:r>
            <a:r>
              <a:rPr lang="ja-JP" altLang="en-US" sz="1800" dirty="0">
                <a:latin typeface="Meiryo UI" panose="020B0604030504040204" pitchFamily="50" charset="-128"/>
                <a:ea typeface="Meiryo UI" panose="020B0604030504040204" pitchFamily="50" charset="-128"/>
              </a:rPr>
              <a:t>ー</a:t>
            </a:r>
            <a:r>
              <a:rPr kumimoji="1" lang="ja-JP" altLang="en-US" sz="1800" dirty="0">
                <a:latin typeface="Meiryo UI" panose="020B0604030504040204" pitchFamily="50" charset="-128"/>
                <a:ea typeface="Meiryo UI" panose="020B0604030504040204" pitchFamily="50" charset="-128"/>
              </a:rPr>
              <a:t>人材育成のための指針</a:t>
            </a:r>
            <a:r>
              <a:rPr lang="ja-JP" altLang="en-US" sz="1800" dirty="0">
                <a:latin typeface="Meiryo UI" panose="020B0604030504040204" pitchFamily="50" charset="-128"/>
                <a:ea typeface="Meiryo UI" panose="020B0604030504040204" pitchFamily="50" charset="-128"/>
              </a:rPr>
              <a:t>ー」を参考にすること。</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・研修の時期により、すでに策定されている場合は、計画内容について吟味をおこなう。</a:t>
            </a:r>
            <a:endParaRPr kumimoji="1"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14</a:t>
            </a:fld>
            <a:endParaRPr kumimoji="1" lang="ja-JP" altLang="en-US"/>
          </a:p>
        </p:txBody>
      </p:sp>
    </p:spTree>
    <p:extLst>
      <p:ext uri="{BB962C8B-B14F-4D97-AF65-F5344CB8AC3E}">
        <p14:creationId xmlns:p14="http://schemas.microsoft.com/office/powerpoint/2010/main" val="1936215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800" dirty="0">
                <a:latin typeface="Meiryo UI" panose="020B0604030504040204" pitchFamily="50" charset="-128"/>
                <a:ea typeface="Meiryo UI" panose="020B0604030504040204" pitchFamily="50" charset="-128"/>
              </a:rPr>
              <a:t>・児童養護施設の研修体系では、日常業務を離れて行われる研修会（</a:t>
            </a:r>
            <a:r>
              <a:rPr kumimoji="1" lang="en-US" altLang="ja-JP" sz="1800" dirty="0">
                <a:latin typeface="Meiryo UI" panose="020B0604030504040204" pitchFamily="50" charset="-128"/>
                <a:ea typeface="Meiryo UI" panose="020B0604030504040204" pitchFamily="50" charset="-128"/>
              </a:rPr>
              <a:t>OFF-JT</a:t>
            </a:r>
            <a:r>
              <a:rPr kumimoji="1" lang="ja-JP" altLang="en-US" sz="1800" dirty="0">
                <a:latin typeface="Meiryo UI" panose="020B0604030504040204" pitchFamily="50" charset="-128"/>
                <a:ea typeface="Meiryo UI" panose="020B0604030504040204" pitchFamily="50" charset="-128"/>
              </a:rPr>
              <a:t>）だけでなく、日常業務の中での能力向上策（</a:t>
            </a:r>
            <a:r>
              <a:rPr kumimoji="1" lang="en-US" altLang="ja-JP" sz="1800" dirty="0">
                <a:latin typeface="Meiryo UI" panose="020B0604030504040204" pitchFamily="50" charset="-128"/>
                <a:ea typeface="Meiryo UI" panose="020B0604030504040204" pitchFamily="50" charset="-128"/>
              </a:rPr>
              <a:t>OJT</a:t>
            </a:r>
            <a:r>
              <a:rPr kumimoji="1" lang="ja-JP" altLang="en-US" sz="1800" dirty="0">
                <a:latin typeface="Meiryo UI" panose="020B0604030504040204" pitchFamily="50" charset="-128"/>
                <a:ea typeface="Meiryo UI" panose="020B0604030504040204" pitchFamily="50" charset="-128"/>
              </a:rPr>
              <a:t>）や、施設のバックアップに支えられた自己啓発（</a:t>
            </a:r>
            <a:r>
              <a:rPr kumimoji="1" lang="en-US" altLang="ja-JP" sz="1800" dirty="0">
                <a:latin typeface="Meiryo UI" panose="020B0604030504040204" pitchFamily="50" charset="-128"/>
                <a:ea typeface="Meiryo UI" panose="020B0604030504040204" pitchFamily="50" charset="-128"/>
              </a:rPr>
              <a:t>SDS</a:t>
            </a:r>
            <a:r>
              <a:rPr kumimoji="1" lang="ja-JP" altLang="en-US" sz="1800" dirty="0">
                <a:latin typeface="Meiryo UI" panose="020B0604030504040204" pitchFamily="50" charset="-128"/>
                <a:ea typeface="Meiryo UI" panose="020B0604030504040204" pitchFamily="50" charset="-128"/>
              </a:rPr>
              <a:t>）も研修と位置づけ、重要視しています。</a:t>
            </a:r>
            <a:endParaRPr kumimoji="1" lang="en-US" altLang="ja-JP" sz="1800" dirty="0">
              <a:latin typeface="Meiryo UI" panose="020B0604030504040204" pitchFamily="50" charset="-128"/>
              <a:ea typeface="Meiryo UI" panose="020B0604030504040204" pitchFamily="50" charset="-128"/>
            </a:endParaRPr>
          </a:p>
          <a:p>
            <a:endParaRPr kumimoji="1" lang="ja-JP" altLang="en-US"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・日々の業務を通じて得られる主観的な</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気づき</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や</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学び</a:t>
            </a:r>
            <a:r>
              <a:rPr kumimoji="1" lang="en-US" altLang="ja-JP" sz="1800" dirty="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は、報告、相談、記録としてアウトプットされ、またスーパービジョンやケースカンファレンスにおいて客観的な検討を加えられることにより、スキルとして血肉化していきます。個人の学びの軌跡を、ふりかえりノート等で残していきましょう。</a:t>
            </a:r>
            <a:endParaRPr kumimoji="1" lang="en-US" altLang="ja-JP" sz="1800" dirty="0">
              <a:latin typeface="Meiryo UI" panose="020B0604030504040204" pitchFamily="50" charset="-128"/>
              <a:ea typeface="Meiryo UI" panose="020B0604030504040204" pitchFamily="50" charset="-128"/>
            </a:endParaRPr>
          </a:p>
          <a:p>
            <a:endParaRPr kumimoji="1" lang="ja-JP" altLang="en-US" sz="1800" dirty="0">
              <a:latin typeface="Meiryo UI" panose="020B0604030504040204" pitchFamily="50" charset="-128"/>
              <a:ea typeface="Meiryo UI" panose="020B0604030504040204" pitchFamily="50" charset="-128"/>
            </a:endParaRPr>
          </a:p>
          <a:p>
            <a:r>
              <a:rPr kumimoji="1" lang="ja-JP" altLang="en-US" sz="1800" dirty="0">
                <a:latin typeface="Meiryo UI" panose="020B0604030504040204" pitchFamily="50" charset="-128"/>
                <a:ea typeface="Meiryo UI" panose="020B0604030504040204" pitchFamily="50" charset="-128"/>
              </a:rPr>
              <a:t>・自身に不足しているスキルや強みを分析し、施設の研修体系に沿いながら個別研修計画を策定し、実践に進みましょう。</a:t>
            </a:r>
          </a:p>
          <a:p>
            <a:endParaRPr kumimoji="1" lang="ja-JP" altLang="en-US" dirty="0"/>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15</a:t>
            </a:fld>
            <a:endParaRPr kumimoji="1" lang="ja-JP" altLang="en-US"/>
          </a:p>
        </p:txBody>
      </p:sp>
    </p:spTree>
    <p:extLst>
      <p:ext uri="{BB962C8B-B14F-4D97-AF65-F5344CB8AC3E}">
        <p14:creationId xmlns:p14="http://schemas.microsoft.com/office/powerpoint/2010/main" val="1148552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5272" y="4731867"/>
            <a:ext cx="5929491" cy="3743266"/>
          </a:xfrm>
        </p:spPr>
        <p:txBody>
          <a:bodyPr/>
          <a:lstStyle/>
          <a:p>
            <a:pPr>
              <a:spcAft>
                <a:spcPts val="598"/>
              </a:spcAft>
            </a:pPr>
            <a:r>
              <a:rPr lang="ja-JP" altLang="en-US" sz="1800" dirty="0">
                <a:latin typeface="Meiryo UI" panose="020B0604030504040204" pitchFamily="50" charset="-128"/>
                <a:ea typeface="Meiryo UI" panose="020B0604030504040204" pitchFamily="50" charset="-128"/>
              </a:rPr>
              <a:t>・研修テーマの確認・本領域で獲得するスキルの確認。</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・新任職員は単に「教えられる側」ではない。現場において新任職員が「気づいたこと」「学んだこと」を施設全体で共有することが、施設のレベルアップにもつながっていく。</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・自分が中堅・上級になった時にも新任から学ぶ・互いに学びあう姿勢が大切</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・福祉実戦での学びの基礎は現場</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・日常業務での気づき学びを自らの資質として積極的に取り組んでいく姿勢が求められる</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2</a:t>
            </a:fld>
            <a:endParaRPr kumimoji="1" lang="ja-JP" altLang="en-US"/>
          </a:p>
        </p:txBody>
      </p:sp>
    </p:spTree>
    <p:extLst>
      <p:ext uri="{BB962C8B-B14F-4D97-AF65-F5344CB8AC3E}">
        <p14:creationId xmlns:p14="http://schemas.microsoft.com/office/powerpoint/2010/main" val="2871283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8" y="4610159"/>
            <a:ext cx="5929491" cy="5292666"/>
          </a:xfrm>
        </p:spPr>
        <p:txBody>
          <a:bodyPr/>
          <a:lstStyle/>
          <a:p>
            <a:r>
              <a:rPr lang="ja-JP" altLang="en-US" sz="1400" dirty="0">
                <a:latin typeface="Meiryo UI" panose="020B0604030504040204" pitchFamily="50" charset="-128"/>
                <a:ea typeface="Meiryo UI" panose="020B0604030504040204" pitchFamily="50" charset="-128"/>
              </a:rPr>
              <a:t>左上、右上、左下、右下の順に説明</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左上　児童養護の分野で働き続けることの難しさをデータから説明。児童養護施設で働くことの</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つのポイントは「繋がり続けること」であるが、それができていないのが現状。</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右上　児童養護施設における養育と職員の人材育成の関係性について説明</a:t>
            </a:r>
            <a:endParaRPr lang="en-US" altLang="ja-JP" sz="1400" dirty="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左下　相互の関係性は極めて近しいプロセスを経ている。言い換えれば、「職員を丁寧に育てることができる施設」＝「子どもを丁寧に育んでいる施設」といえるのではないか。子どもの愛着形成同様、「育てられ・大事にされた」経験が、「自分も育てる・大事にしていく」経験へと繋がっていく。そういう観点からも職員の育成プロセス・システム充実が不可欠。　</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右下（まとめ）</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全養協の研修体系がその為の人材育成システムとなる。</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複雑な課題を抱える子どもやその家庭・取り巻く環境への支援という大きな責務を担うこの児童養護の分野はとてもやりがいや働きがいがあるとともに、高度な「専門性」や職員の「人間性」が求められる。</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その「人間性」と「専門性」は個々の能力に求め、個々の職員がそれぞれのモチベーションのもと、独自に成長するまでを任せるものであってはならない。</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戦略的に・計画的に育成されるシステムの確立が必要不可欠。</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自分たちが押さえるべき「専門性」と「人間性」、ならびに学んでいくことの「意義」を理解し、研修に臨み、また学びを深めることに繋げていってほしい。</a:t>
            </a:r>
            <a:endParaRPr lang="en-US" altLang="ja-JP" sz="1400" dirty="0">
              <a:latin typeface="Meiryo UI" panose="020B0604030504040204" pitchFamily="50" charset="-128"/>
              <a:ea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endParaRPr>
          </a:p>
          <a:p>
            <a:endParaRPr kumimoji="1" lang="ja-JP" altLang="en-US" sz="1100" dirty="0"/>
          </a:p>
        </p:txBody>
      </p:sp>
      <p:sp>
        <p:nvSpPr>
          <p:cNvPr id="4" name="スライド番号プレースホルダー 3"/>
          <p:cNvSpPr>
            <a:spLocks noGrp="1"/>
          </p:cNvSpPr>
          <p:nvPr>
            <p:ph type="sldNum" sz="quarter" idx="5"/>
          </p:nvPr>
        </p:nvSpPr>
        <p:spPr/>
        <p:txBody>
          <a:bodyPr/>
          <a:lstStyle/>
          <a:p>
            <a:fld id="{1F4DF24B-3422-478E-812D-E614CBBBACE7}" type="slidenum">
              <a:rPr kumimoji="1" lang="ja-JP" altLang="en-US" smtClean="0"/>
              <a:t>3</a:t>
            </a:fld>
            <a:endParaRPr kumimoji="1" lang="ja-JP" altLang="en-US" dirty="0"/>
          </a:p>
        </p:txBody>
      </p:sp>
    </p:spTree>
    <p:extLst>
      <p:ext uri="{BB962C8B-B14F-4D97-AF65-F5344CB8AC3E}">
        <p14:creationId xmlns:p14="http://schemas.microsoft.com/office/powerpoint/2010/main" val="1489113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5925" y="4765734"/>
            <a:ext cx="5938838" cy="4302066"/>
          </a:xfrm>
        </p:spPr>
        <p:txBody>
          <a:bodyPr/>
          <a:lstStyle/>
          <a:p>
            <a:r>
              <a:rPr lang="ja-JP" altLang="en-US" sz="1800" dirty="0">
                <a:latin typeface="Meiryo UI" panose="020B0604030504040204" pitchFamily="50" charset="-128"/>
                <a:ea typeface="Meiryo UI" panose="020B0604030504040204" pitchFamily="50" charset="-128"/>
              </a:rPr>
              <a:t>・社会福祉援助職が専門職として社会から認められるために必要な３つの要素。それが「価値」「知識」「技法」である。</a:t>
            </a:r>
            <a:endParaRPr lang="en-US" altLang="ja-JP" sz="1800" dirty="0">
              <a:latin typeface="Meiryo UI" panose="020B0604030504040204" pitchFamily="50" charset="-128"/>
              <a:ea typeface="Meiryo UI" panose="020B0604030504040204" pitchFamily="50" charset="-128"/>
            </a:endParaRPr>
          </a:p>
          <a:p>
            <a:r>
              <a:rPr lang="en-US" altLang="ja-JP" sz="1800" dirty="0">
                <a:latin typeface="Meiryo UI" panose="020B0604030504040204" pitchFamily="50" charset="-128"/>
                <a:ea typeface="Meiryo UI" panose="020B0604030504040204" pitchFamily="50" charset="-128"/>
              </a:rPr>
              <a:t>※H.M.</a:t>
            </a:r>
            <a:r>
              <a:rPr lang="ja-JP" altLang="en-US" sz="1800" dirty="0">
                <a:latin typeface="Meiryo UI" panose="020B0604030504040204" pitchFamily="50" charset="-128"/>
                <a:ea typeface="Meiryo UI" panose="020B0604030504040204" pitchFamily="50" charset="-128"/>
              </a:rPr>
              <a:t>バートレット著</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社会福祉実践の共通基盤</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（ミネルヴァ書房）を読むよう紹介してもよい。</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今後ますます高機能化を求められる児童養護施設では、「施設職員」が専門職として、社会から広く認知される時代が来るかもしれない。また、そうでなければならないという崇高な意思を持って職務にあたることが必要であ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・研修では、実践的な知識と技術を学ぶことが多くなるが、最も大切なことは、私たちがどのような「価値」</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倫理観に基づいて仕事をするのか、ということである。誤った価値に基づいて得られる知識や技術は、利用者の福祉的利益をかえって侵害することになりかねない、ということを強く意識しておく必要があ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4</a:t>
            </a:fld>
            <a:endParaRPr kumimoji="1" lang="ja-JP" altLang="en-US"/>
          </a:p>
        </p:txBody>
      </p:sp>
    </p:spTree>
    <p:extLst>
      <p:ext uri="{BB962C8B-B14F-4D97-AF65-F5344CB8AC3E}">
        <p14:creationId xmlns:p14="http://schemas.microsoft.com/office/powerpoint/2010/main" val="865209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8" y="4799845"/>
            <a:ext cx="5929491" cy="4428822"/>
          </a:xfrm>
        </p:spPr>
        <p:txBody>
          <a:bodyPr/>
          <a:lstStyle/>
          <a:p>
            <a:pPr>
              <a:spcAft>
                <a:spcPts val="598"/>
              </a:spcAft>
            </a:pPr>
            <a:r>
              <a:rPr lang="ja-JP" altLang="en-US" sz="1800" dirty="0">
                <a:latin typeface="Meiryo UI" panose="020B0604030504040204" pitchFamily="50" charset="-128"/>
                <a:ea typeface="Meiryo UI" panose="020B0604030504040204" pitchFamily="50" charset="-128"/>
              </a:rPr>
              <a:t>・全養協の</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児童養護施設の研修体系</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では、入職から３年目までの職員を新任職員としている。キャリアのレベルを５段階に分け、それぞれの段階で獲得したい職業スキルを明らかにしたのが本研修体系である。</a:t>
            </a:r>
            <a:endParaRPr lang="en-US" altLang="ja-JP" sz="1800" dirty="0">
              <a:latin typeface="Meiryo UI" panose="020B0604030504040204" pitchFamily="50" charset="-128"/>
              <a:ea typeface="Meiryo UI" panose="020B0604030504040204" pitchFamily="50" charset="-128"/>
            </a:endParaRPr>
          </a:p>
          <a:p>
            <a:pPr>
              <a:spcAft>
                <a:spcPts val="598"/>
              </a:spcAft>
            </a:pPr>
            <a:r>
              <a:rPr lang="ja-JP" altLang="en-US" sz="1800" dirty="0">
                <a:latin typeface="Meiryo UI" panose="020B0604030504040204" pitchFamily="50" charset="-128"/>
                <a:ea typeface="Meiryo UI" panose="020B0604030504040204" pitchFamily="50" charset="-128"/>
              </a:rPr>
              <a:t>・新任職員の段階では、「子どもから気に入られること」や「同僚との競争意識」にとらわれてしまいがちで、身の回りのことをこなすのに精いっぱいになりがちであるが、それは誰もが通る道である。</a:t>
            </a:r>
            <a:endParaRPr lang="en-US" altLang="ja-JP" sz="1800" dirty="0">
              <a:latin typeface="Meiryo UI" panose="020B0604030504040204" pitchFamily="50" charset="-128"/>
              <a:ea typeface="Meiryo UI" panose="020B0604030504040204" pitchFamily="50" charset="-128"/>
            </a:endParaRPr>
          </a:p>
          <a:p>
            <a:pPr>
              <a:spcAft>
                <a:spcPts val="600"/>
              </a:spcAft>
            </a:pPr>
            <a:r>
              <a:rPr lang="ja-JP" altLang="en-US" sz="1800" dirty="0">
                <a:latin typeface="Meiryo UI" panose="020B0604030504040204" pitchFamily="50" charset="-128"/>
                <a:ea typeface="Meiryo UI" panose="020B0604030504040204" pitchFamily="50" charset="-128"/>
              </a:rPr>
              <a:t>・中堅⇒上級</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とキャリアを進めていく中で、職業的な価値観や知識、技法が安定していく。自分なりの「型」が整えられていく。身の回りのことだけでなく社会全体の動向にも気を払いながら、多様な福祉課題に対応していけるようになることが理想。</a:t>
            </a:r>
          </a:p>
          <a:p>
            <a:r>
              <a:rPr lang="ja-JP" altLang="en-US" sz="1800" dirty="0">
                <a:latin typeface="Meiryo UI" panose="020B0604030504040204" pitchFamily="50" charset="-128"/>
                <a:ea typeface="Meiryo UI" panose="020B0604030504040204" pitchFamily="50" charset="-128"/>
              </a:rPr>
              <a:t>・私たち施設職員が社会から要請されていることは何か。子どもの最善の利益の追求。そして、施設職員としての専門性を、社会に還元することである。</a:t>
            </a:r>
            <a:endParaRPr lang="en-US" altLang="ja-JP" sz="1800" dirty="0">
              <a:latin typeface="Meiryo UI" panose="020B0604030504040204" pitchFamily="50" charset="-128"/>
              <a:ea typeface="Meiryo UI" panose="020B0604030504040204" pitchFamily="50" charset="-128"/>
            </a:endParaRPr>
          </a:p>
          <a:p>
            <a:endParaRPr lang="ja-JP" altLang="en-US" sz="1800" dirty="0">
              <a:latin typeface="Meiryo UI" panose="020B0604030504040204" pitchFamily="50" charset="-128"/>
              <a:ea typeface="Meiryo UI" panose="020B0604030504040204" pitchFamily="50" charset="-128"/>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5</a:t>
            </a:fld>
            <a:endParaRPr kumimoji="1" lang="ja-JP" altLang="en-US"/>
          </a:p>
        </p:txBody>
      </p:sp>
    </p:spTree>
    <p:extLst>
      <p:ext uri="{BB962C8B-B14F-4D97-AF65-F5344CB8AC3E}">
        <p14:creationId xmlns:p14="http://schemas.microsoft.com/office/powerpoint/2010/main" val="238358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9" y="4765733"/>
            <a:ext cx="5929491" cy="4640233"/>
          </a:xfrm>
        </p:spPr>
        <p:txBody>
          <a:bodyPr/>
          <a:lstStyle/>
          <a:p>
            <a:pPr>
              <a:spcAft>
                <a:spcPts val="598"/>
              </a:spcAft>
            </a:pP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OJT</a:t>
            </a: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On the Job Training</a:t>
            </a:r>
            <a:r>
              <a:rPr lang="ja-JP" altLang="en-US" sz="1800" dirty="0">
                <a:latin typeface="Meiryo UI" panose="020B0604030504040204" pitchFamily="50" charset="-128"/>
                <a:ea typeface="Meiryo UI" panose="020B0604030504040204" pitchFamily="50" charset="-128"/>
              </a:rPr>
              <a:t>）は、職場に基礎を置いた能力向上策のことである。上司や先輩が部下や後輩に対し、日々の様々な業務を通して、業務に必要な視点や知識、技術などを計画的に指導することをいう。</a:t>
            </a:r>
            <a:endParaRPr lang="en-US" altLang="ja-JP" sz="1800" dirty="0">
              <a:latin typeface="Meiryo UI" panose="020B0604030504040204" pitchFamily="50" charset="-128"/>
              <a:ea typeface="Meiryo UI" panose="020B0604030504040204" pitchFamily="50" charset="-128"/>
            </a:endParaRPr>
          </a:p>
          <a:p>
            <a:pPr>
              <a:spcAft>
                <a:spcPts val="598"/>
              </a:spcAft>
            </a:pP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OJT</a:t>
            </a:r>
            <a:r>
              <a:rPr lang="ja-JP" altLang="en-US" sz="1800" dirty="0">
                <a:latin typeface="Meiryo UI" panose="020B0604030504040204" pitchFamily="50" charset="-128"/>
                <a:ea typeface="Meiryo UI" panose="020B0604030504040204" pitchFamily="50" charset="-128"/>
              </a:rPr>
              <a:t>を効果的に実践していくために重要なこと。</a:t>
            </a:r>
            <a:endParaRPr lang="en-US" altLang="ja-JP" sz="1800" dirty="0">
              <a:latin typeface="Meiryo UI" panose="020B0604030504040204" pitchFamily="50" charset="-128"/>
              <a:ea typeface="Meiryo UI" panose="020B0604030504040204" pitchFamily="50" charset="-128"/>
            </a:endParaRPr>
          </a:p>
          <a:p>
            <a:pPr marL="324000" indent="-324000">
              <a:spcAft>
                <a:spcPts val="1200"/>
              </a:spcAft>
              <a:buFont typeface="+mj-ea"/>
              <a:buAutoNum type="circleNumDbPlain"/>
            </a:pPr>
            <a:r>
              <a:rPr lang="ja-JP" altLang="en-US" sz="1800" dirty="0">
                <a:latin typeface="Meiryo UI" panose="020B0604030504040204" pitchFamily="50" charset="-128"/>
                <a:ea typeface="Meiryo UI" panose="020B0604030504040204" pitchFamily="50" charset="-128"/>
              </a:rPr>
              <a:t>研修を受ける者と研修担当者</a:t>
            </a: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スーパーバイザー、</a:t>
            </a:r>
            <a:r>
              <a:rPr lang="en-US" altLang="ja-JP" sz="1800" dirty="0">
                <a:latin typeface="Meiryo UI" panose="020B0604030504040204" pitchFamily="50" charset="-128"/>
                <a:ea typeface="Meiryo UI" panose="020B0604030504040204" pitchFamily="50" charset="-128"/>
              </a:rPr>
              <a:t>OJT</a:t>
            </a:r>
            <a:r>
              <a:rPr lang="ja-JP" altLang="en-US" sz="1800" dirty="0">
                <a:latin typeface="Meiryo UI" panose="020B0604030504040204" pitchFamily="50" charset="-128"/>
                <a:ea typeface="Meiryo UI" panose="020B0604030504040204" pitchFamily="50" charset="-128"/>
              </a:rPr>
              <a:t>リーダー）の関係が明確であること。両者の間に信頼関係があること。</a:t>
            </a:r>
            <a:endParaRPr lang="en-US" altLang="ja-JP" sz="1800" dirty="0">
              <a:latin typeface="Meiryo UI" panose="020B0604030504040204" pitchFamily="50" charset="-128"/>
              <a:ea typeface="Meiryo UI" panose="020B0604030504040204" pitchFamily="50" charset="-128"/>
            </a:endParaRPr>
          </a:p>
          <a:p>
            <a:pPr marL="324000" indent="-324000">
              <a:spcAft>
                <a:spcPts val="1200"/>
              </a:spcAft>
              <a:buFont typeface="+mj-ea"/>
              <a:buAutoNum type="circleNumDbPlain"/>
            </a:pPr>
            <a:r>
              <a:rPr lang="ja-JP" altLang="en-US" sz="1800" dirty="0">
                <a:latin typeface="Meiryo UI" panose="020B0604030504040204" pitchFamily="50" charset="-128"/>
                <a:ea typeface="Meiryo UI" panose="020B0604030504040204" pitchFamily="50" charset="-128"/>
              </a:rPr>
              <a:t>援助の原則と手順が、マニュアルやテキストにより「見える化」されていること。</a:t>
            </a:r>
            <a:endParaRPr lang="en-US" altLang="ja-JP" sz="1800" dirty="0">
              <a:latin typeface="Meiryo UI" panose="020B0604030504040204" pitchFamily="50" charset="-128"/>
              <a:ea typeface="Meiryo UI" panose="020B0604030504040204" pitchFamily="50" charset="-128"/>
            </a:endParaRPr>
          </a:p>
          <a:p>
            <a:pPr marL="324000" indent="-324000">
              <a:spcAft>
                <a:spcPts val="1200"/>
              </a:spcAft>
              <a:buFont typeface="+mj-ea"/>
              <a:buAutoNum type="circleNumDbPlain"/>
            </a:pPr>
            <a:r>
              <a:rPr lang="ja-JP" altLang="en-US" sz="1800" dirty="0">
                <a:latin typeface="Meiryo UI" panose="020B0604030504040204" pitchFamily="50" charset="-128"/>
                <a:ea typeface="Meiryo UI" panose="020B0604030504040204" pitchFamily="50" charset="-128"/>
              </a:rPr>
              <a:t>業務の中で気づいたこと、習得したことが、ふりかえりシートへの記入などによりアウトプットされ、研修担当者や上司から客観的に検証されること。</a:t>
            </a:r>
            <a:endParaRPr lang="en-US" altLang="ja-JP" sz="1800" dirty="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業務に関する手順書が施設でどの程度整備されているか。</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6</a:t>
            </a:fld>
            <a:endParaRPr kumimoji="1" lang="ja-JP" altLang="en-US"/>
          </a:p>
        </p:txBody>
      </p:sp>
    </p:spTree>
    <p:extLst>
      <p:ext uri="{BB962C8B-B14F-4D97-AF65-F5344CB8AC3E}">
        <p14:creationId xmlns:p14="http://schemas.microsoft.com/office/powerpoint/2010/main" val="3885736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9" y="4951412"/>
            <a:ext cx="5934164" cy="3235267"/>
          </a:xfrm>
        </p:spPr>
        <p:txBody>
          <a:bodyPr/>
          <a:lstStyle/>
          <a:p>
            <a:pPr>
              <a:spcAft>
                <a:spcPts val="598"/>
              </a:spcAft>
            </a:pPr>
            <a:r>
              <a:rPr lang="ja-JP" altLang="en-US" sz="1800" dirty="0">
                <a:latin typeface="Meiryo UI" panose="020B0604030504040204" pitchFamily="50" charset="-128"/>
                <a:ea typeface="Meiryo UI" panose="020B0604030504040204" pitchFamily="50" charset="-128"/>
              </a:rPr>
              <a:t>・施設の小規模化、地域分散化が進むことで、勤務形態としても小規模ホームを職員１名で対応する時間などが増えている。こうしたことは、先輩が後輩職員を指導しながら業務を進める機会を、以前より減らしているかもしれない。</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・よって、先輩職員と業務を共にする同行活動は、スキルアップのための貴重な機会であって、疑問に思ったことや分からないことがあったら放置することなく、積極的に質問をしよう。</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・同行活動は言うなれば「実習」である。ふりかえりシートを活用して、学んだこと、気づいたことを記録し、形に残そう。</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7</a:t>
            </a:fld>
            <a:endParaRPr kumimoji="1" lang="ja-JP" altLang="en-US"/>
          </a:p>
        </p:txBody>
      </p:sp>
    </p:spTree>
    <p:extLst>
      <p:ext uri="{BB962C8B-B14F-4D97-AF65-F5344CB8AC3E}">
        <p14:creationId xmlns:p14="http://schemas.microsoft.com/office/powerpoint/2010/main" val="3989877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20599" y="4765734"/>
            <a:ext cx="5929491" cy="4888451"/>
          </a:xfrm>
        </p:spPr>
        <p:txBody>
          <a:bodyPr/>
          <a:lstStyle/>
          <a:p>
            <a:pPr>
              <a:spcAft>
                <a:spcPts val="598"/>
              </a:spcAft>
            </a:pPr>
            <a:r>
              <a:rPr lang="ja-JP" altLang="en-US" sz="16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スーパービジョン（</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）とは、業務が適正に行われているかどうかを職場の中で確認する作業のこと。確認する人（監督者）をスーパーバイザー、確認を受ける人をスーパーバイジーという。</a:t>
            </a:r>
            <a:endParaRPr lang="en-US" altLang="ja-JP" sz="1800" dirty="0">
              <a:latin typeface="Meiryo UI" panose="020B0604030504040204" pitchFamily="50" charset="-128"/>
              <a:ea typeface="Meiryo UI" panose="020B0604030504040204" pitchFamily="50" charset="-128"/>
            </a:endParaRPr>
          </a:p>
          <a:p>
            <a:pPr>
              <a:spcAft>
                <a:spcPts val="598"/>
              </a:spcAft>
            </a:pPr>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には</a:t>
            </a:r>
            <a:r>
              <a:rPr lang="en-US" altLang="ja-JP" sz="1800" dirty="0">
                <a:latin typeface="Meiryo UI" panose="020B0604030504040204" pitchFamily="50" charset="-128"/>
                <a:ea typeface="Meiryo UI" panose="020B0604030504040204" pitchFamily="50" charset="-128"/>
              </a:rPr>
              <a:t>3</a:t>
            </a:r>
            <a:r>
              <a:rPr lang="ja-JP" altLang="en-US" sz="1800" dirty="0">
                <a:latin typeface="Meiryo UI" panose="020B0604030504040204" pitchFamily="50" charset="-128"/>
                <a:ea typeface="Meiryo UI" panose="020B0604030504040204" pitchFamily="50" charset="-128"/>
              </a:rPr>
              <a:t>つの機能がある。</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は外部の専門家を招いて行われることもあり、、必ずしも上司ー部下の関係性だけで行われるものではない。</a:t>
            </a:r>
            <a:endParaRPr lang="en-US" altLang="ja-JP" sz="1800" dirty="0">
              <a:latin typeface="Meiryo UI" panose="020B0604030504040204" pitchFamily="50" charset="-128"/>
              <a:ea typeface="Meiryo UI" panose="020B0604030504040204" pitchFamily="50" charset="-128"/>
            </a:endParaRPr>
          </a:p>
          <a:p>
            <a:pPr>
              <a:spcAft>
                <a:spcPts val="598"/>
              </a:spcAft>
            </a:pP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次の点を説明すること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・職場の中で誰がスーパーバイザーになっているか確認する</a:t>
            </a:r>
            <a:endParaRPr lang="en-US" altLang="ja-JP" sz="1800" dirty="0">
              <a:latin typeface="Meiryo UI" panose="020B0604030504040204" pitchFamily="50" charset="-128"/>
              <a:ea typeface="Meiryo UI" panose="020B0604030504040204" pitchFamily="50" charset="-128"/>
            </a:endParaRPr>
          </a:p>
          <a:p>
            <a:pPr>
              <a:spcAft>
                <a:spcPts val="598"/>
              </a:spcAft>
            </a:pPr>
            <a:r>
              <a:rPr lang="en-US" altLang="ja-JP" sz="1800" dirty="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受講者がどのチームに所属し、それぞれのスーパービジョンの実施体制がどのようになっているか確認する</a:t>
            </a:r>
            <a:endParaRPr lang="en-US" altLang="ja-JP" sz="1800" dirty="0">
              <a:latin typeface="Meiryo UI" panose="020B0604030504040204" pitchFamily="50" charset="-128"/>
              <a:ea typeface="Meiryo UI" panose="020B0604030504040204" pitchFamily="50" charset="-128"/>
            </a:endParaRPr>
          </a:p>
          <a:p>
            <a:pPr>
              <a:spcAft>
                <a:spcPts val="598"/>
              </a:spcAft>
            </a:pP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a:t>
            </a:r>
            <a:r>
              <a:rPr lang="en-US" altLang="ja-JP" sz="1800" dirty="0">
                <a:latin typeface="Meiryo UI" panose="020B0604030504040204" pitchFamily="50" charset="-128"/>
                <a:ea typeface="Meiryo UI" panose="020B0604030504040204" pitchFamily="50" charset="-128"/>
              </a:rPr>
              <a:t>SV</a:t>
            </a:r>
            <a:r>
              <a:rPr lang="ja-JP" altLang="en-US" sz="1800" dirty="0">
                <a:latin typeface="Meiryo UI" panose="020B0604030504040204" pitchFamily="50" charset="-128"/>
                <a:ea typeface="Meiryo UI" panose="020B0604030504040204" pitchFamily="50" charset="-128"/>
              </a:rPr>
              <a:t>を受けることで学んだことを個人用のふりかえりノートに記録する。</a:t>
            </a:r>
            <a:endParaRPr lang="en-US" altLang="ja-JP" sz="1800" dirty="0">
              <a:latin typeface="Meiryo UI" panose="020B0604030504040204" pitchFamily="50" charset="-128"/>
              <a:ea typeface="Meiryo UI" panose="020B0604030504040204" pitchFamily="50" charset="-128"/>
            </a:endParaRPr>
          </a:p>
          <a:p>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8</a:t>
            </a:fld>
            <a:endParaRPr kumimoji="1" lang="ja-JP" altLang="en-US"/>
          </a:p>
        </p:txBody>
      </p:sp>
    </p:spTree>
    <p:extLst>
      <p:ext uri="{BB962C8B-B14F-4D97-AF65-F5344CB8AC3E}">
        <p14:creationId xmlns:p14="http://schemas.microsoft.com/office/powerpoint/2010/main" val="26887928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7069" y="4765733"/>
            <a:ext cx="5416550" cy="4039599"/>
          </a:xfrm>
        </p:spPr>
        <p:txBody>
          <a:bodyPr/>
          <a:lstStyle/>
          <a:p>
            <a:pPr>
              <a:spcAft>
                <a:spcPts val="600"/>
              </a:spcAft>
            </a:pPr>
            <a:r>
              <a:rPr kumimoji="1" lang="ja-JP" altLang="en-US" sz="1800" dirty="0">
                <a:latin typeface="Meiryo UI" panose="020B0604030504040204" pitchFamily="50" charset="-128"/>
                <a:ea typeface="Meiryo UI" panose="020B0604030504040204" pitchFamily="50" charset="-128"/>
              </a:rPr>
              <a:t>・現実に起こっている事例を客観的に分析、検討することで、当該ケースの援助方針を確立すること、あるいは援助に関する一般的な原則を導き出すことを、ケースカンファレンス（事例検討）と言う。</a:t>
            </a:r>
          </a:p>
          <a:p>
            <a:pPr>
              <a:spcAft>
                <a:spcPts val="600"/>
              </a:spcAft>
            </a:pPr>
            <a:r>
              <a:rPr kumimoji="1" lang="ja-JP" altLang="en-US" sz="1800" dirty="0">
                <a:latin typeface="Meiryo UI" panose="020B0604030504040204" pitchFamily="50" charset="-128"/>
                <a:ea typeface="Meiryo UI" panose="020B0604030504040204" pitchFamily="50" charset="-128"/>
              </a:rPr>
              <a:t>・ケースカンファレンスには、定期的に行うもの、緊急時に行うもの、関係機関や当事者をまじえて行うものなど様々な形式がある。</a:t>
            </a:r>
            <a:endParaRPr kumimoji="1" lang="en-US" altLang="ja-JP" sz="1800" dirty="0">
              <a:latin typeface="Meiryo UI" panose="020B0604030504040204" pitchFamily="50" charset="-128"/>
              <a:ea typeface="Meiryo UI" panose="020B0604030504040204" pitchFamily="50" charset="-128"/>
            </a:endParaRPr>
          </a:p>
          <a:p>
            <a:pPr>
              <a:spcAft>
                <a:spcPts val="600"/>
              </a:spcAft>
            </a:pPr>
            <a:r>
              <a:rPr kumimoji="1" lang="ja-JP" altLang="en-US" sz="1800" dirty="0">
                <a:latin typeface="Meiryo UI" panose="020B0604030504040204" pitchFamily="50" charset="-128"/>
                <a:ea typeface="Meiryo UI" panose="020B0604030504040204" pitchFamily="50" charset="-128"/>
              </a:rPr>
              <a:t>・スーパーバイザーやファシリテーターという調整者がいることが多いが、新任職員は報告者（事例提供者）となることが多い。ジェノグラム、エコマップの作成方法など基礎的な社会福祉援助技術を身につけておくことが必要である。</a:t>
            </a:r>
            <a:endParaRPr kumimoji="1"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・以下の点を説明すること</a:t>
            </a:r>
            <a:endParaRPr lang="en-US" altLang="ja-JP" sz="1800" dirty="0">
              <a:latin typeface="Meiryo UI" panose="020B0604030504040204" pitchFamily="50" charset="-128"/>
              <a:ea typeface="Meiryo UI" panose="020B0604030504040204" pitchFamily="50" charset="-128"/>
            </a:endParaRPr>
          </a:p>
          <a:p>
            <a:r>
              <a:rPr lang="ja-JP" altLang="en-US" sz="1800" dirty="0">
                <a:latin typeface="Meiryo UI" panose="020B0604030504040204" pitchFamily="50" charset="-128"/>
                <a:ea typeface="Meiryo UI" panose="020B0604030504040204" pitchFamily="50" charset="-128"/>
              </a:rPr>
              <a:t>　　施設でのカンファレンスの実施状況</a:t>
            </a:r>
            <a:endParaRPr lang="en-US" altLang="ja-JP" sz="1800"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fld id="{21EE217F-7F2E-4B33-AB48-18194370E7AC}" type="slidenum">
              <a:rPr kumimoji="1" lang="ja-JP" altLang="en-US" smtClean="0"/>
              <a:t>9</a:t>
            </a:fld>
            <a:endParaRPr kumimoji="1" lang="ja-JP" altLang="en-US"/>
          </a:p>
        </p:txBody>
      </p:sp>
    </p:spTree>
    <p:extLst>
      <p:ext uri="{BB962C8B-B14F-4D97-AF65-F5344CB8AC3E}">
        <p14:creationId xmlns:p14="http://schemas.microsoft.com/office/powerpoint/2010/main" val="381232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B828D6-BDCD-4F15-9D2C-F8E4524F461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749A485-5741-4FA3-ADD8-1F9291519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733311B-4057-4637-B8BF-1DB84D0243C1}"/>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0910762B-2CEE-405B-BFA8-0A8F5D5AC65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F5C2368-A80B-4CC0-84EA-FE8D8C8AFC12}"/>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39855808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AA883F-685C-420A-B6CF-24605A5984F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EF221D0-D3C1-4761-88FF-B4DD1E22ED1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9E99F0-596E-44E8-A0E0-BE0AFB49E082}"/>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62A35474-6B26-484F-9182-E228F66A9A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8DBB21D-FD80-493D-B153-0467C97BC624}"/>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2945106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1C8F406-DFD1-4A5D-8BAC-776BC90620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E9A7FE8-BD6D-4947-959E-A61F17E68415}"/>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2AE8771-E954-4221-A60F-FB54E79BB70B}"/>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AF5798FB-E735-4A7C-8505-B9A65792EAC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92D8936-7013-4CC2-8CC4-304AC2BE5F3E}"/>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255425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D522497-801E-4E92-83CE-94222194F4A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24B65B5-02B8-47F1-B976-CFE34D46783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6CB3B5-6BC0-48B2-86A8-265173EE27CC}"/>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1D9882B7-E2FE-428B-8E46-40EDC6BA2B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20FD9A8-A910-45FA-A0CD-7E973ECA6305}"/>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1221990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25D5F-A976-44B5-8411-E5ADC1B771A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7BD08AD-3C3F-4DF8-AB5C-00B40E24B6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8FDC0A4-2A91-4098-A3E1-6CFB3C542E4A}"/>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64D85F2A-6419-4643-BA7B-A4EC6DC8D97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79600A-3086-49FB-A4A7-DCDC341AF414}"/>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1402400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10D8A97-AE19-49C0-82F3-E1C2A7AFDCD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2D40AF6-781C-4D00-AF85-2636E404E8A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DB66E4B-23CA-4435-88EC-ADDE308CA41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7ABC916-4FB2-4E9E-8833-13C84FA3823B}"/>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6" name="フッター プレースホルダー 5">
            <a:extLst>
              <a:ext uri="{FF2B5EF4-FFF2-40B4-BE49-F238E27FC236}">
                <a16:creationId xmlns:a16="http://schemas.microsoft.com/office/drawing/2014/main" id="{D1F4DD3F-D5B2-4098-93CD-255B3AE57F2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D41E49B-6B54-4250-BB9A-9D926CF474D5}"/>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1216789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4DC64B-EA25-40D2-BA24-C7BBA0B19CD1}"/>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FB2394D-AE02-4C25-8FC6-EB16EA371E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95E4CE4-0B44-49B1-A35F-6453E861D0A2}"/>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D9764D8-9768-4634-9164-F15A4EA83E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4210D39E-D7E5-4DE5-BFE1-7049BDA4AF2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F383AA5-B05D-41AC-ACFA-929D869808C7}"/>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8" name="フッター プレースホルダー 7">
            <a:extLst>
              <a:ext uri="{FF2B5EF4-FFF2-40B4-BE49-F238E27FC236}">
                <a16:creationId xmlns:a16="http://schemas.microsoft.com/office/drawing/2014/main" id="{663D579A-B38C-4242-B9AD-25B7E27EABB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C433239-A578-4A3D-856E-22DEFD14EB21}"/>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3713900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C1017B-6B65-4C63-832A-5B35DAD0A18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A00160A6-C076-4774-830C-3A6FCDB4F43A}"/>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4" name="フッター プレースホルダー 3">
            <a:extLst>
              <a:ext uri="{FF2B5EF4-FFF2-40B4-BE49-F238E27FC236}">
                <a16:creationId xmlns:a16="http://schemas.microsoft.com/office/drawing/2014/main" id="{653AF1C0-5162-4FD5-BC33-23E6DFF54DF7}"/>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3039558-2745-4E9C-B2D1-F7BB1B979EBB}"/>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3030419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F2E654B-CD5D-4BB0-B3D5-48D373F5EBCA}"/>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3" name="フッター プレースホルダー 2">
            <a:extLst>
              <a:ext uri="{FF2B5EF4-FFF2-40B4-BE49-F238E27FC236}">
                <a16:creationId xmlns:a16="http://schemas.microsoft.com/office/drawing/2014/main" id="{E5AD0A0A-1996-402D-93C4-AD2239FE449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6575CBD-5305-42C6-8547-2F48667A334E}"/>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3286728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D1207C-4098-4642-8C3B-863D4255651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21E9056-E749-4336-BFB0-F02BC57A90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F0EC3826-60BA-4EDB-9DEE-BDF20ED3B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B870304-AE45-4FC4-9CDD-811A35408B2D}"/>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6" name="フッター プレースホルダー 5">
            <a:extLst>
              <a:ext uri="{FF2B5EF4-FFF2-40B4-BE49-F238E27FC236}">
                <a16:creationId xmlns:a16="http://schemas.microsoft.com/office/drawing/2014/main" id="{0CE0B8EB-9439-4A48-B22C-1A5DECFC946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258CDD6-25BA-4D29-BF50-1D1CFD4BD50F}"/>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249211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EFFD92-6F9A-4B84-9867-7FF34A7193A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1B220E8-692A-41AA-AFF4-113E01305D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B3721C2-2BD1-4ACA-A8A4-B2B504A214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EFDBEE8-5D21-4F80-9E92-237CD1E633B1}"/>
              </a:ext>
            </a:extLst>
          </p:cNvPr>
          <p:cNvSpPr>
            <a:spLocks noGrp="1"/>
          </p:cNvSpPr>
          <p:nvPr>
            <p:ph type="dt" sz="half" idx="10"/>
          </p:nvPr>
        </p:nvSpPr>
        <p:spPr/>
        <p:txBody>
          <a:bodyPr/>
          <a:lstStyle/>
          <a:p>
            <a:fld id="{D100D919-3036-4025-AF14-277B96E69079}" type="datetimeFigureOut">
              <a:rPr kumimoji="1" lang="ja-JP" altLang="en-US" smtClean="0"/>
              <a:t>2021/4/1</a:t>
            </a:fld>
            <a:endParaRPr kumimoji="1" lang="ja-JP" altLang="en-US"/>
          </a:p>
        </p:txBody>
      </p:sp>
      <p:sp>
        <p:nvSpPr>
          <p:cNvPr id="6" name="フッター プレースホルダー 5">
            <a:extLst>
              <a:ext uri="{FF2B5EF4-FFF2-40B4-BE49-F238E27FC236}">
                <a16:creationId xmlns:a16="http://schemas.microsoft.com/office/drawing/2014/main" id="{5714F369-1372-43D2-96A5-8B2DB0615DE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99792B-990E-476E-BA2E-1B59D9CFA973}"/>
              </a:ext>
            </a:extLst>
          </p:cNvPr>
          <p:cNvSpPr>
            <a:spLocks noGrp="1"/>
          </p:cNvSpPr>
          <p:nvPr>
            <p:ph type="sldNum" sz="quarter" idx="12"/>
          </p:nvPr>
        </p:nvSpPr>
        <p:spPr/>
        <p:txBody>
          <a:body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144698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92BDF4E-825B-4460-BF78-B3DF76A7EF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F2C265A-40B2-4313-B992-6DBA462D9A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8A288B-C54B-4ACC-930A-5A1A39C688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00D919-3036-4025-AF14-277B96E69079}" type="datetimeFigureOut">
              <a:rPr kumimoji="1" lang="ja-JP" altLang="en-US" smtClean="0"/>
              <a:t>2021/4/1</a:t>
            </a:fld>
            <a:endParaRPr kumimoji="1" lang="ja-JP" altLang="en-US"/>
          </a:p>
        </p:txBody>
      </p:sp>
      <p:sp>
        <p:nvSpPr>
          <p:cNvPr id="5" name="フッター プレースホルダー 4">
            <a:extLst>
              <a:ext uri="{FF2B5EF4-FFF2-40B4-BE49-F238E27FC236}">
                <a16:creationId xmlns:a16="http://schemas.microsoft.com/office/drawing/2014/main" id="{529CE562-4BD3-48F8-8B9A-5635096CFD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9947F5F-36D4-4EBF-A941-6E36A01C33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9FA271-96EC-420A-BC10-C30144D428D3}" type="slidenum">
              <a:rPr kumimoji="1" lang="ja-JP" altLang="en-US" smtClean="0"/>
              <a:t>‹#›</a:t>
            </a:fld>
            <a:endParaRPr kumimoji="1" lang="ja-JP" altLang="en-US"/>
          </a:p>
        </p:txBody>
      </p:sp>
    </p:spTree>
    <p:extLst>
      <p:ext uri="{BB962C8B-B14F-4D97-AF65-F5344CB8AC3E}">
        <p14:creationId xmlns:p14="http://schemas.microsoft.com/office/powerpoint/2010/main" val="3142857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4EA6C0-1C9D-4B50-8F3A-725E72A3B858}"/>
              </a:ext>
            </a:extLst>
          </p:cNvPr>
          <p:cNvSpPr>
            <a:spLocks noGrp="1"/>
          </p:cNvSpPr>
          <p:nvPr>
            <p:ph type="ctrTitle"/>
          </p:nvPr>
        </p:nvSpPr>
        <p:spPr>
          <a:xfrm>
            <a:off x="1524000" y="2235200"/>
            <a:ext cx="9144000" cy="2387600"/>
          </a:xfrm>
        </p:spPr>
        <p:txBody>
          <a:bodyPr anchor="ctr"/>
          <a:lstStyle/>
          <a:p>
            <a:r>
              <a:rPr lang="ja-JP" altLang="en-US" b="1" dirty="0">
                <a:latin typeface="Meiryo UI" panose="020B0604030504040204" pitchFamily="50" charset="-128"/>
                <a:ea typeface="Meiryo UI" panose="020B0604030504040204" pitchFamily="50" charset="-128"/>
              </a:rPr>
              <a:t>①</a:t>
            </a:r>
            <a:r>
              <a:rPr kumimoji="1" lang="ja-JP" altLang="en-US" b="1" dirty="0">
                <a:latin typeface="Meiryo UI" panose="020B0604030504040204" pitchFamily="50" charset="-128"/>
                <a:ea typeface="Meiryo UI" panose="020B0604030504040204" pitchFamily="50" charset="-128"/>
              </a:rPr>
              <a:t>人材育成の基本</a:t>
            </a:r>
          </a:p>
        </p:txBody>
      </p:sp>
    </p:spTree>
    <p:extLst>
      <p:ext uri="{BB962C8B-B14F-4D97-AF65-F5344CB8AC3E}">
        <p14:creationId xmlns:p14="http://schemas.microsoft.com/office/powerpoint/2010/main" val="2072133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D9E1E3-ABB5-45A7-BF6D-3A2CA8E5C2EF}"/>
              </a:ext>
            </a:extLst>
          </p:cNvPr>
          <p:cNvSpPr>
            <a:spLocks noGrp="1"/>
          </p:cNvSpPr>
          <p:nvPr>
            <p:ph type="title"/>
          </p:nvPr>
        </p:nvSpPr>
        <p:spPr>
          <a:ln>
            <a:solidFill>
              <a:schemeClr val="bg1"/>
            </a:solidFill>
          </a:ln>
        </p:spPr>
        <p:txBody>
          <a:bodyPr>
            <a:normAutofit/>
          </a:bodyPr>
          <a:lstStyle/>
          <a:p>
            <a:r>
              <a:rPr lang="ja-JP" altLang="en-US" sz="4000" b="1" dirty="0">
                <a:latin typeface="Meiryo UI" panose="020B0604030504040204" pitchFamily="50" charset="-128"/>
                <a:ea typeface="Meiryo UI" panose="020B0604030504040204" pitchFamily="50" charset="-128"/>
              </a:rPr>
              <a:t>ケース理解に基づいた援助の展開</a:t>
            </a:r>
            <a:endParaRPr kumimoji="1" lang="ja-JP" altLang="en-US" sz="4000" dirty="0"/>
          </a:p>
        </p:txBody>
      </p:sp>
      <p:sp>
        <p:nvSpPr>
          <p:cNvPr id="6" name="テキスト ボックス 5">
            <a:extLst>
              <a:ext uri="{FF2B5EF4-FFF2-40B4-BE49-F238E27FC236}">
                <a16:creationId xmlns:a16="http://schemas.microsoft.com/office/drawing/2014/main" id="{FDEC96E4-037C-496E-8E15-CA4B9E1F7400}"/>
              </a:ext>
            </a:extLst>
          </p:cNvPr>
          <p:cNvSpPr txBox="1"/>
          <p:nvPr/>
        </p:nvSpPr>
        <p:spPr>
          <a:xfrm>
            <a:off x="838200" y="1562286"/>
            <a:ext cx="10799618" cy="5129096"/>
          </a:xfrm>
          <a:prstGeom prst="rect">
            <a:avLst/>
          </a:prstGeom>
          <a:noFill/>
        </p:spPr>
        <p:txBody>
          <a:bodyPr wrap="square" rtlCol="0">
            <a:spAutoFit/>
          </a:bodyPr>
          <a:lstStyle/>
          <a:p>
            <a:pPr>
              <a:lnSpc>
                <a:spcPts val="4000"/>
              </a:lnSpc>
            </a:pPr>
            <a:r>
              <a:rPr kumimoji="1" lang="ja-JP" altLang="en-US" sz="2800" dirty="0">
                <a:latin typeface="Meiryo UI" panose="020B0604030504040204" pitchFamily="50" charset="-128"/>
                <a:ea typeface="Meiryo UI" panose="020B0604030504040204" pitchFamily="50" charset="-128"/>
              </a:rPr>
              <a:t>１．ケースに向き合う姿勢を保持する。</a:t>
            </a:r>
            <a:endParaRPr kumimoji="1" lang="en-US" altLang="ja-JP" sz="2800" dirty="0">
              <a:latin typeface="Meiryo UI" panose="020B0604030504040204" pitchFamily="50" charset="-128"/>
              <a:ea typeface="Meiryo UI" panose="020B0604030504040204" pitchFamily="50" charset="-128"/>
            </a:endParaRPr>
          </a:p>
          <a:p>
            <a:pPr>
              <a:lnSpc>
                <a:spcPts val="4000"/>
              </a:lnSpc>
              <a:spcAft>
                <a:spcPts val="1200"/>
              </a:spcAft>
            </a:pPr>
            <a:r>
              <a:rPr lang="ja-JP" altLang="en-US" sz="28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●個別化、自己決定、秘密保持など、対人援助職としての原則を守る。</a:t>
            </a:r>
            <a:endParaRPr lang="en-US" altLang="ja-JP" sz="2400" dirty="0">
              <a:latin typeface="Meiryo UI" panose="020B0604030504040204" pitchFamily="50" charset="-128"/>
              <a:ea typeface="Meiryo UI" panose="020B0604030504040204" pitchFamily="50" charset="-128"/>
            </a:endParaRPr>
          </a:p>
          <a:p>
            <a:pPr>
              <a:lnSpc>
                <a:spcPts val="4000"/>
              </a:lnSpc>
            </a:pPr>
            <a:r>
              <a:rPr kumimoji="1" lang="ja-JP" altLang="en-US" sz="2800" dirty="0">
                <a:latin typeface="Meiryo UI" panose="020B0604030504040204" pitchFamily="50" charset="-128"/>
                <a:ea typeface="Meiryo UI" panose="020B0604030504040204" pitchFamily="50" charset="-128"/>
              </a:rPr>
              <a:t>２．ケースを理解する手立てを獲得する。</a:t>
            </a:r>
            <a:endParaRPr kumimoji="1" lang="en-US" altLang="ja-JP" sz="2800" dirty="0">
              <a:latin typeface="Meiryo UI" panose="020B0604030504040204" pitchFamily="50" charset="-128"/>
              <a:ea typeface="Meiryo UI" panose="020B0604030504040204" pitchFamily="50" charset="-128"/>
            </a:endParaRPr>
          </a:p>
          <a:p>
            <a:pPr>
              <a:lnSpc>
                <a:spcPts val="3200"/>
              </a:lnSpc>
            </a:pPr>
            <a:r>
              <a:rPr lang="ja-JP" altLang="en-US" sz="28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●ケースに関する情報を適切に収集、整理する。その際、子ども自身の強みや、</a:t>
            </a:r>
            <a:endParaRPr lang="en-US" altLang="ja-JP" sz="2400" dirty="0">
              <a:latin typeface="Meiryo UI" panose="020B0604030504040204" pitchFamily="50" charset="-128"/>
              <a:ea typeface="Meiryo UI" panose="020B0604030504040204" pitchFamily="50" charset="-128"/>
            </a:endParaRPr>
          </a:p>
          <a:p>
            <a:pPr>
              <a:lnSpc>
                <a:spcPts val="3200"/>
              </a:lnSpc>
            </a:pPr>
            <a:r>
              <a:rPr lang="ja-JP" altLang="en-US" sz="2400" dirty="0">
                <a:latin typeface="Meiryo UI" panose="020B0604030504040204" pitchFamily="50" charset="-128"/>
                <a:ea typeface="Meiryo UI" panose="020B0604030504040204" pitchFamily="50" charset="-128"/>
              </a:rPr>
              <a:t>　　　　　問題解決に向けた主体的な努力を最大限に尊重する。</a:t>
            </a:r>
            <a:endParaRPr lang="en-US" altLang="ja-JP" sz="2400" dirty="0">
              <a:latin typeface="Meiryo UI" panose="020B0604030504040204" pitchFamily="50" charset="-128"/>
              <a:ea typeface="Meiryo UI" panose="020B0604030504040204" pitchFamily="50" charset="-128"/>
            </a:endParaRPr>
          </a:p>
          <a:p>
            <a:pPr>
              <a:lnSpc>
                <a:spcPts val="3200"/>
              </a:lnSpc>
            </a:pPr>
            <a:r>
              <a:rPr kumimoji="1" lang="ja-JP" altLang="en-US"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医学、</a:t>
            </a:r>
            <a:r>
              <a:rPr kumimoji="1" lang="ja-JP" altLang="en-US" sz="2400" dirty="0">
                <a:latin typeface="Meiryo UI" panose="020B0604030504040204" pitchFamily="50" charset="-128"/>
                <a:ea typeface="Meiryo UI" panose="020B0604030504040204" pitchFamily="50" charset="-128"/>
              </a:rPr>
              <a:t>心理学、社会学、法制度など社会福祉に近接する領域か</a:t>
            </a:r>
            <a:r>
              <a:rPr lang="ja-JP" altLang="en-US" sz="2400" dirty="0">
                <a:latin typeface="Meiryo UI" panose="020B0604030504040204" pitchFamily="50" charset="-128"/>
                <a:ea typeface="Meiryo UI" panose="020B0604030504040204" pitchFamily="50" charset="-128"/>
              </a:rPr>
              <a:t>ら、</a:t>
            </a:r>
            <a:r>
              <a:rPr kumimoji="1" lang="ja-JP" altLang="en-US" sz="2400" dirty="0">
                <a:latin typeface="Meiryo UI" panose="020B0604030504040204" pitchFamily="50" charset="-128"/>
                <a:ea typeface="Meiryo UI" panose="020B0604030504040204" pitchFamily="50" charset="-128"/>
              </a:rPr>
              <a:t>ケース理</a:t>
            </a:r>
            <a:endParaRPr kumimoji="1" lang="en-US" altLang="ja-JP" sz="2400" dirty="0">
              <a:latin typeface="Meiryo UI" panose="020B0604030504040204" pitchFamily="50" charset="-128"/>
              <a:ea typeface="Meiryo UI" panose="020B0604030504040204" pitchFamily="50" charset="-128"/>
            </a:endParaRPr>
          </a:p>
          <a:p>
            <a:pPr>
              <a:lnSpc>
                <a:spcPts val="3200"/>
              </a:lnSpc>
            </a:pPr>
            <a:r>
              <a:rPr lang="ja-JP" altLang="en-US" sz="2400" dirty="0">
                <a:latin typeface="Meiryo UI" panose="020B0604030504040204" pitchFamily="50" charset="-128"/>
                <a:ea typeface="Meiryo UI" panose="020B0604030504040204" pitchFamily="50" charset="-128"/>
              </a:rPr>
              <a:t>　　　　　</a:t>
            </a:r>
            <a:r>
              <a:rPr kumimoji="1" lang="ja-JP" altLang="en-US" sz="2400" dirty="0">
                <a:latin typeface="Meiryo UI" panose="020B0604030504040204" pitchFamily="50" charset="-128"/>
                <a:ea typeface="Meiryo UI" panose="020B0604030504040204" pitchFamily="50" charset="-128"/>
              </a:rPr>
              <a:t>解のために必要となる最低限度の基礎的知識を習得しておく。</a:t>
            </a:r>
            <a:endParaRPr kumimoji="1" lang="en-US" altLang="ja-JP" sz="2400" dirty="0">
              <a:latin typeface="Meiryo UI" panose="020B0604030504040204" pitchFamily="50" charset="-128"/>
              <a:ea typeface="Meiryo UI" panose="020B0604030504040204" pitchFamily="50" charset="-128"/>
            </a:endParaRPr>
          </a:p>
          <a:p>
            <a:pPr>
              <a:lnSpc>
                <a:spcPts val="4000"/>
              </a:lnSpc>
            </a:pPr>
            <a:r>
              <a:rPr lang="ja-JP" altLang="en-US" sz="2800" dirty="0">
                <a:latin typeface="Meiryo UI" panose="020B0604030504040204" pitchFamily="50" charset="-128"/>
                <a:ea typeface="Meiryo UI" panose="020B0604030504040204" pitchFamily="50" charset="-128"/>
              </a:rPr>
              <a:t>３．ケース理解を基に個別的な援助を展開する。</a:t>
            </a:r>
            <a:endParaRPr lang="en-US" altLang="ja-JP" sz="2800" dirty="0">
              <a:latin typeface="Meiryo UI" panose="020B0604030504040204" pitchFamily="50" charset="-128"/>
              <a:ea typeface="Meiryo UI" panose="020B0604030504040204" pitchFamily="50" charset="-128"/>
            </a:endParaRPr>
          </a:p>
          <a:p>
            <a:pPr>
              <a:lnSpc>
                <a:spcPts val="3200"/>
              </a:lnSpc>
            </a:pPr>
            <a:r>
              <a:rPr lang="ja-JP" altLang="en-US" sz="28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●援助過程において適時、ＳＶ、カンファレンス等により、援助目的や方法につい</a:t>
            </a:r>
            <a:endParaRPr lang="en-US" altLang="ja-JP" sz="2400" dirty="0">
              <a:latin typeface="Meiryo UI" panose="020B0604030504040204" pitchFamily="50" charset="-128"/>
              <a:ea typeface="Meiryo UI" panose="020B0604030504040204" pitchFamily="50" charset="-128"/>
            </a:endParaRPr>
          </a:p>
          <a:p>
            <a:pPr>
              <a:lnSpc>
                <a:spcPts val="3200"/>
              </a:lnSpc>
            </a:pPr>
            <a:r>
              <a:rPr lang="ja-JP" altLang="en-US" sz="2400" dirty="0">
                <a:latin typeface="Meiryo UI" panose="020B0604030504040204" pitchFamily="50" charset="-128"/>
                <a:ea typeface="Meiryo UI" panose="020B0604030504040204" pitchFamily="50" charset="-128"/>
              </a:rPr>
              <a:t>　　　　　て客観的な検討が加えられる。援助過程そのものが、子どもとの信頼関係を形</a:t>
            </a:r>
            <a:endParaRPr lang="en-US" altLang="ja-JP" sz="2400" dirty="0">
              <a:latin typeface="Meiryo UI" panose="020B0604030504040204" pitchFamily="50" charset="-128"/>
              <a:ea typeface="Meiryo UI" panose="020B0604030504040204" pitchFamily="50" charset="-128"/>
            </a:endParaRPr>
          </a:p>
          <a:p>
            <a:pPr>
              <a:lnSpc>
                <a:spcPts val="3200"/>
              </a:lnSpc>
            </a:pPr>
            <a:r>
              <a:rPr lang="ja-JP" altLang="en-US" sz="2400" dirty="0">
                <a:latin typeface="Meiryo UI" panose="020B0604030504040204" pitchFamily="50" charset="-128"/>
                <a:ea typeface="Meiryo UI" panose="020B0604030504040204" pitchFamily="50" charset="-128"/>
              </a:rPr>
              <a:t>　　　　　成する援助効果を持っている。</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7549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en-US" altLang="ja-JP" sz="4000" b="1" dirty="0">
                <a:latin typeface="Meiryo UI" panose="020B0604030504040204" pitchFamily="50" charset="-128"/>
                <a:ea typeface="Meiryo UI" panose="020B0604030504040204" pitchFamily="50" charset="-128"/>
              </a:rPr>
              <a:t>OFF-JT</a:t>
            </a:r>
            <a:endParaRPr lang="ja-JP" altLang="en-US" sz="4000" b="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702114" y="1875414"/>
            <a:ext cx="10372286" cy="4278094"/>
          </a:xfrm>
          <a:prstGeom prst="rect">
            <a:avLst/>
          </a:prstGeom>
          <a:noFill/>
        </p:spPr>
        <p:txBody>
          <a:bodyPr wrap="square" rtlCol="0">
            <a:spAutoFit/>
          </a:bodyPr>
          <a:lstStyle/>
          <a:p>
            <a:pPr marL="342900" indent="-342900">
              <a:spcAft>
                <a:spcPts val="1200"/>
              </a:spcAft>
              <a:buFont typeface="Arial" panose="020B0604020202020204" pitchFamily="34" charset="0"/>
              <a:buChar char="•"/>
            </a:pPr>
            <a:r>
              <a:rPr lang="en-US" altLang="ja-JP" sz="2800" dirty="0">
                <a:latin typeface="Meiryo UI" panose="020B0604030504040204" pitchFamily="50" charset="-128"/>
                <a:ea typeface="Meiryo UI" panose="020B0604030504040204" pitchFamily="50" charset="-128"/>
              </a:rPr>
              <a:t>OFF-JT</a:t>
            </a:r>
            <a:r>
              <a:rPr lang="ja-JP" altLang="en-US" sz="2800" dirty="0">
                <a:latin typeface="Meiryo UI" panose="020B0604030504040204" pitchFamily="50" charset="-128"/>
                <a:ea typeface="Meiryo UI" panose="020B0604030504040204" pitchFamily="50" charset="-128"/>
              </a:rPr>
              <a:t>は</a:t>
            </a:r>
            <a:r>
              <a:rPr lang="en-US" altLang="ja-JP" sz="2800" b="1" dirty="0">
                <a:latin typeface="Meiryo UI" panose="020B0604030504040204" pitchFamily="50" charset="-128"/>
                <a:ea typeface="Meiryo UI" panose="020B0604030504040204" pitchFamily="50" charset="-128"/>
              </a:rPr>
              <a:t>Off the Job Training</a:t>
            </a:r>
            <a:r>
              <a:rPr lang="ja-JP" altLang="en-US" sz="2800" dirty="0">
                <a:latin typeface="Meiryo UI" panose="020B0604030504040204" pitchFamily="50" charset="-128"/>
                <a:ea typeface="Meiryo UI" panose="020B0604030504040204" pitchFamily="50" charset="-128"/>
              </a:rPr>
              <a:t>の略で、日常業務を離れて行われる能力向上策のことをいう。施設内で行う内部研修と、職員を派遣する外部研修の２つがこれに該当する。</a:t>
            </a:r>
            <a:endParaRPr lang="en-US" altLang="ja-JP" sz="2800" dirty="0">
              <a:latin typeface="Meiryo UI" panose="020B0604030504040204" pitchFamily="50" charset="-128"/>
              <a:ea typeface="Meiryo UI" panose="020B0604030504040204" pitchFamily="50" charset="-128"/>
            </a:endParaRPr>
          </a:p>
          <a:p>
            <a:pPr marL="342900" indent="-342900">
              <a:spcAft>
                <a:spcPts val="12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日常業務や個別のケースに基礎を置く</a:t>
            </a:r>
            <a:r>
              <a:rPr lang="en-US" altLang="ja-JP" sz="2800" dirty="0">
                <a:latin typeface="Meiryo UI" panose="020B0604030504040204" pitchFamily="50" charset="-128"/>
                <a:ea typeface="Meiryo UI" panose="020B0604030504040204" pitchFamily="50" charset="-128"/>
              </a:rPr>
              <a:t>OJT</a:t>
            </a:r>
            <a:r>
              <a:rPr lang="ja-JP" altLang="en-US" sz="2800" dirty="0">
                <a:latin typeface="Meiryo UI" panose="020B0604030504040204" pitchFamily="50" charset="-128"/>
                <a:ea typeface="Meiryo UI" panose="020B0604030504040204" pitchFamily="50" charset="-128"/>
              </a:rPr>
              <a:t>と異なり、</a:t>
            </a:r>
            <a:r>
              <a:rPr lang="en-US" altLang="ja-JP" sz="2800" dirty="0">
                <a:latin typeface="Meiryo UI" panose="020B0604030504040204" pitchFamily="50" charset="-128"/>
                <a:ea typeface="Meiryo UI" panose="020B0604030504040204" pitchFamily="50" charset="-128"/>
              </a:rPr>
              <a:t>OFF-JT</a:t>
            </a:r>
            <a:r>
              <a:rPr lang="ja-JP" altLang="en-US" sz="2800" dirty="0">
                <a:latin typeface="Meiryo UI" panose="020B0604030504040204" pitchFamily="50" charset="-128"/>
                <a:ea typeface="Meiryo UI" panose="020B0604030504040204" pitchFamily="50" charset="-128"/>
              </a:rPr>
              <a:t>ではより一般化されたテーマを取り扱う。このため、新たな視点や知識から職業価値を見直したり、実践方法を習得することに適している。</a:t>
            </a:r>
            <a:endParaRPr lang="en-US" altLang="ja-JP" sz="2800" dirty="0">
              <a:latin typeface="Meiryo UI" panose="020B0604030504040204" pitchFamily="50" charset="-128"/>
              <a:ea typeface="Meiryo UI" panose="020B0604030504040204" pitchFamily="50" charset="-128"/>
            </a:endParaRPr>
          </a:p>
          <a:p>
            <a:pPr marL="342900" indent="-342900">
              <a:spcAft>
                <a:spcPts val="12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研修復命書はただの報告ではなく「学びのふりかえり」になっていることが重要。「学んだことが自身の日常業務にどう活かされるか」という観点から、復命しよう。</a:t>
            </a:r>
            <a:endParaRPr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1046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en-US" altLang="ja-JP" sz="4000" b="1" dirty="0">
                <a:latin typeface="Meiryo UI" panose="020B0604030504040204" pitchFamily="50" charset="-128"/>
                <a:ea typeface="Meiryo UI" panose="020B0604030504040204" pitchFamily="50" charset="-128"/>
              </a:rPr>
              <a:t>SDS</a:t>
            </a:r>
            <a:endParaRPr lang="ja-JP" altLang="en-US" sz="4000" b="1"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694790" y="1829156"/>
            <a:ext cx="10659010" cy="4248022"/>
          </a:xfrm>
          <a:prstGeom prst="rect">
            <a:avLst/>
          </a:prstGeom>
          <a:noFill/>
        </p:spPr>
        <p:txBody>
          <a:bodyPr wrap="square" rtlCol="0">
            <a:spAutoFit/>
          </a:bodyPr>
          <a:lstStyle/>
          <a:p>
            <a:pPr marL="342900" indent="-342900">
              <a:lnSpc>
                <a:spcPts val="3800"/>
              </a:lnSpc>
              <a:spcAft>
                <a:spcPts val="1200"/>
              </a:spcAft>
              <a:buFont typeface="Arial" panose="020B0604020202020204" pitchFamily="34" charset="0"/>
              <a:buChar char="•"/>
            </a:pPr>
            <a:r>
              <a:rPr lang="en-US" altLang="ja-JP" sz="2800" dirty="0">
                <a:latin typeface="Meiryo UI" panose="020B0604030504040204" pitchFamily="50" charset="-128"/>
                <a:ea typeface="Meiryo UI" panose="020B0604030504040204" pitchFamily="50" charset="-128"/>
              </a:rPr>
              <a:t>SDS</a:t>
            </a:r>
            <a:r>
              <a:rPr lang="ja-JP" altLang="en-US" sz="2800" dirty="0">
                <a:latin typeface="Meiryo UI" panose="020B0604030504040204" pitchFamily="50" charset="-128"/>
                <a:ea typeface="Meiryo UI" panose="020B0604030504040204" pitchFamily="50" charset="-128"/>
              </a:rPr>
              <a:t>とは</a:t>
            </a:r>
            <a:r>
              <a:rPr lang="en-US" altLang="ja-JP" sz="2800" b="1" dirty="0">
                <a:latin typeface="Meiryo UI" panose="020B0604030504040204" pitchFamily="50" charset="-128"/>
                <a:ea typeface="Meiryo UI" panose="020B0604030504040204" pitchFamily="50" charset="-128"/>
              </a:rPr>
              <a:t>Self Development System</a:t>
            </a:r>
            <a:r>
              <a:rPr lang="ja-JP" altLang="en-US" sz="2800" dirty="0">
                <a:latin typeface="Meiryo UI" panose="020B0604030504040204" pitchFamily="50" charset="-128"/>
                <a:ea typeface="Meiryo UI" panose="020B0604030504040204" pitchFamily="50" charset="-128"/>
              </a:rPr>
              <a:t>の略で、いわゆる「自己研鑽」「自己啓発」とよばれる個人の取り組みを、職場（施設）が評価しバックアップするシステムのこと。自己啓発援助制度とも訳される。</a:t>
            </a:r>
            <a:endParaRPr lang="en-US" altLang="ja-JP" sz="2800" dirty="0">
              <a:latin typeface="Meiryo UI" panose="020B0604030504040204" pitchFamily="50" charset="-128"/>
              <a:ea typeface="Meiryo UI" panose="020B0604030504040204" pitchFamily="50" charset="-128"/>
            </a:endParaRPr>
          </a:p>
          <a:p>
            <a:pPr marL="342900" indent="-342900">
              <a:lnSpc>
                <a:spcPts val="3800"/>
              </a:lnSpc>
              <a:spcAft>
                <a:spcPts val="12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施設の実践例としては、「職員有志の勉強会のために会議室や機材を貸し出す」「資格取得のための費用を一部援助する」などがある。</a:t>
            </a:r>
            <a:endParaRPr lang="en-US" altLang="ja-JP" sz="2800" dirty="0">
              <a:latin typeface="Meiryo UI" panose="020B0604030504040204" pitchFamily="50" charset="-128"/>
              <a:ea typeface="Meiryo UI" panose="020B0604030504040204" pitchFamily="50" charset="-128"/>
            </a:endParaRPr>
          </a:p>
          <a:p>
            <a:pPr marL="342900" indent="-342900">
              <a:lnSpc>
                <a:spcPts val="3800"/>
              </a:lnSpc>
              <a:spcAft>
                <a:spcPts val="1200"/>
              </a:spcAft>
              <a:buFont typeface="Arial" panose="020B0604020202020204" pitchFamily="34" charset="0"/>
              <a:buChar char="•"/>
            </a:pPr>
            <a:r>
              <a:rPr lang="en-US" altLang="ja-JP" sz="2800" dirty="0">
                <a:latin typeface="Meiryo UI" panose="020B0604030504040204" pitchFamily="50" charset="-128"/>
                <a:ea typeface="Meiryo UI" panose="020B0604030504040204" pitchFamily="50" charset="-128"/>
              </a:rPr>
              <a:t>SDS</a:t>
            </a:r>
            <a:r>
              <a:rPr lang="ja-JP" altLang="en-US" sz="2800" dirty="0">
                <a:latin typeface="Meiryo UI" panose="020B0604030504040204" pitchFamily="50" charset="-128"/>
                <a:ea typeface="Meiryo UI" panose="020B0604030504040204" pitchFamily="50" charset="-128"/>
              </a:rPr>
              <a:t>は施設（法人）の考え方や実情に合わせた方法論で行われる、独自色の強いものである。就業規則や研修規程において</a:t>
            </a:r>
            <a:r>
              <a:rPr lang="en-US" altLang="ja-JP" sz="2800" dirty="0">
                <a:latin typeface="Meiryo UI" panose="020B0604030504040204" pitchFamily="50" charset="-128"/>
                <a:ea typeface="Meiryo UI" panose="020B0604030504040204" pitchFamily="50" charset="-128"/>
              </a:rPr>
              <a:t>SDS</a:t>
            </a:r>
            <a:r>
              <a:rPr lang="ja-JP" altLang="en-US" sz="2800" dirty="0">
                <a:latin typeface="Meiryo UI" panose="020B0604030504040204" pitchFamily="50" charset="-128"/>
                <a:ea typeface="Meiryo UI" panose="020B0604030504040204" pitchFamily="50" charset="-128"/>
              </a:rPr>
              <a:t>がどのように規定されているか確認しておくことが望ましい。</a:t>
            </a:r>
            <a:endParaRPr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53396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テキスト ボックス 43">
            <a:extLst>
              <a:ext uri="{FF2B5EF4-FFF2-40B4-BE49-F238E27FC236}">
                <a16:creationId xmlns:a16="http://schemas.microsoft.com/office/drawing/2014/main" id="{9B8398D5-8E36-4AAC-9771-403809AF0957}"/>
              </a:ext>
            </a:extLst>
          </p:cNvPr>
          <p:cNvSpPr txBox="1"/>
          <p:nvPr/>
        </p:nvSpPr>
        <p:spPr>
          <a:xfrm>
            <a:off x="7109969" y="4650437"/>
            <a:ext cx="1615676" cy="369332"/>
          </a:xfrm>
          <a:prstGeom prst="rect">
            <a:avLst/>
          </a:prstGeom>
          <a:solidFill>
            <a:schemeClr val="accent5">
              <a:lumMod val="75000"/>
            </a:schemeClr>
          </a:solidFill>
          <a:ln>
            <a:noFill/>
          </a:ln>
        </p:spPr>
        <p:txBody>
          <a:bodyPr wrap="square" rtlCol="0">
            <a:spAutoFit/>
          </a:bodyPr>
          <a:lstStyle/>
          <a:p>
            <a:r>
              <a:rPr kumimoji="1" lang="en-US" altLang="ja-JP" dirty="0">
                <a:solidFill>
                  <a:srgbClr val="FFFF00"/>
                </a:solidFill>
                <a:latin typeface="Meiryo UI" panose="020B0604030504040204" pitchFamily="50" charset="-128"/>
                <a:ea typeface="Meiryo UI" panose="020B0604030504040204" pitchFamily="50" charset="-128"/>
              </a:rPr>
              <a:t>OFF-JT</a:t>
            </a:r>
            <a:r>
              <a:rPr kumimoji="1" lang="ja-JP" altLang="en-US" dirty="0">
                <a:solidFill>
                  <a:srgbClr val="FFFF00"/>
                </a:solidFill>
                <a:latin typeface="Meiryo UI" panose="020B0604030504040204" pitchFamily="50" charset="-128"/>
                <a:ea typeface="Meiryo UI" panose="020B0604030504040204" pitchFamily="50" charset="-128"/>
              </a:rPr>
              <a:t>の実施</a:t>
            </a:r>
          </a:p>
        </p:txBody>
      </p:sp>
      <p:sp>
        <p:nvSpPr>
          <p:cNvPr id="53" name="矢印: 下 52">
            <a:extLst>
              <a:ext uri="{FF2B5EF4-FFF2-40B4-BE49-F238E27FC236}">
                <a16:creationId xmlns:a16="http://schemas.microsoft.com/office/drawing/2014/main" id="{B542318B-FD92-46C4-91DD-5F8204DC56C3}"/>
              </a:ext>
            </a:extLst>
          </p:cNvPr>
          <p:cNvSpPr/>
          <p:nvPr/>
        </p:nvSpPr>
        <p:spPr>
          <a:xfrm rot="5400000">
            <a:off x="8364229" y="5566793"/>
            <a:ext cx="232214" cy="1510205"/>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矢印: 下 51">
            <a:extLst>
              <a:ext uri="{FF2B5EF4-FFF2-40B4-BE49-F238E27FC236}">
                <a16:creationId xmlns:a16="http://schemas.microsoft.com/office/drawing/2014/main" id="{FF195FA8-8E11-4623-9CFC-AAD8610448A1}"/>
              </a:ext>
            </a:extLst>
          </p:cNvPr>
          <p:cNvSpPr/>
          <p:nvPr/>
        </p:nvSpPr>
        <p:spPr>
          <a:xfrm>
            <a:off x="9920517" y="4067397"/>
            <a:ext cx="196071" cy="91736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矢印: 下 46">
            <a:extLst>
              <a:ext uri="{FF2B5EF4-FFF2-40B4-BE49-F238E27FC236}">
                <a16:creationId xmlns:a16="http://schemas.microsoft.com/office/drawing/2014/main" id="{C8BA9046-5CA5-45BB-88C3-11946039CA8D}"/>
              </a:ext>
            </a:extLst>
          </p:cNvPr>
          <p:cNvSpPr/>
          <p:nvPr/>
        </p:nvSpPr>
        <p:spPr>
          <a:xfrm>
            <a:off x="6323192" y="5656977"/>
            <a:ext cx="196072" cy="443064"/>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EF4118F6-367F-45FD-82B9-4F4ADE6BC9B1}"/>
              </a:ext>
            </a:extLst>
          </p:cNvPr>
          <p:cNvSpPr/>
          <p:nvPr/>
        </p:nvSpPr>
        <p:spPr>
          <a:xfrm>
            <a:off x="5012650" y="5393771"/>
            <a:ext cx="1123647" cy="9157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矢印: 下 40">
            <a:extLst>
              <a:ext uri="{FF2B5EF4-FFF2-40B4-BE49-F238E27FC236}">
                <a16:creationId xmlns:a16="http://schemas.microsoft.com/office/drawing/2014/main" id="{EB91F9A7-483E-428F-9921-66A2308A3935}"/>
              </a:ext>
            </a:extLst>
          </p:cNvPr>
          <p:cNvSpPr/>
          <p:nvPr/>
        </p:nvSpPr>
        <p:spPr>
          <a:xfrm>
            <a:off x="6323192" y="4097651"/>
            <a:ext cx="196071" cy="87569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矢印: 下 26">
            <a:extLst>
              <a:ext uri="{FF2B5EF4-FFF2-40B4-BE49-F238E27FC236}">
                <a16:creationId xmlns:a16="http://schemas.microsoft.com/office/drawing/2014/main" id="{0F699A17-3FC9-414A-B442-FA81DEDD5446}"/>
              </a:ext>
            </a:extLst>
          </p:cNvPr>
          <p:cNvSpPr/>
          <p:nvPr/>
        </p:nvSpPr>
        <p:spPr>
          <a:xfrm>
            <a:off x="2607424" y="4227390"/>
            <a:ext cx="213991" cy="4794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下 27">
            <a:extLst>
              <a:ext uri="{FF2B5EF4-FFF2-40B4-BE49-F238E27FC236}">
                <a16:creationId xmlns:a16="http://schemas.microsoft.com/office/drawing/2014/main" id="{0610DC40-F89F-4AF2-BAD6-98923CBE1EB4}"/>
              </a:ext>
            </a:extLst>
          </p:cNvPr>
          <p:cNvSpPr/>
          <p:nvPr/>
        </p:nvSpPr>
        <p:spPr>
          <a:xfrm>
            <a:off x="4885241" y="4303893"/>
            <a:ext cx="196071" cy="91208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F6C230CB-CDC5-44B5-9237-AC9207D7E753}"/>
              </a:ext>
            </a:extLst>
          </p:cNvPr>
          <p:cNvSpPr/>
          <p:nvPr/>
        </p:nvSpPr>
        <p:spPr>
          <a:xfrm>
            <a:off x="3506955" y="4916739"/>
            <a:ext cx="100769" cy="42864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42C24588-E571-4F5E-882B-FD9059EFE71C}"/>
              </a:ext>
            </a:extLst>
          </p:cNvPr>
          <p:cNvSpPr txBox="1"/>
          <p:nvPr/>
        </p:nvSpPr>
        <p:spPr>
          <a:xfrm>
            <a:off x="7223760" y="3622537"/>
            <a:ext cx="3264131" cy="646331"/>
          </a:xfrm>
          <a:prstGeom prst="rect">
            <a:avLst/>
          </a:prstGeom>
          <a:solidFill>
            <a:schemeClr val="accent4">
              <a:lumMod val="20000"/>
              <a:lumOff val="80000"/>
            </a:schemeClr>
          </a:solidFill>
          <a:ln w="12700">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メンタルヘルス、人事評価など</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施設内人事管理体系との連動</a:t>
            </a:r>
          </a:p>
        </p:txBody>
      </p:sp>
      <p:sp>
        <p:nvSpPr>
          <p:cNvPr id="18" name="テキスト ボックス 17">
            <a:extLst>
              <a:ext uri="{FF2B5EF4-FFF2-40B4-BE49-F238E27FC236}">
                <a16:creationId xmlns:a16="http://schemas.microsoft.com/office/drawing/2014/main" id="{C94B4848-C8C5-4402-8C36-8E10D4029D51}"/>
              </a:ext>
            </a:extLst>
          </p:cNvPr>
          <p:cNvSpPr txBox="1"/>
          <p:nvPr/>
        </p:nvSpPr>
        <p:spPr>
          <a:xfrm>
            <a:off x="1629036" y="3648385"/>
            <a:ext cx="2587684" cy="646331"/>
          </a:xfrm>
          <a:prstGeom prst="rect">
            <a:avLst/>
          </a:prstGeom>
          <a:solidFill>
            <a:schemeClr val="accent4">
              <a:lumMod val="20000"/>
              <a:lumOff val="80000"/>
            </a:schemeClr>
          </a:solidFill>
          <a:ln w="12700">
            <a:solidFill>
              <a:schemeClr val="tx1"/>
            </a:solidFill>
          </a:ln>
        </p:spPr>
        <p:txBody>
          <a:bodyPr wrap="square" rtlCol="0">
            <a:spAutoFit/>
          </a:bodyPr>
          <a:lstStyle/>
          <a:p>
            <a:r>
              <a:rPr lang="en-US" altLang="ja-JP" dirty="0">
                <a:latin typeface="Meiryo UI" panose="020B0604030504040204" pitchFamily="50" charset="-128"/>
                <a:ea typeface="Meiryo UI" panose="020B0604030504040204" pitchFamily="50" charset="-128"/>
              </a:rPr>
              <a:t>OJT</a:t>
            </a:r>
            <a:r>
              <a:rPr lang="ja-JP" altLang="en-US" dirty="0">
                <a:latin typeface="Meiryo UI" panose="020B0604030504040204" pitchFamily="50" charset="-128"/>
                <a:ea typeface="Meiryo UI" panose="020B0604030504040204" pitchFamily="50" charset="-128"/>
              </a:rPr>
              <a:t>やスーパービジョンの実施体制の構築</a:t>
            </a:r>
            <a:endParaRPr kumimoji="1" lang="ja-JP" altLang="en-US"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E9547DBD-CA55-40D2-AC2B-2A473DF74D8D}"/>
              </a:ext>
            </a:extLst>
          </p:cNvPr>
          <p:cNvSpPr txBox="1"/>
          <p:nvPr/>
        </p:nvSpPr>
        <p:spPr>
          <a:xfrm>
            <a:off x="4552170" y="3656200"/>
            <a:ext cx="2402031" cy="646331"/>
          </a:xfrm>
          <a:prstGeom prst="rect">
            <a:avLst/>
          </a:prstGeom>
          <a:solidFill>
            <a:schemeClr val="accent4">
              <a:lumMod val="20000"/>
              <a:lumOff val="80000"/>
            </a:schemeClr>
          </a:solidFill>
          <a:ln w="12700">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研修履修状況の把握、研修計画の策定</a:t>
            </a:r>
          </a:p>
        </p:txBody>
      </p:sp>
      <p:sp>
        <p:nvSpPr>
          <p:cNvPr id="15" name="正方形/長方形 14">
            <a:extLst>
              <a:ext uri="{FF2B5EF4-FFF2-40B4-BE49-F238E27FC236}">
                <a16:creationId xmlns:a16="http://schemas.microsoft.com/office/drawing/2014/main" id="{B52D3150-7147-4110-9AD4-8EF584F99D1A}"/>
              </a:ext>
            </a:extLst>
          </p:cNvPr>
          <p:cNvSpPr/>
          <p:nvPr/>
        </p:nvSpPr>
        <p:spPr>
          <a:xfrm>
            <a:off x="1629036" y="2422201"/>
            <a:ext cx="8858856" cy="1241814"/>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ja-JP" altLang="en-US" sz="3600" b="1" dirty="0">
                <a:latin typeface="Meiryo UI" panose="020B0604030504040204" pitchFamily="50" charset="-128"/>
                <a:ea typeface="Meiryo UI" panose="020B0604030504040204" pitchFamily="50" charset="-128"/>
              </a:rPr>
              <a:t>施設の人材育成の実施体制　イメージ</a:t>
            </a:r>
          </a:p>
        </p:txBody>
      </p:sp>
      <p:sp>
        <p:nvSpPr>
          <p:cNvPr id="8" name="四角形: 角を丸くする 7">
            <a:extLst>
              <a:ext uri="{FF2B5EF4-FFF2-40B4-BE49-F238E27FC236}">
                <a16:creationId xmlns:a16="http://schemas.microsoft.com/office/drawing/2014/main" id="{472BAE79-A583-4D3C-AE13-BAB55ADF579D}"/>
              </a:ext>
            </a:extLst>
          </p:cNvPr>
          <p:cNvSpPr/>
          <p:nvPr/>
        </p:nvSpPr>
        <p:spPr>
          <a:xfrm>
            <a:off x="2143333" y="2975084"/>
            <a:ext cx="1039091" cy="51538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施設長</a:t>
            </a:r>
          </a:p>
        </p:txBody>
      </p:sp>
      <p:sp>
        <p:nvSpPr>
          <p:cNvPr id="10" name="四角形: 角を丸くする 9">
            <a:extLst>
              <a:ext uri="{FF2B5EF4-FFF2-40B4-BE49-F238E27FC236}">
                <a16:creationId xmlns:a16="http://schemas.microsoft.com/office/drawing/2014/main" id="{A42DD8BC-F796-4E4E-85DC-E9E073205F8C}"/>
              </a:ext>
            </a:extLst>
          </p:cNvPr>
          <p:cNvSpPr/>
          <p:nvPr/>
        </p:nvSpPr>
        <p:spPr>
          <a:xfrm>
            <a:off x="6104049" y="2975083"/>
            <a:ext cx="1215045" cy="51538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latin typeface="Meiryo UI" panose="020B0604030504040204" pitchFamily="50" charset="-128"/>
                <a:ea typeface="Meiryo UI" panose="020B0604030504040204" pitchFamily="50" charset="-128"/>
              </a:rPr>
              <a:t>GC</a:t>
            </a:r>
            <a:r>
              <a:rPr kumimoji="1" lang="ja-JP" altLang="en-US" sz="1600" dirty="0">
                <a:latin typeface="Meiryo UI" panose="020B0604030504040204" pitchFamily="50" charset="-128"/>
                <a:ea typeface="Meiryo UI" panose="020B0604030504040204" pitchFamily="50" charset="-128"/>
              </a:rPr>
              <a:t>リーダー</a:t>
            </a:r>
          </a:p>
        </p:txBody>
      </p:sp>
      <p:sp>
        <p:nvSpPr>
          <p:cNvPr id="11" name="四角形: 角を丸くする 10">
            <a:extLst>
              <a:ext uri="{FF2B5EF4-FFF2-40B4-BE49-F238E27FC236}">
                <a16:creationId xmlns:a16="http://schemas.microsoft.com/office/drawing/2014/main" id="{12DEDA21-7DF8-4B7B-BE88-5328CC9EC3C9}"/>
              </a:ext>
            </a:extLst>
          </p:cNvPr>
          <p:cNvSpPr/>
          <p:nvPr/>
        </p:nvSpPr>
        <p:spPr>
          <a:xfrm>
            <a:off x="8224915" y="2953002"/>
            <a:ext cx="1893323" cy="51538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地域小規模リーダー</a:t>
            </a:r>
          </a:p>
        </p:txBody>
      </p:sp>
      <p:sp>
        <p:nvSpPr>
          <p:cNvPr id="12" name="四角形: 角を丸くする 11">
            <a:extLst>
              <a:ext uri="{FF2B5EF4-FFF2-40B4-BE49-F238E27FC236}">
                <a16:creationId xmlns:a16="http://schemas.microsoft.com/office/drawing/2014/main" id="{0BD1CD74-BF9C-4F17-A0A5-87918F911F55}"/>
              </a:ext>
            </a:extLst>
          </p:cNvPr>
          <p:cNvSpPr/>
          <p:nvPr/>
        </p:nvSpPr>
        <p:spPr>
          <a:xfrm>
            <a:off x="3358168" y="2982759"/>
            <a:ext cx="1039091" cy="51538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latin typeface="Meiryo UI" panose="020B0604030504040204" pitchFamily="50" charset="-128"/>
                <a:ea typeface="Meiryo UI" panose="020B0604030504040204" pitchFamily="50" charset="-128"/>
              </a:rPr>
              <a:t>基幹的職員</a:t>
            </a:r>
          </a:p>
        </p:txBody>
      </p:sp>
      <p:sp>
        <p:nvSpPr>
          <p:cNvPr id="21" name="テキスト ボックス 20">
            <a:extLst>
              <a:ext uri="{FF2B5EF4-FFF2-40B4-BE49-F238E27FC236}">
                <a16:creationId xmlns:a16="http://schemas.microsoft.com/office/drawing/2014/main" id="{E62D9D94-F073-4F50-B86A-C92FDC85C2D2}"/>
              </a:ext>
            </a:extLst>
          </p:cNvPr>
          <p:cNvSpPr txBox="1"/>
          <p:nvPr/>
        </p:nvSpPr>
        <p:spPr>
          <a:xfrm>
            <a:off x="2883821" y="5270221"/>
            <a:ext cx="2286825" cy="369332"/>
          </a:xfrm>
          <a:prstGeom prst="rect">
            <a:avLst/>
          </a:prstGeom>
          <a:solidFill>
            <a:schemeClr val="bg1"/>
          </a:solid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個別研修計画の策定</a:t>
            </a:r>
          </a:p>
        </p:txBody>
      </p:sp>
      <p:graphicFrame>
        <p:nvGraphicFramePr>
          <p:cNvPr id="24" name="表 9">
            <a:extLst>
              <a:ext uri="{FF2B5EF4-FFF2-40B4-BE49-F238E27FC236}">
                <a16:creationId xmlns:a16="http://schemas.microsoft.com/office/drawing/2014/main" id="{853C34C1-48DA-4A7A-8B06-1A667661D074}"/>
              </a:ext>
            </a:extLst>
          </p:cNvPr>
          <p:cNvGraphicFramePr>
            <a:graphicFrameLocks noGrp="1"/>
          </p:cNvGraphicFramePr>
          <p:nvPr/>
        </p:nvGraphicFramePr>
        <p:xfrm>
          <a:off x="4094666" y="6116046"/>
          <a:ext cx="3497102" cy="443064"/>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3497102">
                  <a:extLst>
                    <a:ext uri="{9D8B030D-6E8A-4147-A177-3AD203B41FA5}">
                      <a16:colId xmlns:a16="http://schemas.microsoft.com/office/drawing/2014/main" val="3049550902"/>
                    </a:ext>
                  </a:extLst>
                </a:gridCol>
              </a:tblGrid>
              <a:tr h="443064">
                <a:tc>
                  <a:txBody>
                    <a:bodyPr/>
                    <a:lstStyle/>
                    <a:p>
                      <a:pPr algn="ctr"/>
                      <a:r>
                        <a:rPr kumimoji="1" lang="ja-JP" altLang="en-US" dirty="0">
                          <a:solidFill>
                            <a:schemeClr val="bg1"/>
                          </a:solidFill>
                          <a:latin typeface="Meiryo UI" panose="020B0604030504040204" pitchFamily="50" charset="-128"/>
                          <a:ea typeface="Meiryo UI" panose="020B0604030504040204" pitchFamily="50" charset="-128"/>
                        </a:rPr>
                        <a:t>職員の価値・知識・技法の向上</a:t>
                      </a:r>
                      <a:endParaRPr kumimoji="1" lang="en-US" altLang="ja-JP" dirty="0">
                        <a:solidFill>
                          <a:schemeClr val="bg1"/>
                        </a:solidFill>
                        <a:latin typeface="Meiryo UI" panose="020B0604030504040204" pitchFamily="50" charset="-128"/>
                        <a:ea typeface="Meiryo UI" panose="020B0604030504040204" pitchFamily="50" charset="-128"/>
                      </a:endParaRPr>
                    </a:p>
                  </a:txBody>
                  <a:tcPr anchor="ctr">
                    <a:solidFill>
                      <a:schemeClr val="accent2">
                        <a:lumMod val="75000"/>
                      </a:schemeClr>
                    </a:solidFill>
                  </a:tcPr>
                </a:tc>
                <a:extLst>
                  <a:ext uri="{0D108BD9-81ED-4DB2-BD59-A6C34878D82A}">
                    <a16:rowId xmlns:a16="http://schemas.microsoft.com/office/drawing/2014/main" val="1348465549"/>
                  </a:ext>
                </a:extLst>
              </a:tr>
            </a:tbl>
          </a:graphicData>
        </a:graphic>
      </p:graphicFrame>
      <p:sp>
        <p:nvSpPr>
          <p:cNvPr id="25" name="テキスト ボックス 24">
            <a:extLst>
              <a:ext uri="{FF2B5EF4-FFF2-40B4-BE49-F238E27FC236}">
                <a16:creationId xmlns:a16="http://schemas.microsoft.com/office/drawing/2014/main" id="{883C6FBB-4D52-431A-BF85-F459D1E88C68}"/>
              </a:ext>
            </a:extLst>
          </p:cNvPr>
          <p:cNvSpPr txBox="1"/>
          <p:nvPr/>
        </p:nvSpPr>
        <p:spPr>
          <a:xfrm>
            <a:off x="1070958" y="4706846"/>
            <a:ext cx="3145762" cy="338554"/>
          </a:xfrm>
          <a:prstGeom prst="rect">
            <a:avLst/>
          </a:prstGeom>
          <a:solidFill>
            <a:schemeClr val="bg1"/>
          </a:solidFill>
          <a:ln>
            <a:solidFill>
              <a:schemeClr val="tx1"/>
            </a:solidFill>
          </a:ln>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OJT</a:t>
            </a:r>
            <a:r>
              <a:rPr kumimoji="1" lang="ja-JP" altLang="en-US" sz="1600" dirty="0">
                <a:latin typeface="Meiryo UI" panose="020B0604030504040204" pitchFamily="50" charset="-128"/>
                <a:ea typeface="Meiryo UI" panose="020B0604030504040204" pitchFamily="50" charset="-128"/>
              </a:rPr>
              <a:t>ﾘｰﾀﾞｰ、スーパーバイザーの設定</a:t>
            </a:r>
          </a:p>
        </p:txBody>
      </p:sp>
      <p:sp>
        <p:nvSpPr>
          <p:cNvPr id="29" name="四角形: 角を丸くする 28">
            <a:extLst>
              <a:ext uri="{FF2B5EF4-FFF2-40B4-BE49-F238E27FC236}">
                <a16:creationId xmlns:a16="http://schemas.microsoft.com/office/drawing/2014/main" id="{39D34064-F33E-4D8B-A6CC-93D0CFCEB35B}"/>
              </a:ext>
            </a:extLst>
          </p:cNvPr>
          <p:cNvSpPr/>
          <p:nvPr/>
        </p:nvSpPr>
        <p:spPr>
          <a:xfrm>
            <a:off x="4534484" y="2975082"/>
            <a:ext cx="1039091" cy="515389"/>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Meiryo UI" panose="020B0604030504040204" pitchFamily="50" charset="-128"/>
                <a:ea typeface="Meiryo UI" panose="020B0604030504040204" pitchFamily="50" charset="-128"/>
              </a:rPr>
              <a:t>主任</a:t>
            </a:r>
          </a:p>
        </p:txBody>
      </p:sp>
      <p:cxnSp>
        <p:nvCxnSpPr>
          <p:cNvPr id="31" name="直線コネクタ 30">
            <a:extLst>
              <a:ext uri="{FF2B5EF4-FFF2-40B4-BE49-F238E27FC236}">
                <a16:creationId xmlns:a16="http://schemas.microsoft.com/office/drawing/2014/main" id="{9CF721D9-CC32-4A07-AB21-6B79C3AFFEAC}"/>
              </a:ext>
            </a:extLst>
          </p:cNvPr>
          <p:cNvCxnSpPr>
            <a:cxnSpLocks/>
            <a:endCxn id="11" idx="0"/>
          </p:cNvCxnSpPr>
          <p:nvPr/>
        </p:nvCxnSpPr>
        <p:spPr>
          <a:xfrm flipH="1">
            <a:off x="9171577" y="2780603"/>
            <a:ext cx="2773" cy="172399"/>
          </a:xfrm>
          <a:prstGeom prst="line">
            <a:avLst/>
          </a:prstGeom>
          <a:ln w="12700"/>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874ACB73-6786-46AF-8B40-884FFCCC4DAB}"/>
              </a:ext>
            </a:extLst>
          </p:cNvPr>
          <p:cNvCxnSpPr>
            <a:cxnSpLocks/>
            <a:endCxn id="10" idx="0"/>
          </p:cNvCxnSpPr>
          <p:nvPr/>
        </p:nvCxnSpPr>
        <p:spPr>
          <a:xfrm flipH="1">
            <a:off x="6711572" y="2780603"/>
            <a:ext cx="1" cy="194480"/>
          </a:xfrm>
          <a:prstGeom prst="line">
            <a:avLst/>
          </a:prstGeom>
          <a:ln w="12700"/>
        </p:spPr>
        <p:style>
          <a:lnRef idx="1">
            <a:schemeClr val="dk1"/>
          </a:lnRef>
          <a:fillRef idx="0">
            <a:schemeClr val="dk1"/>
          </a:fillRef>
          <a:effectRef idx="0">
            <a:schemeClr val="dk1"/>
          </a:effectRef>
          <a:fontRef idx="minor">
            <a:schemeClr val="tx1"/>
          </a:fontRef>
        </p:style>
      </p:cxnSp>
      <p:sp>
        <p:nvSpPr>
          <p:cNvPr id="39" name="テキスト ボックス 38">
            <a:extLst>
              <a:ext uri="{FF2B5EF4-FFF2-40B4-BE49-F238E27FC236}">
                <a16:creationId xmlns:a16="http://schemas.microsoft.com/office/drawing/2014/main" id="{5DAE6AC6-D035-472D-A4AC-B52CC005361B}"/>
              </a:ext>
            </a:extLst>
          </p:cNvPr>
          <p:cNvSpPr txBox="1"/>
          <p:nvPr/>
        </p:nvSpPr>
        <p:spPr>
          <a:xfrm>
            <a:off x="5934029" y="4990029"/>
            <a:ext cx="2779875" cy="369332"/>
          </a:xfrm>
          <a:prstGeom prst="rect">
            <a:avLst/>
          </a:prstGeom>
          <a:solidFill>
            <a:schemeClr val="bg1"/>
          </a:solidFill>
          <a:ln>
            <a:solidFill>
              <a:schemeClr val="tx1"/>
            </a:solidFill>
          </a:ln>
        </p:spPr>
        <p:txBody>
          <a:bodyPr wrap="square" rtlCol="0">
            <a:spAutoFit/>
          </a:bodyPr>
          <a:lstStyle/>
          <a:p>
            <a:r>
              <a:rPr lang="ja-JP" altLang="en-US" dirty="0">
                <a:latin typeface="Meiryo UI" panose="020B0604030504040204" pitchFamily="50" charset="-128"/>
                <a:ea typeface="Meiryo UI" panose="020B0604030504040204" pitchFamily="50" charset="-128"/>
              </a:rPr>
              <a:t>内部</a:t>
            </a:r>
            <a:r>
              <a:rPr kumimoji="1" lang="ja-JP" altLang="en-US" dirty="0">
                <a:latin typeface="Meiryo UI" panose="020B0604030504040204" pitchFamily="50" charset="-128"/>
                <a:ea typeface="Meiryo UI" panose="020B0604030504040204" pitchFamily="50" charset="-128"/>
              </a:rPr>
              <a:t>研修の開催</a:t>
            </a:r>
            <a:endParaRPr kumimoji="1" lang="ja-JP" altLang="en-US" sz="1600" dirty="0">
              <a:latin typeface="Meiryo UI" panose="020B0604030504040204" pitchFamily="50" charset="-128"/>
              <a:ea typeface="Meiryo UI" panose="020B0604030504040204" pitchFamily="50" charset="-128"/>
            </a:endParaRPr>
          </a:p>
        </p:txBody>
      </p:sp>
      <p:sp>
        <p:nvSpPr>
          <p:cNvPr id="40" name="テキスト ボックス 39">
            <a:extLst>
              <a:ext uri="{FF2B5EF4-FFF2-40B4-BE49-F238E27FC236}">
                <a16:creationId xmlns:a16="http://schemas.microsoft.com/office/drawing/2014/main" id="{9579D97F-A77C-4374-88A5-37713A7545EF}"/>
              </a:ext>
            </a:extLst>
          </p:cNvPr>
          <p:cNvSpPr txBox="1"/>
          <p:nvPr/>
        </p:nvSpPr>
        <p:spPr>
          <a:xfrm>
            <a:off x="2883821" y="5676101"/>
            <a:ext cx="1273251" cy="369332"/>
          </a:xfrm>
          <a:prstGeom prst="rect">
            <a:avLst/>
          </a:prstGeom>
          <a:solidFill>
            <a:schemeClr val="accent5">
              <a:lumMod val="75000"/>
            </a:schemeClr>
          </a:solidFill>
          <a:ln>
            <a:noFill/>
          </a:ln>
        </p:spPr>
        <p:txBody>
          <a:bodyPr wrap="square" rtlCol="0">
            <a:spAutoFit/>
          </a:bodyPr>
          <a:lstStyle/>
          <a:p>
            <a:r>
              <a:rPr kumimoji="1" lang="en-US" altLang="ja-JP" dirty="0">
                <a:solidFill>
                  <a:srgbClr val="FFFF00"/>
                </a:solidFill>
                <a:latin typeface="Meiryo UI" panose="020B0604030504040204" pitchFamily="50" charset="-128"/>
                <a:ea typeface="Meiryo UI" panose="020B0604030504040204" pitchFamily="50" charset="-128"/>
              </a:rPr>
              <a:t>OJT</a:t>
            </a:r>
            <a:r>
              <a:rPr kumimoji="1" lang="ja-JP" altLang="en-US" dirty="0">
                <a:solidFill>
                  <a:srgbClr val="FFFF00"/>
                </a:solidFill>
                <a:latin typeface="Meiryo UI" panose="020B0604030504040204" pitchFamily="50" charset="-128"/>
                <a:ea typeface="Meiryo UI" panose="020B0604030504040204" pitchFamily="50" charset="-128"/>
              </a:rPr>
              <a:t>の実施</a:t>
            </a:r>
          </a:p>
        </p:txBody>
      </p:sp>
      <p:sp>
        <p:nvSpPr>
          <p:cNvPr id="43" name="テキスト ボックス 42">
            <a:extLst>
              <a:ext uri="{FF2B5EF4-FFF2-40B4-BE49-F238E27FC236}">
                <a16:creationId xmlns:a16="http://schemas.microsoft.com/office/drawing/2014/main" id="{0C8D4A7C-9141-4696-B01E-9BBD53DEF139}"/>
              </a:ext>
            </a:extLst>
          </p:cNvPr>
          <p:cNvSpPr txBox="1"/>
          <p:nvPr/>
        </p:nvSpPr>
        <p:spPr>
          <a:xfrm>
            <a:off x="5937924" y="5350918"/>
            <a:ext cx="2779876" cy="369332"/>
          </a:xfrm>
          <a:prstGeom prst="rect">
            <a:avLst/>
          </a:prstGeom>
          <a:solidFill>
            <a:schemeClr val="bg1"/>
          </a:solidFill>
          <a:ln>
            <a:solidFill>
              <a:schemeClr val="tx1"/>
            </a:solidFill>
          </a:ln>
        </p:spPr>
        <p:txBody>
          <a:bodyPr wrap="square" rtlCol="0">
            <a:spAutoFit/>
          </a:bodyPr>
          <a:lstStyle/>
          <a:p>
            <a:r>
              <a:rPr kumimoji="1" lang="ja-JP" altLang="en-US" dirty="0">
                <a:latin typeface="Meiryo UI" panose="020B0604030504040204" pitchFamily="50" charset="-128"/>
                <a:ea typeface="Meiryo UI" panose="020B0604030504040204" pitchFamily="50" charset="-128"/>
              </a:rPr>
              <a:t>外部研修への参加</a:t>
            </a:r>
            <a:endParaRPr kumimoji="1" lang="ja-JP" altLang="en-US" sz="1600" dirty="0">
              <a:latin typeface="Meiryo UI" panose="020B0604030504040204" pitchFamily="50" charset="-128"/>
              <a:ea typeface="Meiryo UI" panose="020B0604030504040204" pitchFamily="50" charset="-128"/>
            </a:endParaRPr>
          </a:p>
        </p:txBody>
      </p:sp>
      <p:sp>
        <p:nvSpPr>
          <p:cNvPr id="46" name="矢印: 上向き折線 45">
            <a:extLst>
              <a:ext uri="{FF2B5EF4-FFF2-40B4-BE49-F238E27FC236}">
                <a16:creationId xmlns:a16="http://schemas.microsoft.com/office/drawing/2014/main" id="{962F4AC5-4CE5-4A2A-BCF2-28019E9E99D7}"/>
              </a:ext>
            </a:extLst>
          </p:cNvPr>
          <p:cNvSpPr/>
          <p:nvPr/>
        </p:nvSpPr>
        <p:spPr>
          <a:xfrm rot="5400000">
            <a:off x="3599286" y="6013929"/>
            <a:ext cx="369334" cy="478813"/>
          </a:xfrm>
          <a:prstGeom prst="bentUp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3DBF3ADA-1217-4CE1-9CAC-ABC633C3BC2B}"/>
              </a:ext>
            </a:extLst>
          </p:cNvPr>
          <p:cNvSpPr txBox="1"/>
          <p:nvPr/>
        </p:nvSpPr>
        <p:spPr>
          <a:xfrm>
            <a:off x="9174348" y="4650437"/>
            <a:ext cx="652331" cy="369332"/>
          </a:xfrm>
          <a:prstGeom prst="rect">
            <a:avLst/>
          </a:prstGeom>
          <a:solidFill>
            <a:schemeClr val="accent5">
              <a:lumMod val="75000"/>
            </a:schemeClr>
          </a:solidFill>
          <a:ln>
            <a:noFill/>
          </a:ln>
        </p:spPr>
        <p:txBody>
          <a:bodyPr wrap="square" rtlCol="0">
            <a:spAutoFit/>
          </a:bodyPr>
          <a:lstStyle/>
          <a:p>
            <a:r>
              <a:rPr kumimoji="1" lang="en-US" altLang="ja-JP" dirty="0">
                <a:solidFill>
                  <a:srgbClr val="FFFF00"/>
                </a:solidFill>
                <a:latin typeface="Meiryo UI" panose="020B0604030504040204" pitchFamily="50" charset="-128"/>
                <a:ea typeface="Meiryo UI" panose="020B0604030504040204" pitchFamily="50" charset="-128"/>
              </a:rPr>
              <a:t>SDS</a:t>
            </a:r>
            <a:endParaRPr kumimoji="1" lang="ja-JP" altLang="en-US" dirty="0">
              <a:solidFill>
                <a:srgbClr val="FFFF00"/>
              </a:solidFill>
              <a:latin typeface="Meiryo UI" panose="020B0604030504040204" pitchFamily="50" charset="-128"/>
              <a:ea typeface="Meiryo UI" panose="020B0604030504040204" pitchFamily="50" charset="-128"/>
            </a:endParaRPr>
          </a:p>
        </p:txBody>
      </p:sp>
      <p:sp>
        <p:nvSpPr>
          <p:cNvPr id="49" name="テキスト ボックス 48">
            <a:extLst>
              <a:ext uri="{FF2B5EF4-FFF2-40B4-BE49-F238E27FC236}">
                <a16:creationId xmlns:a16="http://schemas.microsoft.com/office/drawing/2014/main" id="{B907A356-0E28-4B56-B8B3-39B4D0389EA8}"/>
              </a:ext>
            </a:extLst>
          </p:cNvPr>
          <p:cNvSpPr txBox="1"/>
          <p:nvPr/>
        </p:nvSpPr>
        <p:spPr>
          <a:xfrm>
            <a:off x="9171577" y="5019769"/>
            <a:ext cx="1592214" cy="830997"/>
          </a:xfrm>
          <a:prstGeom prst="rect">
            <a:avLst/>
          </a:prstGeom>
          <a:solidFill>
            <a:schemeClr val="bg1"/>
          </a:solidFill>
          <a:ln>
            <a:solidFill>
              <a:schemeClr val="tx1"/>
            </a:solid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有志での任意の勉強会、自主的な研修参加など</a:t>
            </a:r>
            <a:endParaRPr kumimoji="1" lang="ja-JP" altLang="en-US" sz="1600" dirty="0">
              <a:latin typeface="Meiryo UI" panose="020B0604030504040204" pitchFamily="50" charset="-128"/>
              <a:ea typeface="Meiryo UI" panose="020B0604030504040204" pitchFamily="50" charset="-128"/>
            </a:endParaRPr>
          </a:p>
        </p:txBody>
      </p:sp>
      <p:sp>
        <p:nvSpPr>
          <p:cNvPr id="54" name="テキスト ボックス 53">
            <a:extLst>
              <a:ext uri="{FF2B5EF4-FFF2-40B4-BE49-F238E27FC236}">
                <a16:creationId xmlns:a16="http://schemas.microsoft.com/office/drawing/2014/main" id="{27B5493A-ABC0-4FA9-9246-64CA336F8E59}"/>
              </a:ext>
            </a:extLst>
          </p:cNvPr>
          <p:cNvSpPr txBox="1"/>
          <p:nvPr/>
        </p:nvSpPr>
        <p:spPr>
          <a:xfrm>
            <a:off x="10089462" y="4430990"/>
            <a:ext cx="1071945" cy="523220"/>
          </a:xfrm>
          <a:prstGeom prst="rect">
            <a:avLst/>
          </a:prstGeom>
          <a:noFill/>
          <a:ln>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施設からのバックアップ</a:t>
            </a:r>
          </a:p>
        </p:txBody>
      </p:sp>
      <p:sp>
        <p:nvSpPr>
          <p:cNvPr id="55" name="テキスト ボックス 54">
            <a:extLst>
              <a:ext uri="{FF2B5EF4-FFF2-40B4-BE49-F238E27FC236}">
                <a16:creationId xmlns:a16="http://schemas.microsoft.com/office/drawing/2014/main" id="{DEE0E6F6-2DC1-46F4-866D-41A586D30E48}"/>
              </a:ext>
            </a:extLst>
          </p:cNvPr>
          <p:cNvSpPr txBox="1"/>
          <p:nvPr/>
        </p:nvSpPr>
        <p:spPr>
          <a:xfrm>
            <a:off x="9171577" y="6185098"/>
            <a:ext cx="1592214" cy="307777"/>
          </a:xfrm>
          <a:prstGeom prst="rect">
            <a:avLst/>
          </a:prstGeom>
          <a:solidFill>
            <a:schemeClr val="bg1"/>
          </a:solidFill>
          <a:ln>
            <a:solidFill>
              <a:schemeClr val="tx1"/>
            </a:solidFill>
          </a:ln>
        </p:spPr>
        <p:txBody>
          <a:bodyPr wrap="square" rtlCol="0">
            <a:spAutoFit/>
          </a:bodyPr>
          <a:lstStyle/>
          <a:p>
            <a:r>
              <a:rPr lang="ja-JP" altLang="en-US" sz="1400" dirty="0">
                <a:latin typeface="Meiryo UI" panose="020B0604030504040204" pitchFamily="50" charset="-128"/>
                <a:ea typeface="Meiryo UI" panose="020B0604030504040204" pitchFamily="50" charset="-128"/>
              </a:rPr>
              <a:t>資格取得への挑戦</a:t>
            </a:r>
            <a:endParaRPr kumimoji="1" lang="ja-JP" altLang="en-US" sz="14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2B88AA0A-6480-450E-9044-7B267E30A675}"/>
              </a:ext>
            </a:extLst>
          </p:cNvPr>
          <p:cNvSpPr txBox="1"/>
          <p:nvPr/>
        </p:nvSpPr>
        <p:spPr>
          <a:xfrm>
            <a:off x="9171577" y="5843451"/>
            <a:ext cx="1592214" cy="338554"/>
          </a:xfrm>
          <a:prstGeom prst="rect">
            <a:avLst/>
          </a:prstGeom>
          <a:solidFill>
            <a:schemeClr val="bg1"/>
          </a:solidFill>
          <a:ln>
            <a:solidFill>
              <a:schemeClr val="tx1"/>
            </a:solidFill>
          </a:ln>
        </p:spPr>
        <p:txBody>
          <a:bodyPr wrap="square" rtlCol="0">
            <a:spAutoFit/>
          </a:bodyPr>
          <a:lstStyle/>
          <a:p>
            <a:r>
              <a:rPr lang="ja-JP" altLang="en-US" sz="1600" dirty="0">
                <a:latin typeface="Meiryo UI" panose="020B0604030504040204" pitchFamily="50" charset="-128"/>
                <a:ea typeface="Meiryo UI" panose="020B0604030504040204" pitchFamily="50" charset="-128"/>
              </a:rPr>
              <a:t>研究活動</a:t>
            </a:r>
            <a:endParaRPr kumimoji="1" lang="ja-JP" altLang="en-US" sz="1600" dirty="0">
              <a:latin typeface="Meiryo UI" panose="020B0604030504040204" pitchFamily="50" charset="-128"/>
              <a:ea typeface="Meiryo UI" panose="020B0604030504040204" pitchFamily="50" charset="-128"/>
            </a:endParaRPr>
          </a:p>
        </p:txBody>
      </p:sp>
      <p:sp>
        <p:nvSpPr>
          <p:cNvPr id="63" name="テキスト ボックス 62">
            <a:extLst>
              <a:ext uri="{FF2B5EF4-FFF2-40B4-BE49-F238E27FC236}">
                <a16:creationId xmlns:a16="http://schemas.microsoft.com/office/drawing/2014/main" id="{726BED18-A493-47C2-BF3A-4A8043B96389}"/>
              </a:ext>
            </a:extLst>
          </p:cNvPr>
          <p:cNvSpPr txBox="1"/>
          <p:nvPr/>
        </p:nvSpPr>
        <p:spPr>
          <a:xfrm>
            <a:off x="879171" y="5236789"/>
            <a:ext cx="1451415" cy="923330"/>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職員自身の自己評価、目標意識</a:t>
            </a:r>
          </a:p>
        </p:txBody>
      </p:sp>
      <p:sp>
        <p:nvSpPr>
          <p:cNvPr id="64" name="矢印: 右 63">
            <a:extLst>
              <a:ext uri="{FF2B5EF4-FFF2-40B4-BE49-F238E27FC236}">
                <a16:creationId xmlns:a16="http://schemas.microsoft.com/office/drawing/2014/main" id="{DC305F08-959A-4B22-9CB9-BB75EA991669}"/>
              </a:ext>
            </a:extLst>
          </p:cNvPr>
          <p:cNvSpPr/>
          <p:nvPr/>
        </p:nvSpPr>
        <p:spPr>
          <a:xfrm>
            <a:off x="2229438" y="5359361"/>
            <a:ext cx="591977" cy="280192"/>
          </a:xfrm>
          <a:prstGeom prst="rightArrow">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107F02A4-A40C-46E2-873B-98A743B119B6}"/>
              </a:ext>
            </a:extLst>
          </p:cNvPr>
          <p:cNvSpPr txBox="1"/>
          <p:nvPr/>
        </p:nvSpPr>
        <p:spPr>
          <a:xfrm>
            <a:off x="2229438" y="5608236"/>
            <a:ext cx="591977" cy="307777"/>
          </a:xfrm>
          <a:prstGeom prst="rect">
            <a:avLst/>
          </a:prstGeom>
          <a:noFill/>
          <a:ln>
            <a:noFill/>
          </a:ln>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反映</a:t>
            </a:r>
          </a:p>
        </p:txBody>
      </p:sp>
      <p:sp>
        <p:nvSpPr>
          <p:cNvPr id="3" name="直方体 2">
            <a:extLst>
              <a:ext uri="{FF2B5EF4-FFF2-40B4-BE49-F238E27FC236}">
                <a16:creationId xmlns:a16="http://schemas.microsoft.com/office/drawing/2014/main" id="{159D11B2-6A1F-4783-A5E2-2BD7911DEE59}"/>
              </a:ext>
            </a:extLst>
          </p:cNvPr>
          <p:cNvSpPr/>
          <p:nvPr/>
        </p:nvSpPr>
        <p:spPr>
          <a:xfrm>
            <a:off x="2028310" y="2050531"/>
            <a:ext cx="2984340" cy="737745"/>
          </a:xfrm>
          <a:prstGeom prst="cub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Meiryo UI" panose="020B0604030504040204" pitchFamily="50" charset="-128"/>
                <a:ea typeface="Meiryo UI" panose="020B0604030504040204" pitchFamily="50" charset="-128"/>
              </a:rPr>
              <a:t>本体施設</a:t>
            </a:r>
            <a:endParaRPr kumimoji="1" lang="ja-JP" altLang="en-US" sz="2400" dirty="0">
              <a:solidFill>
                <a:schemeClr val="tx1"/>
              </a:solidFill>
              <a:latin typeface="Meiryo UI" panose="020B0604030504040204" pitchFamily="50" charset="-128"/>
              <a:ea typeface="Meiryo UI" panose="020B0604030504040204" pitchFamily="50" charset="-128"/>
            </a:endParaRPr>
          </a:p>
        </p:txBody>
      </p:sp>
      <p:sp>
        <p:nvSpPr>
          <p:cNvPr id="45" name="直方体 44">
            <a:extLst>
              <a:ext uri="{FF2B5EF4-FFF2-40B4-BE49-F238E27FC236}">
                <a16:creationId xmlns:a16="http://schemas.microsoft.com/office/drawing/2014/main" id="{9F04B469-B40B-49E0-8DCF-BF1A0C9B7BFC}"/>
              </a:ext>
            </a:extLst>
          </p:cNvPr>
          <p:cNvSpPr/>
          <p:nvPr/>
        </p:nvSpPr>
        <p:spPr>
          <a:xfrm>
            <a:off x="5348140" y="2036124"/>
            <a:ext cx="2402031" cy="737745"/>
          </a:xfrm>
          <a:prstGeom prst="cub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本体内小規模</a:t>
            </a:r>
            <a:r>
              <a:rPr lang="en-US" altLang="ja-JP" sz="2000" dirty="0">
                <a:solidFill>
                  <a:schemeClr val="tx1"/>
                </a:solidFill>
                <a:latin typeface="Meiryo UI" panose="020B0604030504040204" pitchFamily="50" charset="-128"/>
                <a:ea typeface="Meiryo UI" panose="020B0604030504040204" pitchFamily="50" charset="-128"/>
              </a:rPr>
              <a:t>GC</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50" name="直方体 49">
            <a:extLst>
              <a:ext uri="{FF2B5EF4-FFF2-40B4-BE49-F238E27FC236}">
                <a16:creationId xmlns:a16="http://schemas.microsoft.com/office/drawing/2014/main" id="{2236B0D5-76AB-4855-A64B-12D6B237B750}"/>
              </a:ext>
            </a:extLst>
          </p:cNvPr>
          <p:cNvSpPr/>
          <p:nvPr/>
        </p:nvSpPr>
        <p:spPr>
          <a:xfrm>
            <a:off x="7970560" y="2029422"/>
            <a:ext cx="2402031" cy="737745"/>
          </a:xfrm>
          <a:prstGeom prst="cub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latin typeface="Meiryo UI" panose="020B0604030504040204" pitchFamily="50" charset="-128"/>
                <a:ea typeface="Meiryo UI" panose="020B0604030504040204" pitchFamily="50" charset="-128"/>
              </a:rPr>
              <a:t>地域小規模施設</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6998DA8B-1B12-47B8-9933-188ECD2438F4}"/>
              </a:ext>
            </a:extLst>
          </p:cNvPr>
          <p:cNvSpPr txBox="1"/>
          <p:nvPr/>
        </p:nvSpPr>
        <p:spPr>
          <a:xfrm rot="16200000">
            <a:off x="404803" y="2675949"/>
            <a:ext cx="1292662" cy="1215045"/>
          </a:xfrm>
          <a:prstGeom prst="rect">
            <a:avLst/>
          </a:prstGeom>
          <a:noFill/>
        </p:spPr>
        <p:txBody>
          <a:bodyPr vert="vert" wrap="square" rtlCol="0">
            <a:spAutoFit/>
          </a:bodyPr>
          <a:lstStyle/>
          <a:p>
            <a:pPr algn="ctr"/>
            <a:r>
              <a:rPr kumimoji="1" lang="ja-JP" altLang="en-US" dirty="0">
                <a:latin typeface="Meiryo UI" panose="020B0604030504040204" pitchFamily="50" charset="-128"/>
                <a:ea typeface="Meiryo UI" panose="020B0604030504040204" pitchFamily="50" charset="-128"/>
              </a:rPr>
              <a:t>人材育成を担当するチーム（例）</a:t>
            </a:r>
          </a:p>
        </p:txBody>
      </p:sp>
    </p:spTree>
    <p:extLst>
      <p:ext uri="{BB962C8B-B14F-4D97-AF65-F5344CB8AC3E}">
        <p14:creationId xmlns:p14="http://schemas.microsoft.com/office/powerpoint/2010/main" val="605484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ja-JP" altLang="en-US" sz="4000" b="1" dirty="0">
                <a:latin typeface="Meiryo UI" panose="020B0604030504040204" pitchFamily="50" charset="-128"/>
                <a:ea typeface="Meiryo UI" panose="020B0604030504040204" pitchFamily="50" charset="-128"/>
              </a:rPr>
              <a:t>個別研修計画を策定する</a:t>
            </a:r>
          </a:p>
        </p:txBody>
      </p:sp>
      <p:pic>
        <p:nvPicPr>
          <p:cNvPr id="7" name="図 6">
            <a:extLst>
              <a:ext uri="{FF2B5EF4-FFF2-40B4-BE49-F238E27FC236}">
                <a16:creationId xmlns:a16="http://schemas.microsoft.com/office/drawing/2014/main" id="{42C38C46-6880-40A9-B8B3-8D12A56E2229}"/>
              </a:ext>
            </a:extLst>
          </p:cNvPr>
          <p:cNvPicPr>
            <a:picLocks noChangeAspect="1"/>
          </p:cNvPicPr>
          <p:nvPr/>
        </p:nvPicPr>
        <p:blipFill rotWithShape="1">
          <a:blip r:embed="rId3"/>
          <a:srcRect l="8302" t="5324" r="53683" b="12509"/>
          <a:stretch/>
        </p:blipFill>
        <p:spPr>
          <a:xfrm>
            <a:off x="4707801" y="1638335"/>
            <a:ext cx="3593584" cy="4854540"/>
          </a:xfrm>
          <a:prstGeom prst="rect">
            <a:avLst/>
          </a:prstGeom>
          <a:ln>
            <a:solidFill>
              <a:schemeClr val="tx1"/>
            </a:solidFill>
          </a:ln>
        </p:spPr>
      </p:pic>
      <p:pic>
        <p:nvPicPr>
          <p:cNvPr id="9" name="図 8">
            <a:extLst>
              <a:ext uri="{FF2B5EF4-FFF2-40B4-BE49-F238E27FC236}">
                <a16:creationId xmlns:a16="http://schemas.microsoft.com/office/drawing/2014/main" id="{04BA0F4F-5E2C-4D64-AA7A-5B034C43CF6A}"/>
              </a:ext>
            </a:extLst>
          </p:cNvPr>
          <p:cNvPicPr>
            <a:picLocks noChangeAspect="1"/>
          </p:cNvPicPr>
          <p:nvPr/>
        </p:nvPicPr>
        <p:blipFill rotWithShape="1">
          <a:blip r:embed="rId3"/>
          <a:srcRect l="52536" t="5325" r="8302" b="11161"/>
          <a:stretch/>
        </p:blipFill>
        <p:spPr>
          <a:xfrm>
            <a:off x="8301385" y="2011680"/>
            <a:ext cx="3402990" cy="4481195"/>
          </a:xfrm>
          <a:prstGeom prst="rect">
            <a:avLst/>
          </a:prstGeom>
          <a:ln>
            <a:solidFill>
              <a:schemeClr val="tx1"/>
            </a:solidFill>
          </a:ln>
        </p:spPr>
      </p:pic>
      <p:sp>
        <p:nvSpPr>
          <p:cNvPr id="11" name="正方形/長方形 10">
            <a:extLst>
              <a:ext uri="{FF2B5EF4-FFF2-40B4-BE49-F238E27FC236}">
                <a16:creationId xmlns:a16="http://schemas.microsoft.com/office/drawing/2014/main" id="{66B53A45-E07A-402F-BAF7-6064E4DE07D7}"/>
              </a:ext>
            </a:extLst>
          </p:cNvPr>
          <p:cNvSpPr/>
          <p:nvPr/>
        </p:nvSpPr>
        <p:spPr>
          <a:xfrm>
            <a:off x="4707801" y="2086494"/>
            <a:ext cx="3530112" cy="1325563"/>
          </a:xfrm>
          <a:prstGeom prst="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矢印: 上向き折線 11">
            <a:extLst>
              <a:ext uri="{FF2B5EF4-FFF2-40B4-BE49-F238E27FC236}">
                <a16:creationId xmlns:a16="http://schemas.microsoft.com/office/drawing/2014/main" id="{21551B85-69FF-441C-B23F-4EC9D6580724}"/>
              </a:ext>
            </a:extLst>
          </p:cNvPr>
          <p:cNvSpPr/>
          <p:nvPr/>
        </p:nvSpPr>
        <p:spPr>
          <a:xfrm rot="10800000">
            <a:off x="4004249" y="2896440"/>
            <a:ext cx="640080" cy="57357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D855ED28-87C0-480C-979E-76F2E0F07FDC}"/>
              </a:ext>
            </a:extLst>
          </p:cNvPr>
          <p:cNvPicPr>
            <a:picLocks noChangeAspect="1"/>
          </p:cNvPicPr>
          <p:nvPr/>
        </p:nvPicPr>
        <p:blipFill rotWithShape="1">
          <a:blip r:embed="rId4"/>
          <a:srcRect l="8081" t="30424" r="3787" b="23889"/>
          <a:stretch/>
        </p:blipFill>
        <p:spPr>
          <a:xfrm>
            <a:off x="942109" y="3527979"/>
            <a:ext cx="8894618" cy="2881799"/>
          </a:xfrm>
          <a:prstGeom prst="rect">
            <a:avLst/>
          </a:prstGeom>
          <a:ln>
            <a:solidFill>
              <a:schemeClr val="tx1"/>
            </a:solidFill>
          </a:ln>
          <a:effectLst>
            <a:outerShdw blurRad="50800" dist="38100" dir="2700000" algn="tl" rotWithShape="0">
              <a:prstClr val="black">
                <a:alpha val="40000"/>
              </a:prstClr>
            </a:outerShdw>
          </a:effectLst>
          <a:scene3d>
            <a:camera prst="orthographicFront"/>
            <a:lightRig rig="threePt" dir="t"/>
          </a:scene3d>
          <a:sp3d>
            <a:bevelT/>
          </a:sp3d>
        </p:spPr>
      </p:pic>
      <p:sp>
        <p:nvSpPr>
          <p:cNvPr id="6" name="テキスト ボックス 5">
            <a:extLst>
              <a:ext uri="{FF2B5EF4-FFF2-40B4-BE49-F238E27FC236}">
                <a16:creationId xmlns:a16="http://schemas.microsoft.com/office/drawing/2014/main" id="{E54540A2-B965-4F95-9CEC-9A62A149ADEA}"/>
              </a:ext>
            </a:extLst>
          </p:cNvPr>
          <p:cNvSpPr txBox="1"/>
          <p:nvPr/>
        </p:nvSpPr>
        <p:spPr>
          <a:xfrm>
            <a:off x="2724727" y="3100687"/>
            <a:ext cx="1459346"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（記入例）</a:t>
            </a:r>
          </a:p>
        </p:txBody>
      </p:sp>
      <p:sp>
        <p:nvSpPr>
          <p:cNvPr id="13" name="テキスト ボックス 12">
            <a:extLst>
              <a:ext uri="{FF2B5EF4-FFF2-40B4-BE49-F238E27FC236}">
                <a16:creationId xmlns:a16="http://schemas.microsoft.com/office/drawing/2014/main" id="{58EEB663-F30F-4C47-9D3F-EEC401875DDA}"/>
              </a:ext>
            </a:extLst>
          </p:cNvPr>
          <p:cNvSpPr txBox="1"/>
          <p:nvPr/>
        </p:nvSpPr>
        <p:spPr>
          <a:xfrm>
            <a:off x="942109" y="1692612"/>
            <a:ext cx="3241963" cy="1077218"/>
          </a:xfrm>
          <a:prstGeom prst="rect">
            <a:avLst/>
          </a:prstGeom>
          <a:noFill/>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全養協</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児童養護施設の研修体系　</a:t>
            </a:r>
            <a:r>
              <a:rPr kumimoji="1"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人材育成のための指針</a:t>
            </a:r>
            <a:r>
              <a:rPr lang="en-US" altLang="ja-JP" sz="1600" dirty="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を参考に。</a:t>
            </a:r>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p.28-40 </a:t>
            </a:r>
            <a:r>
              <a:rPr lang="ja-JP" altLang="en-US" sz="1600" dirty="0">
                <a:latin typeface="Meiryo UI" panose="020B0604030504040204" pitchFamily="50" charset="-128"/>
                <a:ea typeface="Meiryo UI" panose="020B0604030504040204" pitchFamily="50" charset="-128"/>
              </a:rPr>
              <a:t>資料１・２・３</a:t>
            </a:r>
            <a:endParaRPr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p.49-50 </a:t>
            </a:r>
            <a:r>
              <a:rPr kumimoji="1" lang="ja-JP" altLang="en-US" sz="1600" dirty="0">
                <a:latin typeface="Meiryo UI" panose="020B0604030504040204" pitchFamily="50" charset="-128"/>
                <a:ea typeface="Meiryo UI" panose="020B0604030504040204" pitchFamily="50" charset="-128"/>
              </a:rPr>
              <a:t>個別研修計画票</a:t>
            </a:r>
            <a:r>
              <a:rPr kumimoji="1" lang="en-US" altLang="ja-JP" sz="1600" dirty="0">
                <a:latin typeface="Meiryo UI" panose="020B0604030504040204" pitchFamily="50" charset="-128"/>
                <a:ea typeface="Meiryo UI" panose="020B0604030504040204" pitchFamily="50" charset="-128"/>
              </a:rPr>
              <a:t> </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172762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2FF8A4-F818-49BF-9C1A-4C7A06DB48FC}"/>
              </a:ext>
            </a:extLst>
          </p:cNvPr>
          <p:cNvSpPr>
            <a:spLocks noGrp="1"/>
          </p:cNvSpPr>
          <p:nvPr>
            <p:ph type="title"/>
          </p:nvPr>
        </p:nvSpPr>
        <p:spPr/>
        <p:txBody>
          <a:bodyPr>
            <a:normAutofit/>
          </a:bodyPr>
          <a:lstStyle/>
          <a:p>
            <a:r>
              <a:rPr kumimoji="1" lang="ja-JP" altLang="en-US" sz="4000" b="1" dirty="0">
                <a:latin typeface="Meiryo UI" panose="020B0604030504040204" pitchFamily="50" charset="-128"/>
                <a:ea typeface="Meiryo UI" panose="020B0604030504040204" pitchFamily="50" charset="-128"/>
              </a:rPr>
              <a:t>まとめ</a:t>
            </a:r>
          </a:p>
        </p:txBody>
      </p:sp>
      <p:sp>
        <p:nvSpPr>
          <p:cNvPr id="5" name="コンテンツ プレースホルダー 4">
            <a:extLst>
              <a:ext uri="{FF2B5EF4-FFF2-40B4-BE49-F238E27FC236}">
                <a16:creationId xmlns:a16="http://schemas.microsoft.com/office/drawing/2014/main" id="{0FEE64D1-9817-4D71-8415-8E5190FEC7EB}"/>
              </a:ext>
            </a:extLst>
          </p:cNvPr>
          <p:cNvSpPr>
            <a:spLocks noGrp="1"/>
          </p:cNvSpPr>
          <p:nvPr>
            <p:ph idx="1"/>
          </p:nvPr>
        </p:nvSpPr>
        <p:spPr>
          <a:xfrm>
            <a:off x="838201" y="1580321"/>
            <a:ext cx="10515600" cy="5128591"/>
          </a:xfrm>
        </p:spPr>
        <p:txBody>
          <a:bodyPr>
            <a:normAutofit/>
          </a:bodyPr>
          <a:lstStyle/>
          <a:p>
            <a:pPr>
              <a:lnSpc>
                <a:spcPts val="3500"/>
              </a:lnSpc>
              <a:spcBef>
                <a:spcPts val="600"/>
              </a:spcBef>
              <a:spcAft>
                <a:spcPts val="1200"/>
              </a:spcAft>
            </a:pPr>
            <a:r>
              <a:rPr lang="ja-JP" altLang="en-US" dirty="0">
                <a:latin typeface="Meiryo UI" panose="020B0604030504040204" pitchFamily="50" charset="-128"/>
                <a:ea typeface="Meiryo UI" panose="020B0604030504040204" pitchFamily="50" charset="-128"/>
              </a:rPr>
              <a:t>児童養護施設の研修体系では、日常業務を離れて行われる研修会（</a:t>
            </a:r>
            <a:r>
              <a:rPr lang="en-US" altLang="ja-JP" dirty="0">
                <a:latin typeface="Meiryo UI" panose="020B0604030504040204" pitchFamily="50" charset="-128"/>
                <a:ea typeface="Meiryo UI" panose="020B0604030504040204" pitchFamily="50" charset="-128"/>
              </a:rPr>
              <a:t>OFF-JT</a:t>
            </a:r>
            <a:r>
              <a:rPr lang="ja-JP" altLang="en-US" dirty="0">
                <a:latin typeface="Meiryo UI" panose="020B0604030504040204" pitchFamily="50" charset="-128"/>
                <a:ea typeface="Meiryo UI" panose="020B0604030504040204" pitchFamily="50" charset="-128"/>
              </a:rPr>
              <a:t>）だけでなく、日常業務の中での能力向上策（</a:t>
            </a:r>
            <a:r>
              <a:rPr lang="en-US" altLang="ja-JP" dirty="0">
                <a:latin typeface="Meiryo UI" panose="020B0604030504040204" pitchFamily="50" charset="-128"/>
                <a:ea typeface="Meiryo UI" panose="020B0604030504040204" pitchFamily="50" charset="-128"/>
              </a:rPr>
              <a:t>OJT</a:t>
            </a:r>
            <a:r>
              <a:rPr lang="ja-JP" altLang="en-US" dirty="0">
                <a:latin typeface="Meiryo UI" panose="020B0604030504040204" pitchFamily="50" charset="-128"/>
                <a:ea typeface="Meiryo UI" panose="020B0604030504040204" pitchFamily="50" charset="-128"/>
              </a:rPr>
              <a:t>）や、施設のバックアップに支えられた自己啓発（</a:t>
            </a:r>
            <a:r>
              <a:rPr lang="en-US" altLang="ja-JP" dirty="0">
                <a:latin typeface="Meiryo UI" panose="020B0604030504040204" pitchFamily="50" charset="-128"/>
                <a:ea typeface="Meiryo UI" panose="020B0604030504040204" pitchFamily="50" charset="-128"/>
              </a:rPr>
              <a:t>SDS</a:t>
            </a:r>
            <a:r>
              <a:rPr lang="ja-JP" altLang="en-US" dirty="0">
                <a:latin typeface="Meiryo UI" panose="020B0604030504040204" pitchFamily="50" charset="-128"/>
                <a:ea typeface="Meiryo UI" panose="020B0604030504040204" pitchFamily="50" charset="-128"/>
              </a:rPr>
              <a:t>）も研修と位置づけ、重要視しています。</a:t>
            </a:r>
            <a:endParaRPr lang="en-US" altLang="ja-JP" dirty="0">
              <a:latin typeface="Meiryo UI" panose="020B0604030504040204" pitchFamily="50" charset="-128"/>
              <a:ea typeface="Meiryo UI" panose="020B0604030504040204" pitchFamily="50" charset="-128"/>
            </a:endParaRPr>
          </a:p>
          <a:p>
            <a:pPr>
              <a:lnSpc>
                <a:spcPts val="3500"/>
              </a:lnSpc>
              <a:spcBef>
                <a:spcPts val="600"/>
              </a:spcBef>
              <a:spcAft>
                <a:spcPts val="1200"/>
              </a:spcAft>
            </a:pPr>
            <a:r>
              <a:rPr lang="ja-JP" altLang="en-US" dirty="0">
                <a:latin typeface="Meiryo UI" panose="020B0604030504040204" pitchFamily="50" charset="-128"/>
                <a:ea typeface="Meiryo UI" panose="020B0604030504040204" pitchFamily="50" charset="-128"/>
              </a:rPr>
              <a:t>日々の業務を通じて得られる主観的な</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気づき</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や</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学び</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は、報告、相談、記録としてアウトプットされ、またスーパービジョンやケースカンファレンスにおいて客観的な検討を加えられることにより、スキルとして血肉化していきます。個人の学びの軌跡を、ふりかえりノート等で残していきましょう。</a:t>
            </a:r>
            <a:endParaRPr lang="en-US" altLang="ja-JP" dirty="0">
              <a:latin typeface="Meiryo UI" panose="020B0604030504040204" pitchFamily="50" charset="-128"/>
              <a:ea typeface="Meiryo UI" panose="020B0604030504040204" pitchFamily="50" charset="-128"/>
            </a:endParaRPr>
          </a:p>
          <a:p>
            <a:pPr>
              <a:lnSpc>
                <a:spcPts val="3500"/>
              </a:lnSpc>
              <a:spcBef>
                <a:spcPts val="600"/>
              </a:spcBef>
            </a:pPr>
            <a:r>
              <a:rPr lang="ja-JP" altLang="en-US" dirty="0">
                <a:latin typeface="Meiryo UI" panose="020B0604030504040204" pitchFamily="50" charset="-128"/>
                <a:ea typeface="Meiryo UI" panose="020B0604030504040204" pitchFamily="50" charset="-128"/>
              </a:rPr>
              <a:t>自身に不足しているスキルや強みを分析し、施設の研修体系に沿いながら個別研修計画を策定し、実践に進みましょう。</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9041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ja-JP" altLang="en-US" sz="4000" b="1" dirty="0">
                <a:latin typeface="Meiryo UI" panose="020B0604030504040204" pitchFamily="50" charset="-128"/>
                <a:ea typeface="Meiryo UI" panose="020B0604030504040204" pitchFamily="50" charset="-128"/>
              </a:rPr>
              <a:t>本領域で獲得するスキル</a:t>
            </a: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1079486" y="2174311"/>
            <a:ext cx="9746357" cy="4064639"/>
          </a:xfrm>
          <a:prstGeom prst="rect">
            <a:avLst/>
          </a:prstGeom>
          <a:noFill/>
        </p:spPr>
        <p:txBody>
          <a:bodyPr wrap="square" rtlCol="0">
            <a:spAutoFit/>
          </a:bodyPr>
          <a:lstStyle/>
          <a:p>
            <a:pPr marL="457200" indent="-457200">
              <a:lnSpc>
                <a:spcPct val="150000"/>
              </a:lnSpc>
              <a:spcAft>
                <a:spcPts val="1200"/>
              </a:spcAft>
              <a:buFont typeface="+mj-lt"/>
              <a:buAutoNum type="arabicPeriod"/>
            </a:pPr>
            <a:r>
              <a:rPr kumimoji="1" lang="ja-JP" altLang="en-US" sz="2800" dirty="0">
                <a:latin typeface="Meiryo UI" panose="020B0604030504040204" pitchFamily="50" charset="-128"/>
                <a:ea typeface="Meiryo UI" panose="020B0604030504040204" pitchFamily="50" charset="-128"/>
              </a:rPr>
              <a:t>社会的養護における自身の専門性の意味と役割を理解する。</a:t>
            </a:r>
            <a:endParaRPr kumimoji="1" lang="en-US" altLang="ja-JP" sz="2800" dirty="0">
              <a:latin typeface="Meiryo UI" panose="020B0604030504040204" pitchFamily="50" charset="-128"/>
              <a:ea typeface="Meiryo UI" panose="020B0604030504040204" pitchFamily="50" charset="-128"/>
            </a:endParaRPr>
          </a:p>
          <a:p>
            <a:pPr marL="457200" indent="-457200">
              <a:spcAft>
                <a:spcPts val="1200"/>
              </a:spcAft>
              <a:buFont typeface="+mj-lt"/>
              <a:buAutoNum type="arabicPeriod"/>
            </a:pPr>
            <a:r>
              <a:rPr kumimoji="1" lang="en-US" altLang="ja-JP" sz="2800" dirty="0">
                <a:latin typeface="Meiryo UI" panose="020B0604030504040204" pitchFamily="50" charset="-128"/>
                <a:ea typeface="Meiryo UI" panose="020B0604030504040204" pitchFamily="50" charset="-128"/>
              </a:rPr>
              <a:t>OJT</a:t>
            </a:r>
            <a:r>
              <a:rPr kumimoji="1" lang="ja-JP" altLang="en-US" sz="2800" dirty="0">
                <a:latin typeface="Meiryo UI" panose="020B0604030504040204" pitchFamily="50" charset="-128"/>
                <a:ea typeface="Meiryo UI" panose="020B0604030504040204" pitchFamily="50" charset="-128"/>
              </a:rPr>
              <a:t>、</a:t>
            </a:r>
            <a:r>
              <a:rPr kumimoji="1" lang="en-US" altLang="ja-JP" sz="2800" dirty="0">
                <a:latin typeface="Meiryo UI" panose="020B0604030504040204" pitchFamily="50" charset="-128"/>
                <a:ea typeface="Meiryo UI" panose="020B0604030504040204" pitchFamily="50" charset="-128"/>
              </a:rPr>
              <a:t>OFF-JT</a:t>
            </a:r>
            <a:r>
              <a:rPr kumimoji="1" lang="ja-JP" altLang="en-US" sz="2800" dirty="0">
                <a:latin typeface="Meiryo UI" panose="020B0604030504040204" pitchFamily="50" charset="-128"/>
                <a:ea typeface="Meiryo UI" panose="020B0604030504040204" pitchFamily="50" charset="-128"/>
              </a:rPr>
              <a:t>など、研修のさまざまな形態を理解し、効果的に業務スキルの向上を図る。</a:t>
            </a:r>
            <a:endParaRPr kumimoji="1" lang="en-US" altLang="ja-JP" sz="2800" dirty="0">
              <a:latin typeface="Meiryo UI" panose="020B0604030504040204" pitchFamily="50" charset="-128"/>
              <a:ea typeface="Meiryo UI" panose="020B0604030504040204" pitchFamily="50" charset="-128"/>
            </a:endParaRPr>
          </a:p>
          <a:p>
            <a:pPr marL="457200" indent="-457200">
              <a:lnSpc>
                <a:spcPct val="150000"/>
              </a:lnSpc>
              <a:spcAft>
                <a:spcPts val="1200"/>
              </a:spcAft>
              <a:buFont typeface="+mj-lt"/>
              <a:buAutoNum type="arabicPeriod"/>
            </a:pPr>
            <a:r>
              <a:rPr lang="ja-JP" altLang="en-US" sz="2800" dirty="0">
                <a:latin typeface="Meiryo UI" panose="020B0604030504040204" pitchFamily="50" charset="-128"/>
                <a:ea typeface="Meiryo UI" panose="020B0604030504040204" pitchFamily="50" charset="-128"/>
              </a:rPr>
              <a:t>スーパービジョンを受けて実践の質的向上を図る。</a:t>
            </a:r>
            <a:endParaRPr lang="en-US" altLang="ja-JP" sz="2800" dirty="0">
              <a:latin typeface="Meiryo UI" panose="020B0604030504040204" pitchFamily="50" charset="-128"/>
              <a:ea typeface="Meiryo UI" panose="020B0604030504040204" pitchFamily="50" charset="-128"/>
            </a:endParaRPr>
          </a:p>
          <a:p>
            <a:pPr marL="457200" indent="-457200">
              <a:lnSpc>
                <a:spcPct val="150000"/>
              </a:lnSpc>
              <a:spcAft>
                <a:spcPts val="1200"/>
              </a:spcAft>
              <a:buFont typeface="+mj-lt"/>
              <a:buAutoNum type="arabicPeriod"/>
            </a:pPr>
            <a:r>
              <a:rPr lang="ja-JP" altLang="en-US" sz="2800" dirty="0">
                <a:latin typeface="Meiryo UI" panose="020B0604030504040204" pitchFamily="50" charset="-128"/>
                <a:ea typeface="Meiryo UI" panose="020B0604030504040204" pitchFamily="50" charset="-128"/>
              </a:rPr>
              <a:t>ケースから学ぶことの意義を理解する。</a:t>
            </a:r>
            <a:endParaRPr lang="en-US" altLang="ja-JP" sz="2800" dirty="0">
              <a:latin typeface="Meiryo UI" panose="020B0604030504040204" pitchFamily="50" charset="-128"/>
              <a:ea typeface="Meiryo UI" panose="020B0604030504040204" pitchFamily="50" charset="-128"/>
            </a:endParaRPr>
          </a:p>
          <a:p>
            <a:pPr marL="457200" indent="-457200">
              <a:lnSpc>
                <a:spcPct val="150000"/>
              </a:lnSpc>
              <a:buFont typeface="+mj-lt"/>
              <a:buAutoNum type="arabicPeriod"/>
            </a:pPr>
            <a:r>
              <a:rPr lang="ja-JP" altLang="en-US" sz="2800" dirty="0">
                <a:latin typeface="Meiryo UI" panose="020B0604030504040204" pitchFamily="50" charset="-128"/>
                <a:ea typeface="Meiryo UI" panose="020B0604030504040204" pitchFamily="50" charset="-128"/>
              </a:rPr>
              <a:t>児童養護施設の人材育成体系を理解し、研修実践を開始する。</a:t>
            </a:r>
            <a:endParaRPr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875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778C2F-5D4E-4F5B-8BAF-69E59A52BA50}"/>
              </a:ext>
            </a:extLst>
          </p:cNvPr>
          <p:cNvSpPr>
            <a:spLocks noGrp="1"/>
          </p:cNvSpPr>
          <p:nvPr>
            <p:ph type="title"/>
          </p:nvPr>
        </p:nvSpPr>
        <p:spPr>
          <a:xfrm>
            <a:off x="150760" y="158882"/>
            <a:ext cx="10515600" cy="858368"/>
          </a:xfrm>
        </p:spPr>
        <p:txBody>
          <a:bodyPr>
            <a:normAutofit/>
          </a:bodyPr>
          <a:lstStyle/>
          <a:p>
            <a:r>
              <a:rPr lang="ja-JP" altLang="en-US" sz="4000" b="1" dirty="0">
                <a:latin typeface="Meiryo UI" panose="020B0604030504040204" pitchFamily="50" charset="-128"/>
                <a:ea typeface="Meiryo UI" panose="020B0604030504040204" pitchFamily="50" charset="-128"/>
              </a:rPr>
              <a:t>まずは児童養護の現状と学ぶ意義について</a:t>
            </a:r>
            <a:endParaRPr kumimoji="1" lang="ja-JP" altLang="en-US" sz="4000" b="1"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789DE1F-B50C-4C5C-8EB5-955FE4758BA5}"/>
              </a:ext>
            </a:extLst>
          </p:cNvPr>
          <p:cNvSpPr txBox="1"/>
          <p:nvPr/>
        </p:nvSpPr>
        <p:spPr>
          <a:xfrm>
            <a:off x="232655" y="1017249"/>
            <a:ext cx="5811967" cy="2308324"/>
          </a:xfrm>
          <a:prstGeom prst="rect">
            <a:avLst/>
          </a:prstGeom>
          <a:noFill/>
          <a:ln>
            <a:solidFill>
              <a:schemeClr val="bg1">
                <a:lumMod val="50000"/>
              </a:schemeClr>
            </a:solidFill>
          </a:ln>
        </p:spPr>
        <p:txBody>
          <a:bodyPr wrap="square" rtlCol="0">
            <a:spAutoFit/>
          </a:bodyPr>
          <a:lstStyle/>
          <a:p>
            <a:r>
              <a:rPr kumimoji="1" lang="en-US" altLang="ja-JP" sz="2400" dirty="0">
                <a:latin typeface="Meiryo UI" panose="020B0604030504040204" pitchFamily="50" charset="-128"/>
                <a:ea typeface="Meiryo UI" panose="020B0604030504040204" pitchFamily="50" charset="-128"/>
              </a:rPr>
              <a:t>1</a:t>
            </a:r>
            <a:r>
              <a:rPr kumimoji="1" lang="ja-JP" altLang="en-US" sz="2400" dirty="0">
                <a:latin typeface="Meiryo UI" panose="020B0604030504040204" pitchFamily="50" charset="-128"/>
                <a:ea typeface="Meiryo UI" panose="020B0604030504040204" pitchFamily="50" charset="-128"/>
              </a:rPr>
              <a:t>施設当たりの平均勤続年数は</a:t>
            </a:r>
            <a:r>
              <a:rPr kumimoji="1" lang="en-US" altLang="ja-JP" sz="2400" dirty="0">
                <a:latin typeface="Meiryo UI" panose="020B0604030504040204" pitchFamily="50" charset="-128"/>
                <a:ea typeface="Meiryo UI" panose="020B0604030504040204" pitchFamily="50" charset="-128"/>
              </a:rPr>
              <a:t>7,7</a:t>
            </a:r>
            <a:r>
              <a:rPr kumimoji="1" lang="ja-JP" altLang="en-US" sz="2400" dirty="0">
                <a:latin typeface="Meiryo UI" panose="020B0604030504040204" pitchFamily="50" charset="-128"/>
                <a:ea typeface="Meiryo UI" panose="020B0604030504040204" pitchFamily="50" charset="-128"/>
              </a:rPr>
              <a:t>年</a:t>
            </a:r>
            <a:endParaRPr kumimoji="1" lang="en-US" altLang="ja-JP" sz="2400" dirty="0">
              <a:latin typeface="Meiryo UI" panose="020B0604030504040204" pitchFamily="50" charset="-128"/>
              <a:ea typeface="Meiryo UI" panose="020B0604030504040204" pitchFamily="50" charset="-128"/>
            </a:endParaRPr>
          </a:p>
          <a:p>
            <a:r>
              <a:rPr lang="en-US" altLang="ja-JP" sz="2400" dirty="0">
                <a:latin typeface="Meiryo UI" panose="020B0604030504040204" pitchFamily="50" charset="-128"/>
                <a:ea typeface="Meiryo UI" panose="020B0604030504040204" pitchFamily="50" charset="-128"/>
              </a:rPr>
              <a:t>5</a:t>
            </a:r>
            <a:r>
              <a:rPr lang="ja-JP" altLang="en-US" sz="2400" dirty="0">
                <a:latin typeface="Meiryo UI" panose="020B0604030504040204" pitchFamily="50" charset="-128"/>
                <a:ea typeface="Meiryo UI" panose="020B0604030504040204" pitchFamily="50" charset="-128"/>
              </a:rPr>
              <a:t>年未満の退職が約</a:t>
            </a:r>
            <a:r>
              <a:rPr lang="en-US" altLang="ja-JP" sz="2400" dirty="0">
                <a:latin typeface="Meiryo UI" panose="020B0604030504040204" pitchFamily="50" charset="-128"/>
                <a:ea typeface="Meiryo UI" panose="020B0604030504040204" pitchFamily="50" charset="-128"/>
              </a:rPr>
              <a:t>5</a:t>
            </a:r>
            <a:r>
              <a:rPr lang="ja-JP" altLang="en-US" sz="2400" dirty="0">
                <a:latin typeface="Meiryo UI" panose="020B0604030504040204" pitchFamily="50" charset="-128"/>
                <a:ea typeface="Meiryo UI" panose="020B0604030504040204" pitchFamily="50" charset="-128"/>
              </a:rPr>
              <a:t>割</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a:p>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施設職員として求められる役割</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繋がり続けること</a:t>
            </a:r>
            <a:endParaRPr kumimoji="1" lang="en-US" altLang="ja-JP" sz="2400" dirty="0">
              <a:latin typeface="Meiryo UI" panose="020B0604030504040204" pitchFamily="50" charset="-128"/>
              <a:ea typeface="Meiryo UI" panose="020B0604030504040204" pitchFamily="50" charset="-128"/>
            </a:endParaRPr>
          </a:p>
        </p:txBody>
      </p:sp>
      <p:pic>
        <p:nvPicPr>
          <p:cNvPr id="12" name="グラフィックス 11">
            <a:extLst>
              <a:ext uri="{FF2B5EF4-FFF2-40B4-BE49-F238E27FC236}">
                <a16:creationId xmlns:a16="http://schemas.microsoft.com/office/drawing/2014/main" id="{60AE4FC3-DB3F-49DD-9EC6-C71D1BB9B3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080688" y="1626802"/>
            <a:ext cx="938950" cy="858367"/>
          </a:xfrm>
          <a:prstGeom prst="rect">
            <a:avLst/>
          </a:prstGeom>
        </p:spPr>
      </p:pic>
      <p:sp>
        <p:nvSpPr>
          <p:cNvPr id="14" name="テキスト ボックス 13">
            <a:extLst>
              <a:ext uri="{FF2B5EF4-FFF2-40B4-BE49-F238E27FC236}">
                <a16:creationId xmlns:a16="http://schemas.microsoft.com/office/drawing/2014/main" id="{F1EA6630-A180-481C-803E-685F02955D52}"/>
              </a:ext>
            </a:extLst>
          </p:cNvPr>
          <p:cNvSpPr txBox="1"/>
          <p:nvPr/>
        </p:nvSpPr>
        <p:spPr>
          <a:xfrm>
            <a:off x="6521445" y="1870392"/>
            <a:ext cx="2611376" cy="830997"/>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子どもの自尊心や自己肯定感を育む</a:t>
            </a:r>
          </a:p>
        </p:txBody>
      </p:sp>
      <p:sp>
        <p:nvSpPr>
          <p:cNvPr id="15" name="テキスト ボックス 14">
            <a:extLst>
              <a:ext uri="{FF2B5EF4-FFF2-40B4-BE49-F238E27FC236}">
                <a16:creationId xmlns:a16="http://schemas.microsoft.com/office/drawing/2014/main" id="{5E74F996-3282-4E69-836F-ABE65AF2573B}"/>
              </a:ext>
            </a:extLst>
          </p:cNvPr>
          <p:cNvSpPr txBox="1"/>
          <p:nvPr/>
        </p:nvSpPr>
        <p:spPr>
          <a:xfrm>
            <a:off x="9645410" y="3110566"/>
            <a:ext cx="1956548" cy="830997"/>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職業的自立を支援すること</a:t>
            </a:r>
          </a:p>
        </p:txBody>
      </p:sp>
      <p:sp>
        <p:nvSpPr>
          <p:cNvPr id="16" name="テキスト ボックス 15">
            <a:extLst>
              <a:ext uri="{FF2B5EF4-FFF2-40B4-BE49-F238E27FC236}">
                <a16:creationId xmlns:a16="http://schemas.microsoft.com/office/drawing/2014/main" id="{FD04E357-4A81-4C28-B4A3-A1BA269942B3}"/>
              </a:ext>
            </a:extLst>
          </p:cNvPr>
          <p:cNvSpPr txBox="1"/>
          <p:nvPr/>
        </p:nvSpPr>
        <p:spPr>
          <a:xfrm>
            <a:off x="9280824" y="2069671"/>
            <a:ext cx="2771073" cy="830997"/>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職務に対する向上心や自己有用感を育む</a:t>
            </a:r>
          </a:p>
        </p:txBody>
      </p:sp>
      <p:sp>
        <p:nvSpPr>
          <p:cNvPr id="17" name="テキスト ボックス 16">
            <a:extLst>
              <a:ext uri="{FF2B5EF4-FFF2-40B4-BE49-F238E27FC236}">
                <a16:creationId xmlns:a16="http://schemas.microsoft.com/office/drawing/2014/main" id="{B4B21D59-40A5-45A1-A297-29C0885ED070}"/>
              </a:ext>
            </a:extLst>
          </p:cNvPr>
          <p:cNvSpPr txBox="1"/>
          <p:nvPr/>
        </p:nvSpPr>
        <p:spPr>
          <a:xfrm>
            <a:off x="6848858" y="3129465"/>
            <a:ext cx="1956548" cy="830997"/>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社会的自立を支援すること</a:t>
            </a:r>
          </a:p>
        </p:txBody>
      </p:sp>
      <p:sp>
        <p:nvSpPr>
          <p:cNvPr id="18" name="テキスト ボックス 17">
            <a:extLst>
              <a:ext uri="{FF2B5EF4-FFF2-40B4-BE49-F238E27FC236}">
                <a16:creationId xmlns:a16="http://schemas.microsoft.com/office/drawing/2014/main" id="{C06D72E6-D193-4A33-9D00-1A7CE96EE453}"/>
              </a:ext>
            </a:extLst>
          </p:cNvPr>
          <p:cNvSpPr txBox="1"/>
          <p:nvPr/>
        </p:nvSpPr>
        <p:spPr>
          <a:xfrm>
            <a:off x="6134930" y="4369639"/>
            <a:ext cx="5969170" cy="2308324"/>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計画的に職員の「人間性」とケアの「専門性」を</a:t>
            </a:r>
            <a:endParaRPr kumimoji="1"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高めていく</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その為の人材育成システムが</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　　　　　　　　　児童養護施設の研修体系</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自分たちが押さえるべき「専門性」や育つ「意義」</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を理解し、学びに繋げていってほしい！</a:t>
            </a:r>
            <a:endParaRPr kumimoji="1" lang="ja-JP" altLang="en-US" sz="2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7F58040F-F2A0-4583-9FBE-D81A2BE35576}"/>
              </a:ext>
            </a:extLst>
          </p:cNvPr>
          <p:cNvSpPr txBox="1"/>
          <p:nvPr/>
        </p:nvSpPr>
        <p:spPr>
          <a:xfrm>
            <a:off x="232655" y="4376377"/>
            <a:ext cx="5646556" cy="1938992"/>
          </a:xfrm>
          <a:prstGeom prst="rect">
            <a:avLst/>
          </a:prstGeom>
          <a:noFill/>
          <a:ln>
            <a:solidFill>
              <a:schemeClr val="bg1">
                <a:lumMod val="50000"/>
              </a:schemeClr>
            </a:solidFill>
          </a:ln>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相互の関係性は極めて近しい！</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「職員が育つ施設」</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「子どもを育むことができる施設」</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「育てられ・大事にされた」経験が、</a:t>
            </a:r>
            <a:endParaRPr kumimoji="1"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「育てる・大事にしていく」経験へと繋がっていく。</a:t>
            </a:r>
            <a:endParaRPr kumimoji="1" lang="ja-JP" altLang="en-US" sz="2400" dirty="0">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F95540C9-05F5-4E41-B3F4-D76EB3E57157}"/>
              </a:ext>
            </a:extLst>
          </p:cNvPr>
          <p:cNvSpPr txBox="1"/>
          <p:nvPr/>
        </p:nvSpPr>
        <p:spPr>
          <a:xfrm>
            <a:off x="6739846" y="1028550"/>
            <a:ext cx="2682955" cy="830997"/>
          </a:xfrm>
          <a:prstGeom prst="rect">
            <a:avLst/>
          </a:prstGeom>
          <a:noFill/>
          <a:ln>
            <a:noFill/>
          </a:ln>
        </p:spPr>
        <p:txBody>
          <a:bodyPr wrap="square" rtlCol="0">
            <a:spAutoFit/>
          </a:bodyPr>
          <a:lstStyle/>
          <a:p>
            <a:r>
              <a:rPr lang="ja-JP" altLang="en-US" sz="2400" dirty="0">
                <a:latin typeface="Meiryo UI" panose="020B0604030504040204" pitchFamily="50" charset="-128"/>
                <a:ea typeface="Meiryo UI" panose="020B0604030504040204" pitchFamily="50" charset="-128"/>
              </a:rPr>
              <a:t>児童養護施設に</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おける養育</a:t>
            </a:r>
            <a:endParaRPr kumimoji="1" lang="ja-JP" altLang="en-US" sz="24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51AE4EC2-7FEB-4906-8064-1DAD6FBDA350}"/>
              </a:ext>
            </a:extLst>
          </p:cNvPr>
          <p:cNvSpPr txBox="1"/>
          <p:nvPr/>
        </p:nvSpPr>
        <p:spPr>
          <a:xfrm>
            <a:off x="9395896" y="1091090"/>
            <a:ext cx="2343916" cy="461665"/>
          </a:xfrm>
          <a:prstGeom prst="rect">
            <a:avLst/>
          </a:prstGeom>
          <a:noFill/>
        </p:spPr>
        <p:txBody>
          <a:bodyPr wrap="square" rtlCol="0">
            <a:spAutoFit/>
          </a:bodyPr>
          <a:lstStyle/>
          <a:p>
            <a:r>
              <a:rPr kumimoji="1" lang="ja-JP" altLang="en-US" sz="2400" dirty="0">
                <a:latin typeface="Meiryo UI" panose="020B0604030504040204" pitchFamily="50" charset="-128"/>
                <a:ea typeface="Meiryo UI" panose="020B0604030504040204" pitchFamily="50" charset="-128"/>
              </a:rPr>
              <a:t>職員の人材育成</a:t>
            </a:r>
          </a:p>
        </p:txBody>
      </p:sp>
      <p:sp>
        <p:nvSpPr>
          <p:cNvPr id="21" name="正方形/長方形 20">
            <a:extLst>
              <a:ext uri="{FF2B5EF4-FFF2-40B4-BE49-F238E27FC236}">
                <a16:creationId xmlns:a16="http://schemas.microsoft.com/office/drawing/2014/main" id="{2F2F43E2-2C40-4F70-9F14-9B4553ED4163}"/>
              </a:ext>
            </a:extLst>
          </p:cNvPr>
          <p:cNvSpPr/>
          <p:nvPr/>
        </p:nvSpPr>
        <p:spPr>
          <a:xfrm>
            <a:off x="6457545" y="1011217"/>
            <a:ext cx="5646555" cy="3037771"/>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3" name="グラフィックス 22" descr="矢印: 直線">
            <a:extLst>
              <a:ext uri="{FF2B5EF4-FFF2-40B4-BE49-F238E27FC236}">
                <a16:creationId xmlns:a16="http://schemas.microsoft.com/office/drawing/2014/main" id="{5F55B581-BC28-43F2-879D-9DE9642FC69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6200000">
            <a:off x="7598532" y="2686827"/>
            <a:ext cx="457200" cy="457200"/>
          </a:xfrm>
          <a:prstGeom prst="rect">
            <a:avLst/>
          </a:prstGeom>
        </p:spPr>
      </p:pic>
      <p:pic>
        <p:nvPicPr>
          <p:cNvPr id="24" name="グラフィックス 23" descr="矢印: 直線">
            <a:extLst>
              <a:ext uri="{FF2B5EF4-FFF2-40B4-BE49-F238E27FC236}">
                <a16:creationId xmlns:a16="http://schemas.microsoft.com/office/drawing/2014/main" id="{2392826F-632C-4F4D-8A4B-FEA02A1E0F3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16200000">
            <a:off x="10412379" y="2700663"/>
            <a:ext cx="422610" cy="422610"/>
          </a:xfrm>
          <a:prstGeom prst="rect">
            <a:avLst/>
          </a:prstGeom>
        </p:spPr>
      </p:pic>
      <p:pic>
        <p:nvPicPr>
          <p:cNvPr id="26" name="グラフィックス 25" descr="矢印: 左回転">
            <a:extLst>
              <a:ext uri="{FF2B5EF4-FFF2-40B4-BE49-F238E27FC236}">
                <a16:creationId xmlns:a16="http://schemas.microsoft.com/office/drawing/2014/main" id="{FE60688E-DAEF-4B1B-BE7F-94850B2C534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rot="16200000">
            <a:off x="7332691" y="4956065"/>
            <a:ext cx="774274" cy="774274"/>
          </a:xfrm>
          <a:prstGeom prst="rect">
            <a:avLst/>
          </a:prstGeom>
        </p:spPr>
      </p:pic>
      <p:pic>
        <p:nvPicPr>
          <p:cNvPr id="28" name="グラフィックス 27" descr="線矢印: 緩い曲線">
            <a:extLst>
              <a:ext uri="{FF2B5EF4-FFF2-40B4-BE49-F238E27FC236}">
                <a16:creationId xmlns:a16="http://schemas.microsoft.com/office/drawing/2014/main" id="{39163BA8-277B-4999-AE63-82AA52C6D04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rot="878584">
            <a:off x="5239429" y="2096467"/>
            <a:ext cx="1279560" cy="549540"/>
          </a:xfrm>
          <a:prstGeom prst="rect">
            <a:avLst/>
          </a:prstGeom>
        </p:spPr>
      </p:pic>
      <p:pic>
        <p:nvPicPr>
          <p:cNvPr id="32" name="グラフィックス 31" descr="線矢印: 緩い曲線">
            <a:extLst>
              <a:ext uri="{FF2B5EF4-FFF2-40B4-BE49-F238E27FC236}">
                <a16:creationId xmlns:a16="http://schemas.microsoft.com/office/drawing/2014/main" id="{8E34DE87-46EB-46EC-B2D0-6D769B730C6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rot="407334">
            <a:off x="4915415" y="5324073"/>
            <a:ext cx="1275620" cy="549541"/>
          </a:xfrm>
          <a:prstGeom prst="rect">
            <a:avLst/>
          </a:prstGeom>
        </p:spPr>
      </p:pic>
      <p:pic>
        <p:nvPicPr>
          <p:cNvPr id="10" name="グラフィックス 9" descr="線矢印: 反時計回りの曲線">
            <a:extLst>
              <a:ext uri="{FF2B5EF4-FFF2-40B4-BE49-F238E27FC236}">
                <a16:creationId xmlns:a16="http://schemas.microsoft.com/office/drawing/2014/main" id="{E89E063C-4FAD-4BBA-8526-0C65500F846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rot="15727805">
            <a:off x="4749931" y="2477956"/>
            <a:ext cx="671073" cy="3007043"/>
          </a:xfrm>
          <a:prstGeom prst="rect">
            <a:avLst/>
          </a:prstGeom>
        </p:spPr>
      </p:pic>
    </p:spTree>
    <p:extLst>
      <p:ext uri="{BB962C8B-B14F-4D97-AF65-F5344CB8AC3E}">
        <p14:creationId xmlns:p14="http://schemas.microsoft.com/office/powerpoint/2010/main" val="4098390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二等辺三角形 18">
            <a:extLst>
              <a:ext uri="{FF2B5EF4-FFF2-40B4-BE49-F238E27FC236}">
                <a16:creationId xmlns:a16="http://schemas.microsoft.com/office/drawing/2014/main" id="{4041399D-CFED-422D-A830-FADFA8F975BA}"/>
              </a:ext>
            </a:extLst>
          </p:cNvPr>
          <p:cNvSpPr/>
          <p:nvPr/>
        </p:nvSpPr>
        <p:spPr>
          <a:xfrm rot="10800000">
            <a:off x="4815104" y="4281088"/>
            <a:ext cx="2457450" cy="1818523"/>
          </a:xfrm>
          <a:prstGeom prst="triangle">
            <a:avLst/>
          </a:prstGeom>
          <a:noFill/>
          <a:ln w="762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12672A8C-A708-44FF-906E-6996259AA37D}"/>
              </a:ext>
            </a:extLst>
          </p:cNvPr>
          <p:cNvSpPr/>
          <p:nvPr/>
        </p:nvSpPr>
        <p:spPr>
          <a:xfrm>
            <a:off x="6444687" y="2661167"/>
            <a:ext cx="5140434" cy="2044260"/>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F32D288-B3BA-4CCC-8EEE-7BFC099D0338}"/>
              </a:ext>
            </a:extLst>
          </p:cNvPr>
          <p:cNvSpPr/>
          <p:nvPr/>
        </p:nvSpPr>
        <p:spPr>
          <a:xfrm>
            <a:off x="734072" y="2663739"/>
            <a:ext cx="5054408" cy="203911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2E183F7E-3442-4869-AE57-B9B8743E384E}"/>
              </a:ext>
            </a:extLst>
          </p:cNvPr>
          <p:cNvSpPr>
            <a:spLocks noGrp="1"/>
          </p:cNvSpPr>
          <p:nvPr>
            <p:ph type="title"/>
          </p:nvPr>
        </p:nvSpPr>
        <p:spPr/>
        <p:txBody>
          <a:bodyPr>
            <a:normAutofit/>
          </a:bodyPr>
          <a:lstStyle/>
          <a:p>
            <a:r>
              <a:rPr kumimoji="1" lang="ja-JP" altLang="en-US" sz="4000" b="1" dirty="0">
                <a:latin typeface="Meiryo UI" panose="020B0604030504040204" pitchFamily="50" charset="-128"/>
                <a:ea typeface="Meiryo UI" panose="020B0604030504040204" pitchFamily="50" charset="-128"/>
              </a:rPr>
              <a:t>社会的養護における専門性の意味と役割</a:t>
            </a:r>
          </a:p>
        </p:txBody>
      </p:sp>
      <p:sp>
        <p:nvSpPr>
          <p:cNvPr id="4" name="テキスト ボックス 3">
            <a:extLst>
              <a:ext uri="{FF2B5EF4-FFF2-40B4-BE49-F238E27FC236}">
                <a16:creationId xmlns:a16="http://schemas.microsoft.com/office/drawing/2014/main" id="{30D7F38F-C364-441D-B2C8-0E9C14862AE1}"/>
              </a:ext>
            </a:extLst>
          </p:cNvPr>
          <p:cNvSpPr txBox="1"/>
          <p:nvPr/>
        </p:nvSpPr>
        <p:spPr>
          <a:xfrm>
            <a:off x="838200" y="1758380"/>
            <a:ext cx="10722429" cy="523220"/>
          </a:xfrm>
          <a:prstGeom prst="rect">
            <a:avLst/>
          </a:prstGeom>
          <a:noFill/>
        </p:spPr>
        <p:txBody>
          <a:bodyPr wrap="square" rtlCol="0">
            <a:spAutoFit/>
          </a:bodyPr>
          <a:lstStyle/>
          <a:p>
            <a:r>
              <a:rPr kumimoji="1" lang="ja-JP" altLang="en-US" sz="2800" dirty="0">
                <a:latin typeface="Meiryo UI" panose="020B0604030504040204" pitchFamily="50" charset="-128"/>
                <a:ea typeface="Meiryo UI" panose="020B0604030504040204" pitchFamily="50" charset="-128"/>
              </a:rPr>
              <a:t>専門職を</a:t>
            </a:r>
            <a:r>
              <a:rPr lang="ja-JP" altLang="en-US" sz="2800" dirty="0">
                <a:latin typeface="Meiryo UI" panose="020B0604030504040204" pitchFamily="50" charset="-128"/>
                <a:ea typeface="Meiryo UI" panose="020B0604030504040204" pitchFamily="50" charset="-128"/>
              </a:rPr>
              <a:t>構成する</a:t>
            </a:r>
            <a:r>
              <a:rPr kumimoji="1" lang="ja-JP" altLang="en-US" sz="2800" dirty="0">
                <a:latin typeface="Meiryo UI" panose="020B0604030504040204" pitchFamily="50" charset="-128"/>
                <a:ea typeface="Meiryo UI" panose="020B0604030504040204" pitchFamily="50" charset="-128"/>
              </a:rPr>
              <a:t>３つの要件 ⇒ </a:t>
            </a:r>
            <a:r>
              <a:rPr kumimoji="1" lang="ja-JP" altLang="en-US" sz="2800" b="1" u="sng" dirty="0">
                <a:latin typeface="Meiryo UI" panose="020B0604030504040204" pitchFamily="50" charset="-128"/>
                <a:ea typeface="Meiryo UI" panose="020B0604030504040204" pitchFamily="50" charset="-128"/>
              </a:rPr>
              <a:t>①価値　②知識　③技法</a:t>
            </a:r>
          </a:p>
        </p:txBody>
      </p:sp>
      <p:sp>
        <p:nvSpPr>
          <p:cNvPr id="5" name="正方形/長方形 4">
            <a:extLst>
              <a:ext uri="{FF2B5EF4-FFF2-40B4-BE49-F238E27FC236}">
                <a16:creationId xmlns:a16="http://schemas.microsoft.com/office/drawing/2014/main" id="{71CC64BB-7D0E-49FC-85D8-2B4C29C6BCB1}"/>
              </a:ext>
            </a:extLst>
          </p:cNvPr>
          <p:cNvSpPr/>
          <p:nvPr/>
        </p:nvSpPr>
        <p:spPr>
          <a:xfrm>
            <a:off x="2114549" y="5023318"/>
            <a:ext cx="8500442" cy="1469557"/>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715EE409-E646-4562-92E9-9556617F96AA}"/>
              </a:ext>
            </a:extLst>
          </p:cNvPr>
          <p:cNvSpPr txBox="1"/>
          <p:nvPr/>
        </p:nvSpPr>
        <p:spPr>
          <a:xfrm>
            <a:off x="1806771" y="5308398"/>
            <a:ext cx="615553" cy="851573"/>
          </a:xfrm>
          <a:prstGeom prst="rect">
            <a:avLst/>
          </a:prstGeom>
          <a:solidFill>
            <a:schemeClr val="bg1"/>
          </a:solidFill>
          <a:effectLst>
            <a:outerShdw blurRad="50800" dist="38100" dir="2700000" algn="tl" rotWithShape="0">
              <a:prstClr val="black">
                <a:alpha val="40000"/>
              </a:prstClr>
            </a:outerShdw>
          </a:effectLst>
        </p:spPr>
        <p:txBody>
          <a:bodyPr vert="eaVert" wrap="square" rtlCol="0">
            <a:spAutoFit/>
          </a:bodyPr>
          <a:lstStyle/>
          <a:p>
            <a:r>
              <a:rPr kumimoji="1" lang="ja-JP" altLang="en-US" sz="2800" dirty="0">
                <a:latin typeface="Meiryo UI" panose="020B0604030504040204" pitchFamily="50" charset="-128"/>
                <a:ea typeface="Meiryo UI" panose="020B0604030504040204" pitchFamily="50" charset="-128"/>
              </a:rPr>
              <a:t>価値</a:t>
            </a:r>
          </a:p>
        </p:txBody>
      </p:sp>
      <p:sp>
        <p:nvSpPr>
          <p:cNvPr id="10" name="テキスト ボックス 9">
            <a:extLst>
              <a:ext uri="{FF2B5EF4-FFF2-40B4-BE49-F238E27FC236}">
                <a16:creationId xmlns:a16="http://schemas.microsoft.com/office/drawing/2014/main" id="{69601A92-C682-452B-851C-D55F616AA5C1}"/>
              </a:ext>
            </a:extLst>
          </p:cNvPr>
          <p:cNvSpPr txBox="1"/>
          <p:nvPr/>
        </p:nvSpPr>
        <p:spPr>
          <a:xfrm>
            <a:off x="2535403" y="5134621"/>
            <a:ext cx="7849826" cy="1200329"/>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・法人／施設の理念、ミッション、基本方針など</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・全国児童養護施設協議会の倫理綱領</a:t>
            </a:r>
            <a:endParaRPr lang="en-US" altLang="ja-JP" sz="2400" dirty="0">
              <a:latin typeface="Meiryo UI" panose="020B0604030504040204" pitchFamily="50" charset="-128"/>
              <a:ea typeface="Meiryo UI" panose="020B0604030504040204" pitchFamily="50" charset="-128"/>
            </a:endParaRPr>
          </a:p>
          <a:p>
            <a:r>
              <a:rPr kumimoji="1" lang="ja-JP" altLang="en-US" sz="2400" dirty="0">
                <a:latin typeface="Meiryo UI" panose="020B0604030504040204" pitchFamily="50" charset="-128"/>
                <a:ea typeface="Meiryo UI" panose="020B0604030504040204" pitchFamily="50" charset="-128"/>
              </a:rPr>
              <a:t>・対人援助職としての行動規範</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バイステックの７原則</a:t>
            </a:r>
            <a:r>
              <a:rPr kumimoji="1" lang="en-US" altLang="ja-JP" sz="2400" dirty="0">
                <a:latin typeface="Meiryo UI" panose="020B0604030504040204" pitchFamily="50" charset="-128"/>
                <a:ea typeface="Meiryo UI" panose="020B0604030504040204" pitchFamily="50" charset="-128"/>
              </a:rPr>
              <a:t>』</a:t>
            </a:r>
            <a:r>
              <a:rPr kumimoji="1" lang="ja-JP" altLang="en-US" sz="2400" dirty="0">
                <a:latin typeface="Meiryo UI" panose="020B0604030504040204" pitchFamily="50" charset="-128"/>
                <a:ea typeface="Meiryo UI" panose="020B0604030504040204" pitchFamily="50" charset="-128"/>
              </a:rPr>
              <a:t> など</a:t>
            </a:r>
            <a:endParaRPr lang="en-US" altLang="ja-JP" sz="2400"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58122CFD-578C-4C3B-B4D4-01CE57897367}"/>
              </a:ext>
            </a:extLst>
          </p:cNvPr>
          <p:cNvSpPr txBox="1"/>
          <p:nvPr/>
        </p:nvSpPr>
        <p:spPr>
          <a:xfrm>
            <a:off x="1056261" y="2751078"/>
            <a:ext cx="4732218" cy="1800493"/>
          </a:xfrm>
          <a:prstGeom prst="rect">
            <a:avLst/>
          </a:prstGeom>
          <a:noFill/>
        </p:spPr>
        <p:txBody>
          <a:bodyPr wrap="square" rtlCol="0">
            <a:spAutoFit/>
          </a:bodyPr>
          <a:lstStyle/>
          <a:p>
            <a:pPr>
              <a:spcAft>
                <a:spcPts val="600"/>
              </a:spcAft>
            </a:pPr>
            <a:r>
              <a:rPr lang="ja-JP" altLang="en-US" sz="2400" dirty="0">
                <a:latin typeface="Meiryo UI" panose="020B0604030504040204" pitchFamily="50" charset="-128"/>
                <a:ea typeface="Meiryo UI" panose="020B0604030504040204" pitchFamily="50" charset="-128"/>
              </a:rPr>
              <a:t>・子どもの権利、法制度に関わる知識</a:t>
            </a:r>
            <a:endParaRPr lang="en-US" altLang="ja-JP" sz="2400" dirty="0">
              <a:latin typeface="Meiryo UI" panose="020B0604030504040204" pitchFamily="50" charset="-128"/>
              <a:ea typeface="Meiryo UI" panose="020B0604030504040204" pitchFamily="50" charset="-128"/>
            </a:endParaRPr>
          </a:p>
          <a:p>
            <a:pPr>
              <a:spcAft>
                <a:spcPts val="600"/>
              </a:spcAft>
            </a:pPr>
            <a:r>
              <a:rPr lang="ja-JP" altLang="en-US" sz="2400" dirty="0">
                <a:latin typeface="Meiryo UI" panose="020B0604030504040204" pitchFamily="50" charset="-128"/>
                <a:ea typeface="Meiryo UI" panose="020B0604030504040204" pitchFamily="50" charset="-128"/>
              </a:rPr>
              <a:t>・子どもの発達に関わる知識</a:t>
            </a:r>
            <a:endParaRPr lang="en-US" altLang="ja-JP" sz="2400" dirty="0">
              <a:latin typeface="Meiryo UI" panose="020B0604030504040204" pitchFamily="50" charset="-128"/>
              <a:ea typeface="Meiryo UI" panose="020B0604030504040204" pitchFamily="50" charset="-128"/>
            </a:endParaRPr>
          </a:p>
          <a:p>
            <a:pPr>
              <a:spcAft>
                <a:spcPts val="600"/>
              </a:spcAft>
            </a:pPr>
            <a:r>
              <a:rPr lang="ja-JP" altLang="en-US" sz="2400" dirty="0">
                <a:latin typeface="Meiryo UI" panose="020B0604030504040204" pitchFamily="50" charset="-128"/>
                <a:ea typeface="Meiryo UI" panose="020B0604030504040204" pitchFamily="50" charset="-128"/>
              </a:rPr>
              <a:t>・地域福祉や社会資源に関する知識</a:t>
            </a:r>
            <a:endParaRPr lang="en-US" altLang="ja-JP" sz="2400" dirty="0">
              <a:latin typeface="Meiryo UI" panose="020B0604030504040204" pitchFamily="50" charset="-128"/>
              <a:ea typeface="Meiryo UI" panose="020B0604030504040204" pitchFamily="50" charset="-128"/>
            </a:endParaRPr>
          </a:p>
          <a:p>
            <a:pPr>
              <a:spcAft>
                <a:spcPts val="600"/>
              </a:spcAft>
            </a:pPr>
            <a:r>
              <a:rPr lang="ja-JP" altLang="en-US" sz="2400" dirty="0">
                <a:latin typeface="Meiryo UI" panose="020B0604030504040204" pitchFamily="50" charset="-128"/>
                <a:ea typeface="Meiryo UI" panose="020B0604030504040204" pitchFamily="50" charset="-128"/>
              </a:rPr>
              <a:t>・その他、専門職として必要な知識</a:t>
            </a:r>
            <a:endParaRPr lang="en-US" altLang="ja-JP" sz="24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87CCB0B4-0DA2-467F-82D6-70FEE71D94C3}"/>
              </a:ext>
            </a:extLst>
          </p:cNvPr>
          <p:cNvSpPr txBox="1"/>
          <p:nvPr/>
        </p:nvSpPr>
        <p:spPr>
          <a:xfrm>
            <a:off x="426294" y="3193686"/>
            <a:ext cx="615553" cy="835667"/>
          </a:xfrm>
          <a:prstGeom prst="rect">
            <a:avLst/>
          </a:prstGeom>
          <a:solidFill>
            <a:schemeClr val="bg1"/>
          </a:solidFill>
          <a:ln>
            <a:noFill/>
          </a:ln>
          <a:effectLst>
            <a:outerShdw blurRad="50800" dist="38100" dir="2700000" algn="tl" rotWithShape="0">
              <a:prstClr val="black">
                <a:alpha val="40000"/>
              </a:prstClr>
            </a:outerShdw>
          </a:effectLst>
        </p:spPr>
        <p:txBody>
          <a:bodyPr vert="eaVert" wrap="square" rtlCol="0">
            <a:spAutoFit/>
          </a:bodyPr>
          <a:lstStyle/>
          <a:p>
            <a:r>
              <a:rPr kumimoji="1" lang="ja-JP" altLang="en-US" sz="2800" dirty="0">
                <a:latin typeface="Meiryo UI" panose="020B0604030504040204" pitchFamily="50" charset="-128"/>
                <a:ea typeface="Meiryo UI" panose="020B0604030504040204" pitchFamily="50" charset="-128"/>
              </a:rPr>
              <a:t>知識</a:t>
            </a:r>
          </a:p>
        </p:txBody>
      </p:sp>
      <p:sp>
        <p:nvSpPr>
          <p:cNvPr id="16" name="テキスト ボックス 15">
            <a:extLst>
              <a:ext uri="{FF2B5EF4-FFF2-40B4-BE49-F238E27FC236}">
                <a16:creationId xmlns:a16="http://schemas.microsoft.com/office/drawing/2014/main" id="{4D940B47-52BA-4E3E-B7D9-7F1531D8B691}"/>
              </a:ext>
            </a:extLst>
          </p:cNvPr>
          <p:cNvSpPr txBox="1"/>
          <p:nvPr/>
        </p:nvSpPr>
        <p:spPr>
          <a:xfrm>
            <a:off x="6136911" y="3212664"/>
            <a:ext cx="615553" cy="835667"/>
          </a:xfrm>
          <a:prstGeom prst="rect">
            <a:avLst/>
          </a:prstGeom>
          <a:solidFill>
            <a:schemeClr val="bg1"/>
          </a:solidFill>
          <a:ln>
            <a:noFill/>
          </a:ln>
          <a:effectLst>
            <a:outerShdw blurRad="50800" dist="38100" dir="2700000" algn="tl" rotWithShape="0">
              <a:prstClr val="black">
                <a:alpha val="40000"/>
              </a:prstClr>
            </a:outerShdw>
          </a:effectLst>
        </p:spPr>
        <p:txBody>
          <a:bodyPr vert="eaVert" wrap="square" rtlCol="0">
            <a:spAutoFit/>
          </a:bodyPr>
          <a:lstStyle/>
          <a:p>
            <a:r>
              <a:rPr kumimoji="1" lang="ja-JP" altLang="en-US" sz="2800" dirty="0">
                <a:latin typeface="Meiryo UI" panose="020B0604030504040204" pitchFamily="50" charset="-128"/>
                <a:ea typeface="Meiryo UI" panose="020B0604030504040204" pitchFamily="50" charset="-128"/>
              </a:rPr>
              <a:t>技法</a:t>
            </a:r>
          </a:p>
        </p:txBody>
      </p:sp>
      <p:sp>
        <p:nvSpPr>
          <p:cNvPr id="17" name="テキスト ボックス 16">
            <a:extLst>
              <a:ext uri="{FF2B5EF4-FFF2-40B4-BE49-F238E27FC236}">
                <a16:creationId xmlns:a16="http://schemas.microsoft.com/office/drawing/2014/main" id="{FE6C40BC-EC4C-4ED5-AD2E-BD3D20DB59CD}"/>
              </a:ext>
            </a:extLst>
          </p:cNvPr>
          <p:cNvSpPr txBox="1"/>
          <p:nvPr/>
        </p:nvSpPr>
        <p:spPr>
          <a:xfrm>
            <a:off x="6752464" y="2685750"/>
            <a:ext cx="4883721" cy="2308324"/>
          </a:xfrm>
          <a:prstGeom prst="rect">
            <a:avLst/>
          </a:prstGeom>
          <a:noFill/>
        </p:spPr>
        <p:txBody>
          <a:bodyPr wrap="square" rtlCol="0">
            <a:spAutoFit/>
          </a:bodyPr>
          <a:lstStyle/>
          <a:p>
            <a:r>
              <a:rPr lang="ja-JP" altLang="en-US" sz="2400" dirty="0">
                <a:latin typeface="Meiryo UI" panose="020B0604030504040204" pitchFamily="50" charset="-128"/>
                <a:ea typeface="Meiryo UI" panose="020B0604030504040204" pitchFamily="50" charset="-128"/>
              </a:rPr>
              <a:t>・子どもの養育支援の技法</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・家族支援、里親支援、地域支援、 </a:t>
            </a:r>
            <a:endParaRPr lang="en-US" altLang="ja-JP" sz="2400" dirty="0">
              <a:latin typeface="Meiryo UI" panose="020B0604030504040204" pitchFamily="50" charset="-128"/>
              <a:ea typeface="Meiryo UI" panose="020B0604030504040204" pitchFamily="50" charset="-128"/>
            </a:endParaRPr>
          </a:p>
          <a:p>
            <a:r>
              <a:rPr lang="en-US" altLang="ja-JP" sz="2400" dirty="0">
                <a:latin typeface="Meiryo UI" panose="020B0604030504040204" pitchFamily="50" charset="-128"/>
                <a:ea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rPr>
              <a:t>機関連携などソーシャルワークの技法</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・社会的養護の人材を育成する技法</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・その他、専門職として必要な技法</a:t>
            </a:r>
            <a:endParaRPr lang="en-US" altLang="ja-JP" sz="2400" dirty="0">
              <a:latin typeface="Meiryo UI" panose="020B0604030504040204" pitchFamily="50" charset="-128"/>
              <a:ea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69931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a:extLst>
              <a:ext uri="{FF2B5EF4-FFF2-40B4-BE49-F238E27FC236}">
                <a16:creationId xmlns:a16="http://schemas.microsoft.com/office/drawing/2014/main" id="{05DDBFB4-A366-4229-82CD-937270D564B4}"/>
              </a:ext>
            </a:extLst>
          </p:cNvPr>
          <p:cNvSpPr txBox="1"/>
          <p:nvPr/>
        </p:nvSpPr>
        <p:spPr>
          <a:xfrm>
            <a:off x="4747643" y="1970349"/>
            <a:ext cx="2463956" cy="769441"/>
          </a:xfrm>
          <a:prstGeom prst="rect">
            <a:avLst/>
          </a:prstGeom>
          <a:solidFill>
            <a:schemeClr val="accent4"/>
          </a:solidFill>
        </p:spPr>
        <p:txBody>
          <a:bodyPr wrap="square" rtlCol="0">
            <a:spAutoFit/>
          </a:bodyPr>
          <a:lstStyle/>
          <a:p>
            <a:r>
              <a:rPr kumimoji="1" lang="ja-JP" altLang="en-US" sz="2200" dirty="0">
                <a:latin typeface="Meiryo UI" panose="020B0604030504040204" pitchFamily="50" charset="-128"/>
                <a:ea typeface="Meiryo UI" panose="020B0604030504040204" pitchFamily="50" charset="-128"/>
              </a:rPr>
              <a:t>　　社会的使命</a:t>
            </a:r>
            <a:endParaRPr kumimoji="1" lang="en-US" altLang="ja-JP" sz="2200" dirty="0">
              <a:latin typeface="Meiryo UI" panose="020B0604030504040204" pitchFamily="50" charset="-128"/>
              <a:ea typeface="Meiryo UI" panose="020B0604030504040204" pitchFamily="50" charset="-128"/>
            </a:endParaRPr>
          </a:p>
          <a:p>
            <a:r>
              <a:rPr lang="ja-JP" altLang="en-US" sz="2200" dirty="0">
                <a:latin typeface="Meiryo UI" panose="020B0604030504040204" pitchFamily="50" charset="-128"/>
                <a:ea typeface="Meiryo UI" panose="020B0604030504040204" pitchFamily="50" charset="-128"/>
              </a:rPr>
              <a:t>　　への応答</a:t>
            </a:r>
            <a:endParaRPr kumimoji="1" lang="ja-JP" altLang="en-US" sz="2200" dirty="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F1DE472E-FCBD-4430-A0B9-612B3ECC4970}"/>
              </a:ext>
            </a:extLst>
          </p:cNvPr>
          <p:cNvSpPr/>
          <p:nvPr/>
        </p:nvSpPr>
        <p:spPr>
          <a:xfrm>
            <a:off x="747453" y="3428999"/>
            <a:ext cx="10591758" cy="3244565"/>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02EE3B29-B7C8-4168-A43A-264820E3FC8E}"/>
              </a:ext>
            </a:extLst>
          </p:cNvPr>
          <p:cNvSpPr/>
          <p:nvPr/>
        </p:nvSpPr>
        <p:spPr>
          <a:xfrm>
            <a:off x="1835262" y="6049905"/>
            <a:ext cx="1380089" cy="572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latin typeface="Meiryo UI" panose="020B0604030504040204" pitchFamily="50" charset="-128"/>
                <a:ea typeface="Meiryo UI" panose="020B0604030504040204" pitchFamily="50" charset="-128"/>
              </a:rPr>
              <a:t>適応</a:t>
            </a:r>
          </a:p>
        </p:txBody>
      </p:sp>
      <p:sp>
        <p:nvSpPr>
          <p:cNvPr id="27" name="四角形: 角を丸くする 26">
            <a:extLst>
              <a:ext uri="{FF2B5EF4-FFF2-40B4-BE49-F238E27FC236}">
                <a16:creationId xmlns:a16="http://schemas.microsoft.com/office/drawing/2014/main" id="{4B3847AE-AA3E-4B00-8C94-2E40BEB9327A}"/>
              </a:ext>
            </a:extLst>
          </p:cNvPr>
          <p:cNvSpPr/>
          <p:nvPr/>
        </p:nvSpPr>
        <p:spPr>
          <a:xfrm>
            <a:off x="8781593" y="6067422"/>
            <a:ext cx="1462501" cy="5620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latin typeface="Meiryo UI" panose="020B0604030504040204" pitchFamily="50" charset="-128"/>
                <a:ea typeface="Meiryo UI" panose="020B0604030504040204" pitchFamily="50" charset="-128"/>
              </a:rPr>
              <a:t>安定化</a:t>
            </a:r>
          </a:p>
        </p:txBody>
      </p:sp>
      <p:sp>
        <p:nvSpPr>
          <p:cNvPr id="23" name="四角形: 角を丸くする 22">
            <a:extLst>
              <a:ext uri="{FF2B5EF4-FFF2-40B4-BE49-F238E27FC236}">
                <a16:creationId xmlns:a16="http://schemas.microsoft.com/office/drawing/2014/main" id="{0FFF1C1D-E175-4299-8AA1-35B3399B4EF1}"/>
              </a:ext>
            </a:extLst>
          </p:cNvPr>
          <p:cNvSpPr/>
          <p:nvPr/>
        </p:nvSpPr>
        <p:spPr>
          <a:xfrm>
            <a:off x="4987348" y="6086328"/>
            <a:ext cx="1972548" cy="535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bg1"/>
                </a:solidFill>
                <a:latin typeface="Meiryo UI" panose="020B0604030504040204" pitchFamily="50" charset="-128"/>
                <a:ea typeface="Meiryo UI" panose="020B0604030504040204" pitchFamily="50" charset="-128"/>
              </a:rPr>
              <a:t>習熟と飛躍</a:t>
            </a:r>
          </a:p>
        </p:txBody>
      </p:sp>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ja-JP" altLang="en-US" sz="4000" b="1" dirty="0">
                <a:latin typeface="Meiryo UI" panose="020B0604030504040204" pitchFamily="50" charset="-128"/>
                <a:ea typeface="Meiryo UI" panose="020B0604030504040204" pitchFamily="50" charset="-128"/>
              </a:rPr>
              <a:t>学び続け、レベルアップする職員像</a:t>
            </a:r>
          </a:p>
        </p:txBody>
      </p:sp>
      <p:graphicFrame>
        <p:nvGraphicFramePr>
          <p:cNvPr id="9" name="表 9">
            <a:extLst>
              <a:ext uri="{FF2B5EF4-FFF2-40B4-BE49-F238E27FC236}">
                <a16:creationId xmlns:a16="http://schemas.microsoft.com/office/drawing/2014/main" id="{E95777A6-14DB-45BF-9D3B-32C28BD7CD71}"/>
              </a:ext>
            </a:extLst>
          </p:cNvPr>
          <p:cNvGraphicFramePr>
            <a:graphicFrameLocks noGrp="1"/>
          </p:cNvGraphicFramePr>
          <p:nvPr>
            <p:extLst>
              <p:ext uri="{D42A27DB-BD31-4B8C-83A1-F6EECF244321}">
                <p14:modId xmlns:p14="http://schemas.microsoft.com/office/powerpoint/2010/main" val="176977237"/>
              </p:ext>
            </p:extLst>
          </p:nvPr>
        </p:nvGraphicFramePr>
        <p:xfrm>
          <a:off x="852790" y="3879044"/>
          <a:ext cx="10282842" cy="548000"/>
        </p:xfrm>
        <a:graphic>
          <a:graphicData uri="http://schemas.openxmlformats.org/drawingml/2006/table">
            <a:tbl>
              <a:tblPr firstRow="1" bandRow="1">
                <a:effectLst>
                  <a:outerShdw blurRad="50800" dist="38100" dir="2700000" algn="tl" rotWithShape="0">
                    <a:prstClr val="black">
                      <a:alpha val="40000"/>
                    </a:prstClr>
                  </a:outerShdw>
                </a:effectLst>
                <a:tableStyleId>{5C22544A-7EE6-4342-B048-85BDC9FD1C3A}</a:tableStyleId>
              </a:tblPr>
              <a:tblGrid>
                <a:gridCol w="1713807">
                  <a:extLst>
                    <a:ext uri="{9D8B030D-6E8A-4147-A177-3AD203B41FA5}">
                      <a16:colId xmlns:a16="http://schemas.microsoft.com/office/drawing/2014/main" val="3049550902"/>
                    </a:ext>
                  </a:extLst>
                </a:gridCol>
                <a:gridCol w="1713807">
                  <a:extLst>
                    <a:ext uri="{9D8B030D-6E8A-4147-A177-3AD203B41FA5}">
                      <a16:colId xmlns:a16="http://schemas.microsoft.com/office/drawing/2014/main" val="332928212"/>
                    </a:ext>
                  </a:extLst>
                </a:gridCol>
                <a:gridCol w="1713807">
                  <a:extLst>
                    <a:ext uri="{9D8B030D-6E8A-4147-A177-3AD203B41FA5}">
                      <a16:colId xmlns:a16="http://schemas.microsoft.com/office/drawing/2014/main" val="271005065"/>
                    </a:ext>
                  </a:extLst>
                </a:gridCol>
                <a:gridCol w="1713807">
                  <a:extLst>
                    <a:ext uri="{9D8B030D-6E8A-4147-A177-3AD203B41FA5}">
                      <a16:colId xmlns:a16="http://schemas.microsoft.com/office/drawing/2014/main" val="2056839923"/>
                    </a:ext>
                  </a:extLst>
                </a:gridCol>
                <a:gridCol w="1713807">
                  <a:extLst>
                    <a:ext uri="{9D8B030D-6E8A-4147-A177-3AD203B41FA5}">
                      <a16:colId xmlns:a16="http://schemas.microsoft.com/office/drawing/2014/main" val="458870233"/>
                    </a:ext>
                  </a:extLst>
                </a:gridCol>
                <a:gridCol w="1713807">
                  <a:extLst>
                    <a:ext uri="{9D8B030D-6E8A-4147-A177-3AD203B41FA5}">
                      <a16:colId xmlns:a16="http://schemas.microsoft.com/office/drawing/2014/main" val="1633823830"/>
                    </a:ext>
                  </a:extLst>
                </a:gridCol>
              </a:tblGrid>
              <a:tr h="548000">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入職前</a:t>
                      </a:r>
                      <a:endParaRPr kumimoji="1" lang="en-US" altLang="ja-JP" sz="2200" dirty="0">
                        <a:solidFill>
                          <a:schemeClr val="bg1"/>
                        </a:solidFill>
                        <a:latin typeface="Meiryo UI" panose="020B0604030504040204" pitchFamily="50" charset="-128"/>
                        <a:ea typeface="Meiryo UI" panose="020B0604030504040204" pitchFamily="50" charset="-128"/>
                      </a:endParaRPr>
                    </a:p>
                  </a:txBody>
                  <a:tcPr anchor="ctr">
                    <a:solidFill>
                      <a:schemeClr val="accent2">
                        <a:lumMod val="75000"/>
                      </a:schemeClr>
                    </a:solidFill>
                  </a:tcPr>
                </a:tc>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新任職員</a:t>
                      </a:r>
                    </a:p>
                  </a:txBody>
                  <a:tcPr anchor="ctr">
                    <a:solidFill>
                      <a:schemeClr val="accent2">
                        <a:lumMod val="75000"/>
                      </a:schemeClr>
                    </a:solidFill>
                  </a:tcPr>
                </a:tc>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中堅職員</a:t>
                      </a:r>
                    </a:p>
                  </a:txBody>
                  <a:tcPr anchor="ctr">
                    <a:solidFill>
                      <a:schemeClr val="accent2">
                        <a:lumMod val="75000"/>
                      </a:schemeClr>
                    </a:solidFill>
                  </a:tcPr>
                </a:tc>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上級職員</a:t>
                      </a:r>
                    </a:p>
                  </a:txBody>
                  <a:tcPr anchor="ctr">
                    <a:solidFill>
                      <a:schemeClr val="accent2">
                        <a:lumMod val="75000"/>
                      </a:schemeClr>
                    </a:solidFill>
                  </a:tcPr>
                </a:tc>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基幹的職員</a:t>
                      </a:r>
                      <a:endParaRPr kumimoji="1" lang="en-US" altLang="ja-JP" sz="2200" dirty="0">
                        <a:solidFill>
                          <a:schemeClr val="bg1"/>
                        </a:solidFill>
                        <a:latin typeface="Meiryo UI" panose="020B0604030504040204" pitchFamily="50" charset="-128"/>
                        <a:ea typeface="Meiryo UI" panose="020B0604030504040204" pitchFamily="50" charset="-128"/>
                      </a:endParaRPr>
                    </a:p>
                  </a:txBody>
                  <a:tcPr anchor="ctr">
                    <a:solidFill>
                      <a:schemeClr val="accent2">
                        <a:lumMod val="75000"/>
                      </a:schemeClr>
                    </a:solidFill>
                  </a:tcPr>
                </a:tc>
                <a:tc>
                  <a:txBody>
                    <a:bodyPr/>
                    <a:lstStyle/>
                    <a:p>
                      <a:pPr algn="ctr"/>
                      <a:r>
                        <a:rPr kumimoji="1" lang="ja-JP" altLang="en-US" sz="2200" dirty="0">
                          <a:solidFill>
                            <a:schemeClr val="bg1"/>
                          </a:solidFill>
                          <a:latin typeface="Meiryo UI" panose="020B0604030504040204" pitchFamily="50" charset="-128"/>
                          <a:ea typeface="Meiryo UI" panose="020B0604030504040204" pitchFamily="50" charset="-128"/>
                        </a:rPr>
                        <a:t>施設長</a:t>
                      </a:r>
                    </a:p>
                  </a:txBody>
                  <a:tcPr anchor="ctr">
                    <a:solidFill>
                      <a:schemeClr val="accent2">
                        <a:lumMod val="75000"/>
                      </a:schemeClr>
                    </a:solidFill>
                  </a:tcPr>
                </a:tc>
                <a:extLst>
                  <a:ext uri="{0D108BD9-81ED-4DB2-BD59-A6C34878D82A}">
                    <a16:rowId xmlns:a16="http://schemas.microsoft.com/office/drawing/2014/main" val="1348465549"/>
                  </a:ext>
                </a:extLst>
              </a:tr>
            </a:tbl>
          </a:graphicData>
        </a:graphic>
      </p:graphicFrame>
      <p:sp>
        <p:nvSpPr>
          <p:cNvPr id="17" name="テキスト ボックス 16">
            <a:extLst>
              <a:ext uri="{FF2B5EF4-FFF2-40B4-BE49-F238E27FC236}">
                <a16:creationId xmlns:a16="http://schemas.microsoft.com/office/drawing/2014/main" id="{E177DC7C-402E-4C1D-BC7B-0AD305B7E483}"/>
              </a:ext>
            </a:extLst>
          </p:cNvPr>
          <p:cNvSpPr txBox="1"/>
          <p:nvPr/>
        </p:nvSpPr>
        <p:spPr>
          <a:xfrm>
            <a:off x="4501851" y="4660614"/>
            <a:ext cx="3012821" cy="1323439"/>
          </a:xfrm>
          <a:prstGeom prst="rect">
            <a:avLst/>
          </a:prstGeom>
          <a:solidFill>
            <a:schemeClr val="bg1"/>
          </a:solidFill>
          <a:ln w="12700">
            <a:noFill/>
          </a:ln>
        </p:spPr>
        <p:txBody>
          <a:bodyPr wrap="square" rtlCol="0">
            <a:spAutoFit/>
          </a:bodyPr>
          <a:lstStyle/>
          <a:p>
            <a:r>
              <a:rPr lang="ja-JP" altLang="en-US" sz="2000" dirty="0">
                <a:latin typeface="Meiryo UI" panose="020B0604030504040204" pitchFamily="50" charset="-128"/>
                <a:ea typeface="Meiryo UI" panose="020B0604030504040204" pitchFamily="50" charset="-128"/>
              </a:rPr>
              <a:t>外部の変化や新たな方法に目を向ける余裕ができ、業務において最善の手立てを模索していこうとする</a:t>
            </a:r>
            <a:endParaRPr lang="en-US" altLang="ja-JP" sz="2000" dirty="0">
              <a:latin typeface="Meiryo UI" panose="020B0604030504040204" pitchFamily="50" charset="-128"/>
              <a:ea typeface="Meiryo UI" panose="020B0604030504040204" pitchFamily="50" charset="-128"/>
            </a:endParaRPr>
          </a:p>
        </p:txBody>
      </p:sp>
      <p:sp>
        <p:nvSpPr>
          <p:cNvPr id="3" name="吹き出し: 四角形 2">
            <a:extLst>
              <a:ext uri="{FF2B5EF4-FFF2-40B4-BE49-F238E27FC236}">
                <a16:creationId xmlns:a16="http://schemas.microsoft.com/office/drawing/2014/main" id="{29D4F868-07FF-430D-B631-494E70C0B555}"/>
              </a:ext>
            </a:extLst>
          </p:cNvPr>
          <p:cNvSpPr/>
          <p:nvPr/>
        </p:nvSpPr>
        <p:spPr>
          <a:xfrm>
            <a:off x="1129107" y="4503744"/>
            <a:ext cx="2937226" cy="1494680"/>
          </a:xfrm>
          <a:prstGeom prst="wedgeRectCallout">
            <a:avLst>
              <a:gd name="adj1" fmla="val -22737"/>
              <a:gd name="adj2" fmla="val 4993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Meiryo UI" panose="020B0604030504040204" pitchFamily="50" charset="-128"/>
                <a:ea typeface="Meiryo UI" panose="020B0604030504040204" pitchFamily="50" charset="-128"/>
              </a:rPr>
              <a:t>施設の理念や実践方法を着実に習得していく中で、利用者や同僚から受け入れられるようになる</a:t>
            </a:r>
            <a:endParaRPr kumimoji="1" lang="ja-JP" altLang="en-US" sz="20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863BE8AB-D257-4EB5-900E-C203D88515BD}"/>
              </a:ext>
            </a:extLst>
          </p:cNvPr>
          <p:cNvSpPr txBox="1"/>
          <p:nvPr/>
        </p:nvSpPr>
        <p:spPr>
          <a:xfrm>
            <a:off x="8004393" y="4663672"/>
            <a:ext cx="2816620" cy="1323439"/>
          </a:xfrm>
          <a:prstGeom prst="rect">
            <a:avLst/>
          </a:prstGeom>
          <a:solidFill>
            <a:schemeClr val="bg1"/>
          </a:solidFill>
          <a:ln w="12700">
            <a:noFill/>
          </a:ln>
        </p:spPr>
        <p:txBody>
          <a:bodyPr wrap="square" rtlCol="0">
            <a:spAutoFit/>
          </a:bodyPr>
          <a:lstStyle/>
          <a:p>
            <a:r>
              <a:rPr lang="ja-JP" altLang="en-US" sz="2000" dirty="0">
                <a:latin typeface="Meiryo UI" panose="020B0604030504040204" pitchFamily="50" charset="-128"/>
                <a:ea typeface="Meiryo UI" panose="020B0604030504040204" pitchFamily="50" charset="-128"/>
              </a:rPr>
              <a:t>経験と技能を蓄積することで社会的養護に精通し、職業人としての信念やバランス感覚が熟達する</a:t>
            </a:r>
            <a:endParaRPr kumimoji="1" lang="ja-JP" altLang="en-US" sz="20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01E27A99-4C9C-4FEA-942C-C08A776B46FA}"/>
              </a:ext>
            </a:extLst>
          </p:cNvPr>
          <p:cNvSpPr/>
          <p:nvPr/>
        </p:nvSpPr>
        <p:spPr>
          <a:xfrm>
            <a:off x="2775862" y="3931083"/>
            <a:ext cx="1233185" cy="432162"/>
          </a:xfrm>
          <a:prstGeom prst="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5" name="テキスト ボックス 4">
            <a:extLst>
              <a:ext uri="{FF2B5EF4-FFF2-40B4-BE49-F238E27FC236}">
                <a16:creationId xmlns:a16="http://schemas.microsoft.com/office/drawing/2014/main" id="{50AC5710-37E3-407E-BDCE-296128A4E6C1}"/>
              </a:ext>
            </a:extLst>
          </p:cNvPr>
          <p:cNvSpPr txBox="1"/>
          <p:nvPr/>
        </p:nvSpPr>
        <p:spPr>
          <a:xfrm>
            <a:off x="1434971" y="3518862"/>
            <a:ext cx="928749"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rPr>
              <a:t>LV1</a:t>
            </a:r>
          </a:p>
        </p:txBody>
      </p:sp>
      <p:sp>
        <p:nvSpPr>
          <p:cNvPr id="19" name="テキスト ボックス 18">
            <a:extLst>
              <a:ext uri="{FF2B5EF4-FFF2-40B4-BE49-F238E27FC236}">
                <a16:creationId xmlns:a16="http://schemas.microsoft.com/office/drawing/2014/main" id="{55D94C8D-D33C-4A5D-BC43-F2A32FD53DDF}"/>
              </a:ext>
            </a:extLst>
          </p:cNvPr>
          <p:cNvSpPr txBox="1"/>
          <p:nvPr/>
        </p:nvSpPr>
        <p:spPr>
          <a:xfrm>
            <a:off x="3076982" y="3503065"/>
            <a:ext cx="892099"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rPr>
              <a:t>LV2</a:t>
            </a:r>
          </a:p>
        </p:txBody>
      </p:sp>
      <p:sp>
        <p:nvSpPr>
          <p:cNvPr id="20" name="テキスト ボックス 19">
            <a:extLst>
              <a:ext uri="{FF2B5EF4-FFF2-40B4-BE49-F238E27FC236}">
                <a16:creationId xmlns:a16="http://schemas.microsoft.com/office/drawing/2014/main" id="{1CB506FC-20BA-493E-9597-EF13859A5FDF}"/>
              </a:ext>
            </a:extLst>
          </p:cNvPr>
          <p:cNvSpPr txBox="1"/>
          <p:nvPr/>
        </p:nvSpPr>
        <p:spPr>
          <a:xfrm>
            <a:off x="4716744" y="3510629"/>
            <a:ext cx="1003561"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rPr>
              <a:t>LV3</a:t>
            </a:r>
          </a:p>
        </p:txBody>
      </p:sp>
      <p:sp>
        <p:nvSpPr>
          <p:cNvPr id="21" name="テキスト ボックス 20">
            <a:extLst>
              <a:ext uri="{FF2B5EF4-FFF2-40B4-BE49-F238E27FC236}">
                <a16:creationId xmlns:a16="http://schemas.microsoft.com/office/drawing/2014/main" id="{A98BB0CE-020B-4EA7-8102-0155AC3CA3FD}"/>
              </a:ext>
            </a:extLst>
          </p:cNvPr>
          <p:cNvSpPr txBox="1"/>
          <p:nvPr/>
        </p:nvSpPr>
        <p:spPr>
          <a:xfrm>
            <a:off x="6483485" y="3503064"/>
            <a:ext cx="1002574"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rPr>
              <a:t>LV4</a:t>
            </a:r>
          </a:p>
        </p:txBody>
      </p:sp>
      <p:sp>
        <p:nvSpPr>
          <p:cNvPr id="22" name="テキスト ボックス 21">
            <a:extLst>
              <a:ext uri="{FF2B5EF4-FFF2-40B4-BE49-F238E27FC236}">
                <a16:creationId xmlns:a16="http://schemas.microsoft.com/office/drawing/2014/main" id="{A651537B-FE7F-4FDF-99EC-456E582D0A77}"/>
              </a:ext>
            </a:extLst>
          </p:cNvPr>
          <p:cNvSpPr txBox="1"/>
          <p:nvPr/>
        </p:nvSpPr>
        <p:spPr>
          <a:xfrm>
            <a:off x="8249239" y="3503063"/>
            <a:ext cx="1014126" cy="430887"/>
          </a:xfrm>
          <a:prstGeom prst="rect">
            <a:avLst/>
          </a:prstGeom>
          <a:noFill/>
        </p:spPr>
        <p:txBody>
          <a:bodyPr wrap="square" rtlCol="0">
            <a:spAutoFit/>
          </a:bodyPr>
          <a:lstStyle/>
          <a:p>
            <a:r>
              <a:rPr lang="en-US" altLang="ja-JP" sz="2200" dirty="0">
                <a:latin typeface="Meiryo UI" panose="020B0604030504040204" pitchFamily="50" charset="-128"/>
                <a:ea typeface="Meiryo UI" panose="020B0604030504040204" pitchFamily="50" charset="-128"/>
              </a:rPr>
              <a:t>LV5</a:t>
            </a:r>
          </a:p>
        </p:txBody>
      </p:sp>
      <p:sp>
        <p:nvSpPr>
          <p:cNvPr id="16" name="正方形/長方形 15">
            <a:extLst>
              <a:ext uri="{FF2B5EF4-FFF2-40B4-BE49-F238E27FC236}">
                <a16:creationId xmlns:a16="http://schemas.microsoft.com/office/drawing/2014/main" id="{998C86AD-75AC-4037-ACD1-608DF45E5C68}"/>
              </a:ext>
            </a:extLst>
          </p:cNvPr>
          <p:cNvSpPr/>
          <p:nvPr/>
        </p:nvSpPr>
        <p:spPr>
          <a:xfrm>
            <a:off x="1071821" y="4611623"/>
            <a:ext cx="2937226" cy="137243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2A95ED67-657A-45B5-BD2E-DCC17807B67B}"/>
              </a:ext>
            </a:extLst>
          </p:cNvPr>
          <p:cNvSpPr/>
          <p:nvPr/>
        </p:nvSpPr>
        <p:spPr>
          <a:xfrm>
            <a:off x="4464336" y="4627413"/>
            <a:ext cx="3042032" cy="139595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312D6C4E-E46F-40DA-A98A-DD8C97CE55E3}"/>
              </a:ext>
            </a:extLst>
          </p:cNvPr>
          <p:cNvSpPr/>
          <p:nvPr/>
        </p:nvSpPr>
        <p:spPr>
          <a:xfrm>
            <a:off x="7958462" y="4611455"/>
            <a:ext cx="2845942" cy="141191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四角形: 角を丸くする 27">
            <a:extLst>
              <a:ext uri="{FF2B5EF4-FFF2-40B4-BE49-F238E27FC236}">
                <a16:creationId xmlns:a16="http://schemas.microsoft.com/office/drawing/2014/main" id="{BAFC0BAF-7697-4912-9D46-79041D4B3057}"/>
              </a:ext>
            </a:extLst>
          </p:cNvPr>
          <p:cNvSpPr/>
          <p:nvPr/>
        </p:nvSpPr>
        <p:spPr>
          <a:xfrm>
            <a:off x="747452" y="1730765"/>
            <a:ext cx="4272134" cy="1286772"/>
          </a:xfrm>
          <a:prstGeom prst="round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ysClr val="windowText" lastClr="000000"/>
                </a:solidFill>
                <a:latin typeface="Meiryo UI" panose="020B0604030504040204" pitchFamily="50" charset="-128"/>
                <a:ea typeface="Meiryo UI" panose="020B0604030504040204" pitchFamily="50" charset="-128"/>
                <a:cs typeface="Microsoft Himalaya" panose="01010100010101010101" pitchFamily="2" charset="0"/>
              </a:rPr>
              <a:t>子どもの最善の利益を追求し、将来的な自立に向けて支援できる職員</a:t>
            </a:r>
            <a:endParaRPr lang="en-US" altLang="ja-JP" sz="2400" dirty="0">
              <a:solidFill>
                <a:sysClr val="windowText" lastClr="000000"/>
              </a:solidFill>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29" name="四角形: 角を丸くする 28">
            <a:extLst>
              <a:ext uri="{FF2B5EF4-FFF2-40B4-BE49-F238E27FC236}">
                <a16:creationId xmlns:a16="http://schemas.microsoft.com/office/drawing/2014/main" id="{0D772695-A171-4D24-B90F-267247E8768E}"/>
              </a:ext>
            </a:extLst>
          </p:cNvPr>
          <p:cNvSpPr/>
          <p:nvPr/>
        </p:nvSpPr>
        <p:spPr>
          <a:xfrm>
            <a:off x="6746696" y="1730211"/>
            <a:ext cx="4745574" cy="1253549"/>
          </a:xfrm>
          <a:prstGeom prst="roundRect">
            <a:avLst/>
          </a:prstGeom>
          <a:solidFill>
            <a:schemeClr val="accent4">
              <a:lumMod val="20000"/>
              <a:lumOff val="8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ysClr val="windowText" lastClr="000000"/>
                </a:solidFill>
                <a:latin typeface="Meiryo UI" panose="020B0604030504040204" pitchFamily="50" charset="-128"/>
                <a:ea typeface="Meiryo UI" panose="020B0604030504040204" pitchFamily="50" charset="-128"/>
              </a:rPr>
              <a:t>「社会に開かれた子育ての専門職」として養育支援の技能を地域社会へ還元できる職員</a:t>
            </a:r>
            <a:endParaRPr kumimoji="1" lang="ja-JP" altLang="en-US" sz="2400" dirty="0">
              <a:solidFill>
                <a:sysClr val="windowText" lastClr="000000"/>
              </a:solidFill>
              <a:latin typeface="Meiryo UI" panose="020B0604030504040204" pitchFamily="50" charset="-128"/>
              <a:ea typeface="Meiryo UI" panose="020B0604030504040204" pitchFamily="50" charset="-128"/>
            </a:endParaRPr>
          </a:p>
        </p:txBody>
      </p:sp>
      <p:sp>
        <p:nvSpPr>
          <p:cNvPr id="6" name="矢印: 右 5">
            <a:extLst>
              <a:ext uri="{FF2B5EF4-FFF2-40B4-BE49-F238E27FC236}">
                <a16:creationId xmlns:a16="http://schemas.microsoft.com/office/drawing/2014/main" id="{B81D72B0-44A9-4295-BD18-64E3784D9E5E}"/>
              </a:ext>
            </a:extLst>
          </p:cNvPr>
          <p:cNvSpPr/>
          <p:nvPr/>
        </p:nvSpPr>
        <p:spPr>
          <a:xfrm>
            <a:off x="3392454" y="6291470"/>
            <a:ext cx="1380089" cy="2014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右 29">
            <a:extLst>
              <a:ext uri="{FF2B5EF4-FFF2-40B4-BE49-F238E27FC236}">
                <a16:creationId xmlns:a16="http://schemas.microsoft.com/office/drawing/2014/main" id="{C7FF9B2B-E3A8-43B5-BA18-37B89D72DB8A}"/>
              </a:ext>
            </a:extLst>
          </p:cNvPr>
          <p:cNvSpPr/>
          <p:nvPr/>
        </p:nvSpPr>
        <p:spPr>
          <a:xfrm>
            <a:off x="7180700" y="6286773"/>
            <a:ext cx="1380089" cy="20140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矢印: 上 9">
            <a:extLst>
              <a:ext uri="{FF2B5EF4-FFF2-40B4-BE49-F238E27FC236}">
                <a16:creationId xmlns:a16="http://schemas.microsoft.com/office/drawing/2014/main" id="{5C68232E-1219-4815-90DF-0CF00082B6AB}"/>
              </a:ext>
            </a:extLst>
          </p:cNvPr>
          <p:cNvSpPr/>
          <p:nvPr/>
        </p:nvSpPr>
        <p:spPr>
          <a:xfrm>
            <a:off x="5182432" y="2746932"/>
            <a:ext cx="1401417" cy="635908"/>
          </a:xfrm>
          <a:prstGeom prst="upArrow">
            <a:avLst/>
          </a:prstGeom>
          <a:solidFill>
            <a:schemeClr val="bg1"/>
          </a:solidFill>
          <a:ln w="190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2C5947DF-27C4-4E7D-9E69-409DF6E28057}"/>
              </a:ext>
            </a:extLst>
          </p:cNvPr>
          <p:cNvSpPr txBox="1"/>
          <p:nvPr/>
        </p:nvSpPr>
        <p:spPr>
          <a:xfrm>
            <a:off x="293606" y="3690472"/>
            <a:ext cx="461665" cy="2903577"/>
          </a:xfrm>
          <a:prstGeom prst="rect">
            <a:avLst/>
          </a:prstGeom>
          <a:noFill/>
        </p:spPr>
        <p:txBody>
          <a:bodyPr vert="eaVert" wrap="square" rtlCol="0">
            <a:spAutoFit/>
          </a:bodyPr>
          <a:lstStyle/>
          <a:p>
            <a:r>
              <a:rPr kumimoji="1" lang="ja-JP" altLang="en-US" dirty="0">
                <a:latin typeface="Meiryo UI" panose="020B0604030504040204" pitchFamily="50" charset="-128"/>
                <a:ea typeface="Meiryo UI" panose="020B0604030504040204" pitchFamily="50" charset="-128"/>
              </a:rPr>
              <a:t>個人としてのレベルアップ</a:t>
            </a:r>
          </a:p>
        </p:txBody>
      </p:sp>
    </p:spTree>
    <p:extLst>
      <p:ext uri="{BB962C8B-B14F-4D97-AF65-F5344CB8AC3E}">
        <p14:creationId xmlns:p14="http://schemas.microsoft.com/office/powerpoint/2010/main" val="1085989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ja-JP" altLang="en-US" sz="4000" b="1" dirty="0">
                <a:latin typeface="Meiryo UI" panose="020B0604030504040204" pitchFamily="50" charset="-128"/>
                <a:ea typeface="Meiryo UI" panose="020B0604030504040204" pitchFamily="50" charset="-128"/>
              </a:rPr>
              <a:t>業務を通じての学び（</a:t>
            </a:r>
            <a:r>
              <a:rPr lang="en-US" altLang="ja-JP" sz="4000" b="1" dirty="0">
                <a:latin typeface="Meiryo UI" panose="020B0604030504040204" pitchFamily="50" charset="-128"/>
                <a:ea typeface="Meiryo UI" panose="020B0604030504040204" pitchFamily="50" charset="-128"/>
              </a:rPr>
              <a:t>OJT</a:t>
            </a:r>
            <a:r>
              <a:rPr lang="ja-JP" altLang="en-US" sz="4000" b="1" dirty="0">
                <a:latin typeface="Meiryo UI" panose="020B0604030504040204" pitchFamily="50" charset="-128"/>
                <a:ea typeface="Meiryo UI" panose="020B0604030504040204" pitchFamily="50" charset="-128"/>
              </a:rPr>
              <a:t>）</a:t>
            </a: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786493" y="1702798"/>
            <a:ext cx="10619014" cy="2400657"/>
          </a:xfrm>
          <a:prstGeom prst="rect">
            <a:avLst/>
          </a:prstGeom>
          <a:noFill/>
        </p:spPr>
        <p:txBody>
          <a:bodyPr wrap="square" rtlCol="0">
            <a:spAutoFit/>
          </a:bodyPr>
          <a:lstStyle/>
          <a:p>
            <a:pPr marL="457200" indent="-457200">
              <a:spcAft>
                <a:spcPts val="1200"/>
              </a:spcAft>
              <a:buFont typeface="Arial" panose="020B0604020202020204" pitchFamily="34" charset="0"/>
              <a:buChar char="•"/>
            </a:pPr>
            <a:r>
              <a:rPr kumimoji="1" lang="en-US" altLang="ja-JP" sz="2800" dirty="0">
                <a:latin typeface="Meiryo UI" panose="020B0604030504040204" pitchFamily="50" charset="-128"/>
                <a:ea typeface="Meiryo UI" panose="020B0604030504040204" pitchFamily="50" charset="-128"/>
              </a:rPr>
              <a:t>OJT</a:t>
            </a:r>
            <a:r>
              <a:rPr lang="ja-JP" altLang="en-US" sz="2800" dirty="0">
                <a:latin typeface="Meiryo UI" panose="020B0604030504040204" pitchFamily="50" charset="-128"/>
                <a:ea typeface="Meiryo UI" panose="020B0604030504040204" pitchFamily="50" charset="-128"/>
              </a:rPr>
              <a:t>（</a:t>
            </a:r>
            <a:r>
              <a:rPr kumimoji="1" lang="en-US" altLang="ja-JP" sz="2800" b="1" dirty="0">
                <a:latin typeface="Meiryo UI" panose="020B0604030504040204" pitchFamily="50" charset="-128"/>
                <a:ea typeface="Meiryo UI" panose="020B0604030504040204" pitchFamily="50" charset="-128"/>
              </a:rPr>
              <a:t>On the Job Training</a:t>
            </a:r>
            <a:r>
              <a:rPr kumimoji="1" lang="ja-JP" altLang="en-US" sz="2800" dirty="0">
                <a:latin typeface="Meiryo UI" panose="020B0604030504040204" pitchFamily="50" charset="-128"/>
                <a:ea typeface="Meiryo UI" panose="020B0604030504040204" pitchFamily="50" charset="-128"/>
              </a:rPr>
              <a:t>）は、職場に基礎を置いた能力向上策のことである。上司や先輩が部下や後輩に対し、日々の様々な業務を通して、業務に必要な視点や知識、技術などを計画的に指導することをいう。</a:t>
            </a:r>
            <a:endParaRPr kumimoji="1" lang="en-US" altLang="ja-JP" sz="2800" dirty="0">
              <a:latin typeface="Meiryo UI" panose="020B0604030504040204" pitchFamily="50" charset="-128"/>
              <a:ea typeface="Meiryo UI" panose="020B0604030504040204" pitchFamily="50" charset="-128"/>
            </a:endParaRPr>
          </a:p>
          <a:p>
            <a:pPr marL="457200" indent="-457200">
              <a:buFont typeface="Arial" panose="020B0604020202020204" pitchFamily="34" charset="0"/>
              <a:buChar char="•"/>
            </a:pPr>
            <a:r>
              <a:rPr lang="en-US" altLang="ja-JP" sz="2800" dirty="0">
                <a:latin typeface="Meiryo UI" panose="020B0604030504040204" pitchFamily="50" charset="-128"/>
                <a:ea typeface="Meiryo UI" panose="020B0604030504040204" pitchFamily="50" charset="-128"/>
              </a:rPr>
              <a:t>OJT</a:t>
            </a:r>
            <a:r>
              <a:rPr lang="ja-JP" altLang="en-US" sz="2800" dirty="0">
                <a:latin typeface="Meiryo UI" panose="020B0604030504040204" pitchFamily="50" charset="-128"/>
                <a:ea typeface="Meiryo UI" panose="020B0604030504040204" pitchFamily="50" charset="-128"/>
              </a:rPr>
              <a:t>を効果的に実践していくために、次の３点が特に重要である。</a:t>
            </a:r>
            <a:endParaRPr lang="en-US" altLang="ja-JP" sz="28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8396E4DC-270E-43F1-87F8-BF2DE72B6882}"/>
              </a:ext>
            </a:extLst>
          </p:cNvPr>
          <p:cNvSpPr txBox="1"/>
          <p:nvPr/>
        </p:nvSpPr>
        <p:spPr>
          <a:xfrm>
            <a:off x="1004207" y="4184060"/>
            <a:ext cx="10349593" cy="2246769"/>
          </a:xfrm>
          <a:prstGeom prst="rect">
            <a:avLst/>
          </a:prstGeom>
          <a:noFill/>
          <a:ln>
            <a:solidFill>
              <a:schemeClr val="tx1"/>
            </a:solidFill>
            <a:prstDash val="sysDot"/>
          </a:ln>
        </p:spPr>
        <p:txBody>
          <a:bodyPr wrap="square" rtlCol="0">
            <a:spAutoFit/>
          </a:bodyPr>
          <a:lstStyle/>
          <a:p>
            <a:pPr marL="324000" indent="-324000">
              <a:spcAft>
                <a:spcPts val="1200"/>
              </a:spcAft>
              <a:buFont typeface="+mj-ea"/>
              <a:buAutoNum type="circleNumDbPlain"/>
            </a:pPr>
            <a:r>
              <a:rPr lang="ja-JP" altLang="en-US" sz="2400" dirty="0">
                <a:latin typeface="Meiryo UI" panose="020B0604030504040204" pitchFamily="50" charset="-128"/>
                <a:ea typeface="Meiryo UI" panose="020B0604030504040204" pitchFamily="50" charset="-128"/>
              </a:rPr>
              <a:t>研修を受ける者と研修担当者</a:t>
            </a:r>
            <a:r>
              <a:rPr lang="en-US" altLang="ja-JP" sz="2400" dirty="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スーパーバイザー、</a:t>
            </a:r>
            <a:r>
              <a:rPr lang="en-US" altLang="ja-JP" sz="2400" dirty="0">
                <a:latin typeface="Meiryo UI" panose="020B0604030504040204" pitchFamily="50" charset="-128"/>
                <a:ea typeface="Meiryo UI" panose="020B0604030504040204" pitchFamily="50" charset="-128"/>
              </a:rPr>
              <a:t>OJT</a:t>
            </a:r>
            <a:r>
              <a:rPr lang="ja-JP" altLang="en-US" sz="2400" dirty="0">
                <a:latin typeface="Meiryo UI" panose="020B0604030504040204" pitchFamily="50" charset="-128"/>
                <a:ea typeface="Meiryo UI" panose="020B0604030504040204" pitchFamily="50" charset="-128"/>
              </a:rPr>
              <a:t>リーダー）の関係が明確であること。両者の間に信頼関係があること。</a:t>
            </a:r>
            <a:endParaRPr lang="en-US" altLang="ja-JP" sz="2400" dirty="0">
              <a:latin typeface="Meiryo UI" panose="020B0604030504040204" pitchFamily="50" charset="-128"/>
              <a:ea typeface="Meiryo UI" panose="020B0604030504040204" pitchFamily="50" charset="-128"/>
            </a:endParaRPr>
          </a:p>
          <a:p>
            <a:pPr marL="324000" indent="-324000">
              <a:spcAft>
                <a:spcPts val="1200"/>
              </a:spcAft>
              <a:buFont typeface="+mj-ea"/>
              <a:buAutoNum type="circleNumDbPlain"/>
            </a:pPr>
            <a:r>
              <a:rPr lang="ja-JP" altLang="en-US" sz="2400" dirty="0">
                <a:latin typeface="Meiryo UI" panose="020B0604030504040204" pitchFamily="50" charset="-128"/>
                <a:ea typeface="Meiryo UI" panose="020B0604030504040204" pitchFamily="50" charset="-128"/>
              </a:rPr>
              <a:t>援助の原則と手順が、マニュアルやテキストにより「見える化」されていること。</a:t>
            </a:r>
            <a:endParaRPr lang="en-US" altLang="ja-JP" sz="2400" dirty="0">
              <a:latin typeface="Meiryo UI" panose="020B0604030504040204" pitchFamily="50" charset="-128"/>
              <a:ea typeface="Meiryo UI" panose="020B0604030504040204" pitchFamily="50" charset="-128"/>
            </a:endParaRPr>
          </a:p>
          <a:p>
            <a:pPr marL="324000" indent="-324000">
              <a:spcAft>
                <a:spcPts val="1200"/>
              </a:spcAft>
              <a:buFont typeface="+mj-ea"/>
              <a:buAutoNum type="circleNumDbPlain"/>
            </a:pPr>
            <a:r>
              <a:rPr lang="ja-JP" altLang="en-US" sz="2400" dirty="0">
                <a:latin typeface="Meiryo UI" panose="020B0604030504040204" pitchFamily="50" charset="-128"/>
                <a:ea typeface="Meiryo UI" panose="020B0604030504040204" pitchFamily="50" charset="-128"/>
              </a:rPr>
              <a:t>業務の中で気づいたこと、習得したことが、ふりかえりシートへの記入などによりアウトプットされ、研修担当者や上司から客観的に検証されること。</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26263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en-US" altLang="ja-JP" sz="4000" b="1" dirty="0">
                <a:latin typeface="Meiryo UI" panose="020B0604030504040204" pitchFamily="50" charset="-128"/>
                <a:ea typeface="Meiryo UI" panose="020B0604030504040204" pitchFamily="50" charset="-128"/>
              </a:rPr>
              <a:t>OJT</a:t>
            </a:r>
            <a:r>
              <a:rPr lang="ja-JP" altLang="en-US" sz="4000" b="1" dirty="0">
                <a:latin typeface="Meiryo UI" panose="020B0604030504040204" pitchFamily="50" charset="-128"/>
                <a:ea typeface="Meiryo UI" panose="020B0604030504040204" pitchFamily="50" charset="-128"/>
              </a:rPr>
              <a:t>の実施方法（１）　同行活動</a:t>
            </a: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838200" y="1969474"/>
            <a:ext cx="10640786" cy="4209550"/>
          </a:xfrm>
          <a:prstGeom prst="rect">
            <a:avLst/>
          </a:prstGeom>
          <a:noFill/>
        </p:spPr>
        <p:txBody>
          <a:bodyPr wrap="square" rtlCol="0">
            <a:spAutoFit/>
          </a:bodyPr>
          <a:lstStyle/>
          <a:p>
            <a:pPr marL="324000" indent="-324000">
              <a:lnSpc>
                <a:spcPts val="3400"/>
              </a:lnSpc>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新任職員は新奇の場面において先輩職員と活動を共にしながら</a:t>
            </a:r>
            <a:r>
              <a:rPr lang="ja-JP" altLang="en-US" sz="2800" b="1" dirty="0">
                <a:latin typeface="Meiryo UI" panose="020B0604030504040204" pitchFamily="50" charset="-128"/>
                <a:ea typeface="Meiryo UI" panose="020B0604030504040204" pitchFamily="50" charset="-128"/>
              </a:rPr>
              <a:t>（同行活動）</a:t>
            </a:r>
            <a:r>
              <a:rPr lang="ja-JP" altLang="en-US" sz="2800" dirty="0">
                <a:latin typeface="Meiryo UI" panose="020B0604030504040204" pitchFamily="50" charset="-128"/>
                <a:ea typeface="Meiryo UI" panose="020B0604030504040204" pitchFamily="50" charset="-128"/>
              </a:rPr>
              <a:t>、業務に必要なスキルを段階的に習得していくようサポートされる。</a:t>
            </a:r>
            <a:endParaRPr lang="en-US" altLang="ja-JP" sz="2800" dirty="0">
              <a:latin typeface="Meiryo UI" panose="020B0604030504040204" pitchFamily="50" charset="-128"/>
              <a:ea typeface="Meiryo UI" panose="020B0604030504040204" pitchFamily="50" charset="-128"/>
            </a:endParaRPr>
          </a:p>
          <a:p>
            <a:pPr marL="324000" indent="-324000">
              <a:lnSpc>
                <a:spcPts val="3400"/>
              </a:lnSpc>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同行活動はいわば臨床実習であり、現場において利用者への態度や関わり方を学ぶ、最も直接的な方法である。</a:t>
            </a:r>
            <a:endParaRPr lang="en-US" altLang="ja-JP" sz="2800" dirty="0">
              <a:latin typeface="Meiryo UI" panose="020B0604030504040204" pitchFamily="50" charset="-128"/>
              <a:ea typeface="Meiryo UI" panose="020B0604030504040204" pitchFamily="50" charset="-128"/>
            </a:endParaRPr>
          </a:p>
          <a:p>
            <a:pPr marL="324000" indent="-324000">
              <a:lnSpc>
                <a:spcPts val="3400"/>
              </a:lnSpc>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１人の職員が様々なチーム領域をまたいで働く児童養護施設では、同行活動の指導者（</a:t>
            </a:r>
            <a:r>
              <a:rPr lang="en-US" altLang="ja-JP" sz="2800" dirty="0">
                <a:latin typeface="Meiryo UI" panose="020B0604030504040204" pitchFamily="50" charset="-128"/>
                <a:ea typeface="Meiryo UI" panose="020B0604030504040204" pitchFamily="50" charset="-128"/>
              </a:rPr>
              <a:t>OJT</a:t>
            </a:r>
            <a:r>
              <a:rPr lang="ja-JP" altLang="en-US" sz="2800" dirty="0">
                <a:latin typeface="Meiryo UI" panose="020B0604030504040204" pitchFamily="50" charset="-128"/>
                <a:ea typeface="Meiryo UI" panose="020B0604030504040204" pitchFamily="50" charset="-128"/>
              </a:rPr>
              <a:t>リーダー）が業務場面に応じて不特定であることもあり、中堅職員が担当することも多い。</a:t>
            </a:r>
            <a:endParaRPr lang="en-US" altLang="ja-JP" sz="2800" dirty="0">
              <a:latin typeface="Meiryo UI" panose="020B0604030504040204" pitchFamily="50" charset="-128"/>
              <a:ea typeface="Meiryo UI" panose="020B0604030504040204" pitchFamily="50" charset="-128"/>
            </a:endParaRPr>
          </a:p>
          <a:p>
            <a:pPr marL="324000" indent="-324000">
              <a:lnSpc>
                <a:spcPts val="3400"/>
              </a:lnSpc>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同行活動においては学んだこと、気づいたことをアウトプットするための「ふりかえりシート」への記入が、スキルアップを効果的にする方法となる。</a:t>
            </a:r>
            <a:endParaRPr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55838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28AD22-CF34-4837-9193-135161C5D8E3}"/>
              </a:ext>
            </a:extLst>
          </p:cNvPr>
          <p:cNvSpPr>
            <a:spLocks noGrp="1"/>
          </p:cNvSpPr>
          <p:nvPr>
            <p:ph type="title"/>
          </p:nvPr>
        </p:nvSpPr>
        <p:spPr/>
        <p:txBody>
          <a:bodyPr>
            <a:normAutofit/>
          </a:bodyPr>
          <a:lstStyle/>
          <a:p>
            <a:r>
              <a:rPr lang="en-US" altLang="ja-JP" sz="4000" b="1" dirty="0">
                <a:latin typeface="Meiryo UI" panose="020B0604030504040204" pitchFamily="50" charset="-128"/>
                <a:ea typeface="Meiryo UI" panose="020B0604030504040204" pitchFamily="50" charset="-128"/>
              </a:rPr>
              <a:t>OJT</a:t>
            </a:r>
            <a:r>
              <a:rPr lang="ja-JP" altLang="en-US" sz="4000" b="1" dirty="0">
                <a:latin typeface="Meiryo UI" panose="020B0604030504040204" pitchFamily="50" charset="-128"/>
                <a:ea typeface="Meiryo UI" panose="020B0604030504040204" pitchFamily="50" charset="-128"/>
              </a:rPr>
              <a:t>の実施方法（２）　スーパービジョン</a:t>
            </a:r>
          </a:p>
        </p:txBody>
      </p:sp>
      <p:sp>
        <p:nvSpPr>
          <p:cNvPr id="3" name="テキスト ボックス 2">
            <a:extLst>
              <a:ext uri="{FF2B5EF4-FFF2-40B4-BE49-F238E27FC236}">
                <a16:creationId xmlns:a16="http://schemas.microsoft.com/office/drawing/2014/main" id="{519E6B4E-86D7-421D-9B6A-A89600E9740C}"/>
              </a:ext>
            </a:extLst>
          </p:cNvPr>
          <p:cNvSpPr txBox="1"/>
          <p:nvPr/>
        </p:nvSpPr>
        <p:spPr>
          <a:xfrm>
            <a:off x="618918" y="1589020"/>
            <a:ext cx="10802420" cy="2754600"/>
          </a:xfrm>
          <a:prstGeom prst="rect">
            <a:avLst/>
          </a:prstGeom>
          <a:noFill/>
        </p:spPr>
        <p:txBody>
          <a:bodyPr wrap="square" rtlCol="0">
            <a:spAutoFit/>
          </a:bodyPr>
          <a:lstStyle/>
          <a:p>
            <a:pPr>
              <a:spcAft>
                <a:spcPts val="600"/>
              </a:spcAft>
            </a:pPr>
            <a:r>
              <a:rPr lang="ja-JP" altLang="en-US" sz="2800" b="1" dirty="0">
                <a:latin typeface="Meiryo UI" panose="020B0604030504040204" pitchFamily="50" charset="-128"/>
                <a:ea typeface="Meiryo UI" panose="020B0604030504040204" pitchFamily="50" charset="-128"/>
              </a:rPr>
              <a:t>スーパービジョン（</a:t>
            </a:r>
            <a:r>
              <a:rPr lang="en-US" altLang="ja-JP" sz="2800" b="1" dirty="0">
                <a:latin typeface="Meiryo UI" panose="020B0604030504040204" pitchFamily="50" charset="-128"/>
                <a:ea typeface="Meiryo UI" panose="020B0604030504040204" pitchFamily="50" charset="-128"/>
              </a:rPr>
              <a:t>SV</a:t>
            </a:r>
            <a:r>
              <a:rPr lang="ja-JP" altLang="en-US" sz="2800" b="1"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とは、業務が適正に行われているかどうかを確認する作業のことで、監督者として確認する人をスーパーバイザー、確認を受ける人をスーパーバイジーという。</a:t>
            </a:r>
            <a:r>
              <a:rPr lang="en-US" altLang="ja-JP" sz="2800" dirty="0">
                <a:latin typeface="Meiryo UI" panose="020B0604030504040204" pitchFamily="50" charset="-128"/>
                <a:ea typeface="Meiryo UI" panose="020B0604030504040204" pitchFamily="50" charset="-128"/>
              </a:rPr>
              <a:t>SV</a:t>
            </a:r>
            <a:r>
              <a:rPr lang="ja-JP" altLang="en-US" sz="2800" dirty="0">
                <a:latin typeface="Meiryo UI" panose="020B0604030504040204" pitchFamily="50" charset="-128"/>
                <a:ea typeface="Meiryo UI" panose="020B0604030504040204" pitchFamily="50" charset="-128"/>
              </a:rPr>
              <a:t>はこうした</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管理的機能</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に加え、職員のスキルアップを図る</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教育的機能</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、職員の悩みを解消し励ます</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サポート機能</a:t>
            </a:r>
            <a:r>
              <a:rPr lang="en-US" altLang="ja-JP" sz="2800" dirty="0">
                <a:latin typeface="Meiryo UI" panose="020B0604030504040204" pitchFamily="50" charset="-128"/>
                <a:ea typeface="Meiryo UI" panose="020B0604030504040204" pitchFamily="50" charset="-128"/>
              </a:rPr>
              <a:t>』</a:t>
            </a:r>
            <a:r>
              <a:rPr lang="ja-JP" altLang="en-US" sz="2800" dirty="0">
                <a:latin typeface="Meiryo UI" panose="020B0604030504040204" pitchFamily="50" charset="-128"/>
                <a:ea typeface="Meiryo UI" panose="020B0604030504040204" pitchFamily="50" charset="-128"/>
              </a:rPr>
              <a:t>をあわせ持っている。</a:t>
            </a:r>
            <a:endParaRPr lang="en-US" altLang="ja-JP" sz="2800" dirty="0">
              <a:latin typeface="Meiryo UI" panose="020B0604030504040204" pitchFamily="50" charset="-128"/>
              <a:ea typeface="Meiryo UI" panose="020B0604030504040204" pitchFamily="50" charset="-128"/>
            </a:endParaRPr>
          </a:p>
          <a:p>
            <a:r>
              <a:rPr lang="en-US" altLang="ja-JP" sz="2800" dirty="0">
                <a:latin typeface="Meiryo UI" panose="020B0604030504040204" pitchFamily="50" charset="-128"/>
                <a:ea typeface="Meiryo UI" panose="020B0604030504040204" pitchFamily="50" charset="-128"/>
              </a:rPr>
              <a:t>SV</a:t>
            </a:r>
            <a:r>
              <a:rPr lang="ja-JP" altLang="en-US" sz="2800" dirty="0">
                <a:latin typeface="Meiryo UI" panose="020B0604030504040204" pitchFamily="50" charset="-128"/>
                <a:ea typeface="Meiryo UI" panose="020B0604030504040204" pitchFamily="50" charset="-128"/>
              </a:rPr>
              <a:t>の形態には以下のものがある。</a:t>
            </a:r>
            <a:endParaRPr lang="en-US" altLang="ja-JP" sz="28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143356DC-1826-453A-9DE9-67B77B3B9E4B}"/>
              </a:ext>
            </a:extLst>
          </p:cNvPr>
          <p:cNvSpPr txBox="1"/>
          <p:nvPr/>
        </p:nvSpPr>
        <p:spPr>
          <a:xfrm>
            <a:off x="694790" y="4462890"/>
            <a:ext cx="10802420" cy="1938992"/>
          </a:xfrm>
          <a:prstGeom prst="rect">
            <a:avLst/>
          </a:prstGeom>
          <a:noFill/>
          <a:ln>
            <a:solidFill>
              <a:schemeClr val="tx1"/>
            </a:solidFill>
            <a:prstDash val="sysDot"/>
          </a:ln>
        </p:spPr>
        <p:txBody>
          <a:bodyPr wrap="square" rtlCol="0">
            <a:spAutoFit/>
          </a:bodyPr>
          <a:lstStyle/>
          <a:p>
            <a:r>
              <a:rPr lang="ja-JP" altLang="en-US" sz="2400" dirty="0">
                <a:latin typeface="Meiryo UI" panose="020B0604030504040204" pitchFamily="50" charset="-128"/>
                <a:ea typeface="Meiryo UI" panose="020B0604030504040204" pitchFamily="50" charset="-128"/>
              </a:rPr>
              <a:t>①個人</a:t>
            </a:r>
            <a:r>
              <a:rPr lang="en-US" altLang="ja-JP" sz="2400" dirty="0">
                <a:latin typeface="Meiryo UI" panose="020B0604030504040204" pitchFamily="50" charset="-128"/>
                <a:ea typeface="Meiryo UI" panose="020B0604030504040204" pitchFamily="50" charset="-128"/>
              </a:rPr>
              <a:t>SV…</a:t>
            </a:r>
            <a:r>
              <a:rPr lang="ja-JP" altLang="en-US" sz="2400" dirty="0">
                <a:latin typeface="Meiryo UI" panose="020B0604030504040204" pitchFamily="50" charset="-128"/>
                <a:ea typeface="Meiryo UI" panose="020B0604030504040204" pitchFamily="50" charset="-128"/>
              </a:rPr>
              <a:t>スーパーバイザーとバイジーが１対１で行う。施設長による個人面談など。</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②グループ</a:t>
            </a:r>
            <a:r>
              <a:rPr lang="en-US" altLang="ja-JP" sz="2400" dirty="0">
                <a:latin typeface="Meiryo UI" panose="020B0604030504040204" pitchFamily="50" charset="-128"/>
                <a:ea typeface="Meiryo UI" panose="020B0604030504040204" pitchFamily="50" charset="-128"/>
              </a:rPr>
              <a:t>SV…</a:t>
            </a:r>
            <a:r>
              <a:rPr lang="ja-JP" altLang="en-US" sz="2400" dirty="0">
                <a:latin typeface="Meiryo UI" panose="020B0604030504040204" pitchFamily="50" charset="-128"/>
                <a:ea typeface="Meiryo UI" panose="020B0604030504040204" pitchFamily="50" charset="-128"/>
              </a:rPr>
              <a:t>スーパーバイザーと複数のバイジーで行う。チームで担当する事例への対</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応策の検討、入所児童のケースカンファレンスなどが通常これにあたる。</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③ピア</a:t>
            </a:r>
            <a:r>
              <a:rPr lang="en-US" altLang="ja-JP" sz="2400" dirty="0">
                <a:latin typeface="Meiryo UI" panose="020B0604030504040204" pitchFamily="50" charset="-128"/>
                <a:ea typeface="Meiryo UI" panose="020B0604030504040204" pitchFamily="50" charset="-128"/>
              </a:rPr>
              <a:t>SV…</a:t>
            </a:r>
            <a:r>
              <a:rPr lang="ja-JP" altLang="en-US" sz="2400" dirty="0">
                <a:latin typeface="Meiryo UI" panose="020B0604030504040204" pitchFamily="50" charset="-128"/>
                <a:ea typeface="Meiryo UI" panose="020B0604030504040204" pitchFamily="50" charset="-128"/>
              </a:rPr>
              <a:t>スーパーバイザーを置かずバイジー同士で行う</a:t>
            </a:r>
            <a:r>
              <a:rPr lang="en-US" altLang="ja-JP" sz="2400" dirty="0">
                <a:latin typeface="Meiryo UI" panose="020B0604030504040204" pitchFamily="50" charset="-128"/>
                <a:ea typeface="Meiryo UI" panose="020B0604030504040204" pitchFamily="50" charset="-128"/>
              </a:rPr>
              <a:t>SV</a:t>
            </a:r>
            <a:r>
              <a:rPr lang="ja-JP" altLang="en-US" sz="2400" dirty="0">
                <a:latin typeface="Meiryo UI" panose="020B0604030504040204" pitchFamily="50" charset="-128"/>
                <a:ea typeface="Meiryo UI" panose="020B0604030504040204" pitchFamily="50" charset="-128"/>
              </a:rPr>
              <a:t>。心理士、</a:t>
            </a:r>
            <a:r>
              <a:rPr lang="en-US" altLang="ja-JP" sz="2400" dirty="0">
                <a:latin typeface="Meiryo UI" panose="020B0604030504040204" pitchFamily="50" charset="-128"/>
                <a:ea typeface="Meiryo UI" panose="020B0604030504040204" pitchFamily="50" charset="-128"/>
              </a:rPr>
              <a:t>FSW</a:t>
            </a:r>
            <a:r>
              <a:rPr lang="ja-JP" altLang="en-US" sz="2400" dirty="0">
                <a:latin typeface="Meiryo UI" panose="020B0604030504040204" pitchFamily="50" charset="-128"/>
                <a:ea typeface="Meiryo UI" panose="020B0604030504040204" pitchFamily="50" charset="-128"/>
              </a:rPr>
              <a:t>ｒなど専門</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職による横断的な事例検討会、意見交換会などがこれにあたる。</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71661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A5CF1D-1130-493D-B8F1-55DD5E508357}"/>
              </a:ext>
            </a:extLst>
          </p:cNvPr>
          <p:cNvSpPr>
            <a:spLocks noGrp="1"/>
          </p:cNvSpPr>
          <p:nvPr>
            <p:ph type="title"/>
          </p:nvPr>
        </p:nvSpPr>
        <p:spPr/>
        <p:txBody>
          <a:bodyPr>
            <a:normAutofit/>
          </a:bodyPr>
          <a:lstStyle/>
          <a:p>
            <a:r>
              <a:rPr lang="en-US" altLang="ja-JP" sz="4000" b="1" dirty="0">
                <a:latin typeface="Meiryo UI" panose="020B0604030504040204" pitchFamily="50" charset="-128"/>
                <a:ea typeface="Meiryo UI" panose="020B0604030504040204" pitchFamily="50" charset="-128"/>
              </a:rPr>
              <a:t>OJT</a:t>
            </a:r>
            <a:r>
              <a:rPr lang="ja-JP" altLang="en-US" sz="4000" b="1" dirty="0">
                <a:latin typeface="Meiryo UI" panose="020B0604030504040204" pitchFamily="50" charset="-128"/>
                <a:ea typeface="Meiryo UI" panose="020B0604030504040204" pitchFamily="50" charset="-128"/>
              </a:rPr>
              <a:t>の実施方法（３） ケースカンファレンス</a:t>
            </a:r>
            <a:endParaRPr kumimoji="1" lang="ja-JP" altLang="en-US" sz="4000" dirty="0"/>
          </a:p>
        </p:txBody>
      </p:sp>
      <p:sp>
        <p:nvSpPr>
          <p:cNvPr id="6" name="テキスト ボックス 5">
            <a:extLst>
              <a:ext uri="{FF2B5EF4-FFF2-40B4-BE49-F238E27FC236}">
                <a16:creationId xmlns:a16="http://schemas.microsoft.com/office/drawing/2014/main" id="{20E62A54-7793-4D24-928B-24436E5C2077}"/>
              </a:ext>
            </a:extLst>
          </p:cNvPr>
          <p:cNvSpPr txBox="1"/>
          <p:nvPr/>
        </p:nvSpPr>
        <p:spPr>
          <a:xfrm>
            <a:off x="664419" y="1829433"/>
            <a:ext cx="10863161" cy="455509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現実に起こっている事例を客観的に分析、検討することで、当該ケースの援助方針を確立すること、あるいは援助に関する一般的な原則を導き出すことを、</a:t>
            </a:r>
            <a:r>
              <a:rPr lang="ja-JP" altLang="en-US" sz="2800" b="1" dirty="0">
                <a:latin typeface="Meiryo UI" panose="020B0604030504040204" pitchFamily="50" charset="-128"/>
                <a:ea typeface="Meiryo UI" panose="020B0604030504040204" pitchFamily="50" charset="-128"/>
              </a:rPr>
              <a:t>ケースカンファレンス（事例検討）</a:t>
            </a:r>
            <a:r>
              <a:rPr lang="ja-JP" altLang="en-US" sz="2800" dirty="0">
                <a:latin typeface="Meiryo UI" panose="020B0604030504040204" pitchFamily="50" charset="-128"/>
                <a:ea typeface="Meiryo UI" panose="020B0604030504040204" pitchFamily="50" charset="-128"/>
              </a:rPr>
              <a:t>という。</a:t>
            </a:r>
            <a:endParaRPr lang="en-US" altLang="ja-JP" sz="2800" dirty="0">
              <a:latin typeface="Meiryo UI" panose="020B0604030504040204" pitchFamily="50" charset="-128"/>
              <a:ea typeface="Meiryo UI" panose="020B0604030504040204" pitchFamily="50" charset="-128"/>
            </a:endParaRPr>
          </a:p>
          <a:p>
            <a:pPr marL="342900" indent="-342900">
              <a:spcAft>
                <a:spcPts val="600"/>
              </a:spcAft>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ケースカンファレンスには、定期的に行うもの、緊急時に行うもの、関係機関や当事者をまじえて行うものなど様々な形式があるが、いずれの場合でもスーパーバイザーやファシリテーター（進行役）といった調整者の存在が、援助効果と学習効果を高めることにつながる。</a:t>
            </a:r>
            <a:endParaRPr lang="en-US" altLang="ja-JP" sz="2800" dirty="0">
              <a:latin typeface="Meiryo UI" panose="020B0604030504040204" pitchFamily="50" charset="-128"/>
              <a:ea typeface="Meiryo UI" panose="020B0604030504040204" pitchFamily="50" charset="-128"/>
            </a:endParaRPr>
          </a:p>
          <a:p>
            <a:pPr marL="342900" indent="-342900">
              <a:buFont typeface="Arial" panose="020B0604020202020204" pitchFamily="34" charset="0"/>
              <a:buChar char="•"/>
            </a:pPr>
            <a:r>
              <a:rPr lang="ja-JP" altLang="en-US" sz="2800" dirty="0">
                <a:latin typeface="Meiryo UI" panose="020B0604030504040204" pitchFamily="50" charset="-128"/>
                <a:ea typeface="Meiryo UI" panose="020B0604030504040204" pitchFamily="50" charset="-128"/>
              </a:rPr>
              <a:t>新任職員は調整者というよりも報告者（事例提供者）となることが多い。ジェノグラム、エコマップの作成方法など基礎的な社会福祉援助技術を身につけておくことが望ましい。</a:t>
            </a:r>
            <a:endParaRPr lang="en-US" altLang="ja-JP" sz="2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637575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8814</TotalTime>
  <Words>4425</Words>
  <Application>Microsoft Office PowerPoint</Application>
  <PresentationFormat>ワイド画面</PresentationFormat>
  <Paragraphs>259</Paragraphs>
  <Slides>15</Slides>
  <Notes>15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Meiryo UI</vt:lpstr>
      <vt:lpstr>游ゴシック</vt:lpstr>
      <vt:lpstr>游ゴシック Light</vt:lpstr>
      <vt:lpstr>Arial</vt:lpstr>
      <vt:lpstr>Office テーマ</vt:lpstr>
      <vt:lpstr>①人材育成の基本</vt:lpstr>
      <vt:lpstr>本領域で獲得するスキル</vt:lpstr>
      <vt:lpstr>まずは児童養護の現状と学ぶ意義について</vt:lpstr>
      <vt:lpstr>社会的養護における専門性の意味と役割</vt:lpstr>
      <vt:lpstr>学び続け、レベルアップする職員像</vt:lpstr>
      <vt:lpstr>業務を通じての学び（OJT）</vt:lpstr>
      <vt:lpstr>OJTの実施方法（１）　同行活動</vt:lpstr>
      <vt:lpstr>OJTの実施方法（２）　スーパービジョン</vt:lpstr>
      <vt:lpstr>OJTの実施方法（３） ケースカンファレンス</vt:lpstr>
      <vt:lpstr>ケース理解に基づいた援助の展開</vt:lpstr>
      <vt:lpstr>OFF-JT</vt:lpstr>
      <vt:lpstr>SDS</vt:lpstr>
      <vt:lpstr>施設の人材育成の実施体制　イメージ</vt:lpstr>
      <vt:lpstr>個別研修計画を策定する</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人材育成の基本</dc:title>
  <dc:creator>鈴之助 塩付</dc:creator>
  <cp:lastModifiedBy>鈴之助 塩付</cp:lastModifiedBy>
  <cp:revision>455</cp:revision>
  <cp:lastPrinted>2021-03-19T02:15:41Z</cp:lastPrinted>
  <dcterms:created xsi:type="dcterms:W3CDTF">2021-02-24T02:00:39Z</dcterms:created>
  <dcterms:modified xsi:type="dcterms:W3CDTF">2021-04-01T10:03:48Z</dcterms:modified>
</cp:coreProperties>
</file>